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3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24"/>
  </p:notesMasterIdLst>
  <p:sldIdLst>
    <p:sldId id="266" r:id="rId2"/>
    <p:sldId id="629" r:id="rId3"/>
    <p:sldId id="507" r:id="rId4"/>
    <p:sldId id="630" r:id="rId5"/>
    <p:sldId id="583" r:id="rId6"/>
    <p:sldId id="581" r:id="rId7"/>
    <p:sldId id="582" r:id="rId8"/>
    <p:sldId id="628" r:id="rId9"/>
    <p:sldId id="631" r:id="rId10"/>
    <p:sldId id="632" r:id="rId11"/>
    <p:sldId id="579" r:id="rId12"/>
    <p:sldId id="580" r:id="rId13"/>
    <p:sldId id="587" r:id="rId14"/>
    <p:sldId id="588" r:id="rId15"/>
    <p:sldId id="589" r:id="rId16"/>
    <p:sldId id="590" r:id="rId17"/>
    <p:sldId id="591" r:id="rId18"/>
    <p:sldId id="592" r:id="rId19"/>
    <p:sldId id="593" r:id="rId20"/>
    <p:sldId id="594" r:id="rId21"/>
    <p:sldId id="595" r:id="rId22"/>
    <p:sldId id="596" r:id="rId23"/>
    <p:sldId id="597" r:id="rId24"/>
    <p:sldId id="598" r:id="rId25"/>
    <p:sldId id="599" r:id="rId26"/>
    <p:sldId id="600" r:id="rId27"/>
    <p:sldId id="601" r:id="rId28"/>
    <p:sldId id="602" r:id="rId29"/>
    <p:sldId id="603" r:id="rId30"/>
    <p:sldId id="604" r:id="rId31"/>
    <p:sldId id="605" r:id="rId32"/>
    <p:sldId id="606" r:id="rId33"/>
    <p:sldId id="608" r:id="rId34"/>
    <p:sldId id="609" r:id="rId35"/>
    <p:sldId id="610" r:id="rId36"/>
    <p:sldId id="611" r:id="rId37"/>
    <p:sldId id="612" r:id="rId38"/>
    <p:sldId id="613" r:id="rId39"/>
    <p:sldId id="614" r:id="rId40"/>
    <p:sldId id="615" r:id="rId41"/>
    <p:sldId id="616" r:id="rId42"/>
    <p:sldId id="633" r:id="rId43"/>
    <p:sldId id="635" r:id="rId44"/>
    <p:sldId id="636" r:id="rId45"/>
    <p:sldId id="516" r:id="rId46"/>
    <p:sldId id="517" r:id="rId47"/>
    <p:sldId id="518" r:id="rId48"/>
    <p:sldId id="519" r:id="rId49"/>
    <p:sldId id="520" r:id="rId50"/>
    <p:sldId id="521" r:id="rId51"/>
    <p:sldId id="522" r:id="rId52"/>
    <p:sldId id="523" r:id="rId53"/>
    <p:sldId id="524" r:id="rId54"/>
    <p:sldId id="525" r:id="rId55"/>
    <p:sldId id="526" r:id="rId56"/>
    <p:sldId id="527" r:id="rId57"/>
    <p:sldId id="528" r:id="rId58"/>
    <p:sldId id="529" r:id="rId59"/>
    <p:sldId id="617" r:id="rId60"/>
    <p:sldId id="618" r:id="rId61"/>
    <p:sldId id="619" r:id="rId62"/>
    <p:sldId id="620" r:id="rId63"/>
    <p:sldId id="621" r:id="rId64"/>
    <p:sldId id="622" r:id="rId65"/>
    <p:sldId id="623" r:id="rId66"/>
    <p:sldId id="624" r:id="rId67"/>
    <p:sldId id="625" r:id="rId68"/>
    <p:sldId id="626" r:id="rId69"/>
    <p:sldId id="627" r:id="rId70"/>
    <p:sldId id="543" r:id="rId71"/>
    <p:sldId id="634" r:id="rId72"/>
    <p:sldId id="639" r:id="rId73"/>
    <p:sldId id="658" r:id="rId74"/>
    <p:sldId id="640" r:id="rId75"/>
    <p:sldId id="641" r:id="rId76"/>
    <p:sldId id="642" r:id="rId77"/>
    <p:sldId id="643" r:id="rId78"/>
    <p:sldId id="644" r:id="rId79"/>
    <p:sldId id="645" r:id="rId80"/>
    <p:sldId id="646" r:id="rId81"/>
    <p:sldId id="647" r:id="rId82"/>
    <p:sldId id="648" r:id="rId83"/>
    <p:sldId id="649" r:id="rId84"/>
    <p:sldId id="650" r:id="rId85"/>
    <p:sldId id="651" r:id="rId86"/>
    <p:sldId id="652" r:id="rId87"/>
    <p:sldId id="653" r:id="rId88"/>
    <p:sldId id="654" r:id="rId89"/>
    <p:sldId id="655" r:id="rId90"/>
    <p:sldId id="656" r:id="rId91"/>
    <p:sldId id="657" r:id="rId92"/>
    <p:sldId id="637" r:id="rId93"/>
    <p:sldId id="544" r:id="rId94"/>
    <p:sldId id="545" r:id="rId95"/>
    <p:sldId id="546" r:id="rId96"/>
    <p:sldId id="547" r:id="rId97"/>
    <p:sldId id="548" r:id="rId98"/>
    <p:sldId id="549" r:id="rId99"/>
    <p:sldId id="550" r:id="rId100"/>
    <p:sldId id="551" r:id="rId101"/>
    <p:sldId id="552" r:id="rId102"/>
    <p:sldId id="553" r:id="rId103"/>
    <p:sldId id="554" r:id="rId104"/>
    <p:sldId id="555" r:id="rId105"/>
    <p:sldId id="556" r:id="rId106"/>
    <p:sldId id="557" r:id="rId107"/>
    <p:sldId id="558" r:id="rId108"/>
    <p:sldId id="559" r:id="rId109"/>
    <p:sldId id="560" r:id="rId110"/>
    <p:sldId id="561" r:id="rId111"/>
    <p:sldId id="562" r:id="rId112"/>
    <p:sldId id="563" r:id="rId113"/>
    <p:sldId id="564" r:id="rId114"/>
    <p:sldId id="565" r:id="rId115"/>
    <p:sldId id="566" r:id="rId116"/>
    <p:sldId id="567" r:id="rId117"/>
    <p:sldId id="568" r:id="rId118"/>
    <p:sldId id="569" r:id="rId119"/>
    <p:sldId id="570" r:id="rId120"/>
    <p:sldId id="571" r:id="rId121"/>
    <p:sldId id="572" r:id="rId122"/>
    <p:sldId id="638" r:id="rId1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3" autoAdjust="0"/>
    <p:restoredTop sz="96305" autoAdjust="0"/>
  </p:normalViewPr>
  <p:slideViewPr>
    <p:cSldViewPr>
      <p:cViewPr varScale="1">
        <p:scale>
          <a:sx n="70" d="100"/>
          <a:sy n="70" d="100"/>
        </p:scale>
        <p:origin x="744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330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wmf"/><Relationship Id="rId1" Type="http://schemas.openxmlformats.org/officeDocument/2006/relationships/image" Target="../media/image54.emf"/><Relationship Id="rId4" Type="http://schemas.openxmlformats.org/officeDocument/2006/relationships/image" Target="../media/image5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EADEE-0B67-4CD7-BB44-914E98418FDE}" type="datetimeFigureOut">
              <a:rPr lang="en-IN" smtClean="0"/>
              <a:t>13-03-2021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843C3-1C1E-4758-8274-985DAAAB7D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4310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09612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8171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2000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more unique colors (3-4)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89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Pca3d2d</a:t>
            </a:r>
            <a:r>
              <a:rPr lang="en-US" baseline="0" dirty="0" smtClean="0"/>
              <a:t> in lecture-slides/assets/</a:t>
            </a:r>
            <a:r>
              <a:rPr lang="en-US" baseline="0" dirty="0" err="1" smtClean="0"/>
              <a:t>pca</a:t>
            </a:r>
            <a:r>
              <a:rPr lang="en-US" baseline="0" dirty="0" smtClean="0"/>
              <a:t>/</a:t>
            </a:r>
          </a:p>
          <a:p>
            <a:endParaRPr lang="en-US" baseline="0" dirty="0" smtClean="0"/>
          </a:p>
          <a:p>
            <a:r>
              <a:rPr lang="en-US" baseline="0" dirty="0" smtClean="0"/>
              <a:t>Label axes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30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 numbers to LATEX as well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602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1829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2611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02901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42066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6050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3310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56492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54690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82929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72046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69779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18294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69890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11110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1pPr>
            <a:lvl2pPr marL="742950" indent="-28575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2pPr>
            <a:lvl3pPr marL="1143000" indent="-22860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3pPr>
            <a:lvl4pPr marL="1600200" indent="-22860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4pPr>
            <a:lvl5pPr marL="2057400" indent="-22860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5pPr>
            <a:lvl6pPr marL="25146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6pPr>
            <a:lvl7pPr marL="29718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7pPr>
            <a:lvl8pPr marL="34290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8pPr>
            <a:lvl9pPr marL="38862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7EAAE83F-06D7-164F-BFA3-401D1D998D93}" type="slidenum">
              <a:rPr lang="en-US" altLang="en-US" sz="1300"/>
              <a:pPr eaLnBrk="1" hangingPunct="1"/>
              <a:t>34</a:t>
            </a:fld>
            <a:endParaRPr lang="en-US" altLang="en-US" sz="1300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CA" altLang="en-US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2761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1pPr>
            <a:lvl2pPr marL="742950" indent="-28575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2pPr>
            <a:lvl3pPr marL="1143000" indent="-22860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3pPr>
            <a:lvl4pPr marL="1600200" indent="-22860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4pPr>
            <a:lvl5pPr marL="2057400" indent="-22860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5pPr>
            <a:lvl6pPr marL="25146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6pPr>
            <a:lvl7pPr marL="29718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7pPr>
            <a:lvl8pPr marL="34290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8pPr>
            <a:lvl9pPr marL="38862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7EAAE83F-06D7-164F-BFA3-401D1D998D93}" type="slidenum">
              <a:rPr lang="en-US" altLang="en-US" sz="1300"/>
              <a:pPr eaLnBrk="1" hangingPunct="1"/>
              <a:t>35</a:t>
            </a:fld>
            <a:endParaRPr lang="en-US" altLang="en-US" sz="1300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CA" altLang="en-US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753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24374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1pPr>
            <a:lvl2pPr marL="742950" indent="-28575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2pPr>
            <a:lvl3pPr marL="1143000" indent="-22860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3pPr>
            <a:lvl4pPr marL="1600200" indent="-22860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4pPr>
            <a:lvl5pPr marL="2057400" indent="-22860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5pPr>
            <a:lvl6pPr marL="25146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6pPr>
            <a:lvl7pPr marL="29718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7pPr>
            <a:lvl8pPr marL="34290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8pPr>
            <a:lvl9pPr marL="38862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DEFEC94C-76AA-2F43-BAF4-2D9D332DE4E7}" type="slidenum">
              <a:rPr lang="en-US" altLang="en-US" sz="1300"/>
              <a:pPr eaLnBrk="1" hangingPunct="1"/>
              <a:t>36</a:t>
            </a:fld>
            <a:endParaRPr lang="en-US" altLang="en-US" sz="1300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CA" altLang="en-US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1096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1pPr>
            <a:lvl2pPr marL="742950" indent="-28575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2pPr>
            <a:lvl3pPr marL="1143000" indent="-22860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3pPr>
            <a:lvl4pPr marL="1600200" indent="-22860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4pPr>
            <a:lvl5pPr marL="2057400" indent="-22860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5pPr>
            <a:lvl6pPr marL="25146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6pPr>
            <a:lvl7pPr marL="29718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7pPr>
            <a:lvl8pPr marL="34290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8pPr>
            <a:lvl9pPr marL="38862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B4616123-05BE-9E4A-BB48-02F72961E234}" type="slidenum">
              <a:rPr lang="en-US" altLang="en-US" sz="1300"/>
              <a:pPr eaLnBrk="1" hangingPunct="1"/>
              <a:t>37</a:t>
            </a:fld>
            <a:endParaRPr lang="en-US" altLang="en-US" sz="1300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CA" altLang="en-US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498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1pPr>
            <a:lvl2pPr marL="742950" indent="-28575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2pPr>
            <a:lvl3pPr marL="1143000" indent="-22860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3pPr>
            <a:lvl4pPr marL="1600200" indent="-22860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4pPr>
            <a:lvl5pPr marL="2057400" indent="-22860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5pPr>
            <a:lvl6pPr marL="25146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6pPr>
            <a:lvl7pPr marL="29718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7pPr>
            <a:lvl8pPr marL="34290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8pPr>
            <a:lvl9pPr marL="38862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4D10DB9B-EAA3-BE49-A94F-8E50677F6ED2}" type="slidenum">
              <a:rPr lang="en-US" altLang="en-US" sz="1300"/>
              <a:pPr eaLnBrk="1" hangingPunct="1"/>
              <a:t>38</a:t>
            </a:fld>
            <a:endParaRPr lang="en-US" altLang="en-US" sz="130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CA" altLang="en-US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7576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1pPr>
            <a:lvl2pPr marL="742950" indent="-28575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2pPr>
            <a:lvl3pPr marL="1143000" indent="-22860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3pPr>
            <a:lvl4pPr marL="1600200" indent="-22860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4pPr>
            <a:lvl5pPr marL="2057400" indent="-22860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5pPr>
            <a:lvl6pPr marL="25146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6pPr>
            <a:lvl7pPr marL="29718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7pPr>
            <a:lvl8pPr marL="34290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8pPr>
            <a:lvl9pPr marL="38862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8F332A0A-4BB0-1147-A003-0E18D2AAD6F0}" type="slidenum">
              <a:rPr lang="en-US" altLang="en-US" sz="1300"/>
              <a:pPr eaLnBrk="1" hangingPunct="1"/>
              <a:t>39</a:t>
            </a:fld>
            <a:endParaRPr lang="en-US" altLang="en-US" sz="1300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CA" altLang="en-US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8262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1pPr>
            <a:lvl2pPr marL="742950" indent="-28575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2pPr>
            <a:lvl3pPr marL="1143000" indent="-22860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3pPr>
            <a:lvl4pPr marL="1600200" indent="-22860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4pPr>
            <a:lvl5pPr marL="2057400" indent="-22860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5pPr>
            <a:lvl6pPr marL="25146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6pPr>
            <a:lvl7pPr marL="29718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7pPr>
            <a:lvl8pPr marL="34290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8pPr>
            <a:lvl9pPr marL="38862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FF1CDAA7-5920-1046-A662-4FDB2FD363EF}" type="slidenum">
              <a:rPr lang="en-US" altLang="en-US" sz="1300"/>
              <a:pPr eaLnBrk="1" hangingPunct="1"/>
              <a:t>40</a:t>
            </a:fld>
            <a:endParaRPr lang="en-US" altLang="en-US" sz="1300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CA" altLang="en-US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6147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1pPr>
            <a:lvl2pPr marL="742950" indent="-28575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2pPr>
            <a:lvl3pPr marL="1143000" indent="-22860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3pPr>
            <a:lvl4pPr marL="1600200" indent="-22860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4pPr>
            <a:lvl5pPr marL="2057400" indent="-22860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5pPr>
            <a:lvl6pPr marL="25146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6pPr>
            <a:lvl7pPr marL="29718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7pPr>
            <a:lvl8pPr marL="34290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8pPr>
            <a:lvl9pPr marL="38862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1146E4B3-811F-3343-AB6C-927933426E20}" type="slidenum">
              <a:rPr lang="en-US" altLang="en-US" sz="1300"/>
              <a:pPr eaLnBrk="1" hangingPunct="1"/>
              <a:t>41</a:t>
            </a:fld>
            <a:endParaRPr lang="en-US" altLang="en-US" sz="1300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CA" altLang="en-US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4234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1019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70327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08530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7296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05258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26462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28164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12441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85711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05718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96396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80564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50336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19433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55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5551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77711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56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91639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20871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31859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59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613682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60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06831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61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60291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62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01595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69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599528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70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266468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71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231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004562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72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217587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92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067675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108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304211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3123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1013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5885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4767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17152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2581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3814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720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38169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499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15411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26661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964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4493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6"/>
          <p:cNvSpPr txBox="1">
            <a:spLocks noGrp="1"/>
          </p:cNvSpPr>
          <p:nvPr>
            <p:ph type="title"/>
          </p:nvPr>
        </p:nvSpPr>
        <p:spPr>
          <a:xfrm>
            <a:off x="527381" y="274638"/>
            <a:ext cx="8160907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66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66"/>
          <p:cNvSpPr txBox="1">
            <a:spLocks noGrp="1"/>
          </p:cNvSpPr>
          <p:nvPr>
            <p:ph type="ftr" idx="11"/>
          </p:nvPr>
        </p:nvSpPr>
        <p:spPr>
          <a:xfrm>
            <a:off x="2927648" y="6237313"/>
            <a:ext cx="585665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2" name="Google Shape;52;p66"/>
          <p:cNvSpPr txBox="1">
            <a:spLocks noGrp="1"/>
          </p:cNvSpPr>
          <p:nvPr>
            <p:ph type="sldNum" idx="12"/>
          </p:nvPr>
        </p:nvSpPr>
        <p:spPr>
          <a:xfrm>
            <a:off x="11376587" y="6237313"/>
            <a:ext cx="815413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1516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iagram or Organization Chart" type="dgm">
  <p:cSld name="Title and Diagram or Organization Char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7"/>
          <p:cNvSpPr txBox="1">
            <a:spLocks noGrp="1"/>
          </p:cNvSpPr>
          <p:nvPr>
            <p:ph type="title"/>
          </p:nvPr>
        </p:nvSpPr>
        <p:spPr>
          <a:xfrm>
            <a:off x="423335" y="653318"/>
            <a:ext cx="1151678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67"/>
          <p:cNvSpPr>
            <a:spLocks noGrp="1"/>
          </p:cNvSpPr>
          <p:nvPr>
            <p:ph type="dgm" idx="2"/>
          </p:nvPr>
        </p:nvSpPr>
        <p:spPr>
          <a:xfrm>
            <a:off x="438151" y="1941513"/>
            <a:ext cx="10945284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67"/>
          <p:cNvSpPr txBox="1">
            <a:spLocks noGrp="1"/>
          </p:cNvSpPr>
          <p:nvPr>
            <p:ph type="dt" idx="10"/>
          </p:nvPr>
        </p:nvSpPr>
        <p:spPr>
          <a:xfrm>
            <a:off x="4578351" y="634365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7" name="Google Shape;57;p67"/>
          <p:cNvSpPr txBox="1">
            <a:spLocks noGrp="1"/>
          </p:cNvSpPr>
          <p:nvPr>
            <p:ph type="ftr" idx="11"/>
          </p:nvPr>
        </p:nvSpPr>
        <p:spPr>
          <a:xfrm>
            <a:off x="8144933" y="634365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8" name="Google Shape;58;p67"/>
          <p:cNvSpPr txBox="1">
            <a:spLocks noGrp="1"/>
          </p:cNvSpPr>
          <p:nvPr>
            <p:ph type="sldNum" idx="12"/>
          </p:nvPr>
        </p:nvSpPr>
        <p:spPr>
          <a:xfrm>
            <a:off x="194733" y="6361113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72968"/>
      </p:ext>
    </p:extLst>
  </p:cSld>
  <p:clrMapOvr>
    <a:masterClrMapping/>
  </p:clrMapOvr>
  <p:transition spd="med">
    <p:randomBar dir="vert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2_Title and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8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800"/>
          </a:p>
        </p:txBody>
      </p:sp>
      <p:grpSp>
        <p:nvGrpSpPr>
          <p:cNvPr id="61" name="Google Shape;61;p68"/>
          <p:cNvGrpSpPr/>
          <p:nvPr/>
        </p:nvGrpSpPr>
        <p:grpSpPr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2" name="Google Shape;62;p68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3" name="Google Shape;63;p68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4" name="Google Shape;64;p68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65" name="Google Shape;65;p68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68"/>
          <p:cNvGrpSpPr/>
          <p:nvPr/>
        </p:nvGrpSpPr>
        <p:grpSpPr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67" name="Google Shape;67;p6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8" name="Google Shape;68;p6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9" name="Google Shape;69;p6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70" name="Google Shape;70;p68"/>
          <p:cNvGrpSpPr/>
          <p:nvPr/>
        </p:nvGrpSpPr>
        <p:grpSpPr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71" name="Google Shape;71;p6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2" name="Google Shape;72;p6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3" name="Google Shape;73;p6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4" name="Google Shape;74;p68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68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86066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9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800"/>
          </a:p>
        </p:txBody>
      </p:sp>
      <p:grpSp>
        <p:nvGrpSpPr>
          <p:cNvPr id="78" name="Google Shape;78;p69"/>
          <p:cNvGrpSpPr/>
          <p:nvPr/>
        </p:nvGrpSpPr>
        <p:grpSpPr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79" name="Google Shape;79;p6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0" name="Google Shape;80;p69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1" name="Google Shape;81;p69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82" name="Google Shape;82;p69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69"/>
          <p:cNvGrpSpPr/>
          <p:nvPr/>
        </p:nvGrpSpPr>
        <p:grpSpPr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84" name="Google Shape;84;p6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5" name="Google Shape;85;p6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6" name="Google Shape;86;p6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87" name="Google Shape;87;p69"/>
          <p:cNvGrpSpPr/>
          <p:nvPr/>
        </p:nvGrpSpPr>
        <p:grpSpPr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88" name="Google Shape;88;p6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9" name="Google Shape;89;p6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0" name="Google Shape;90;p6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91" name="Google Shape;91;p69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69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38994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0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800"/>
          </a:p>
        </p:txBody>
      </p:sp>
      <p:grpSp>
        <p:nvGrpSpPr>
          <p:cNvPr id="95" name="Google Shape;95;p70"/>
          <p:cNvGrpSpPr/>
          <p:nvPr/>
        </p:nvGrpSpPr>
        <p:grpSpPr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96" name="Google Shape;96;p70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7" name="Google Shape;97;p7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8" name="Google Shape;98;p70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99" name="Google Shape;99;p70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70"/>
          <p:cNvGrpSpPr/>
          <p:nvPr/>
        </p:nvGrpSpPr>
        <p:grpSpPr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01" name="Google Shape;101;p7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2" name="Google Shape;102;p7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3" name="Google Shape;103;p7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04" name="Google Shape;104;p70"/>
          <p:cNvGrpSpPr/>
          <p:nvPr/>
        </p:nvGrpSpPr>
        <p:grpSpPr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05" name="Google Shape;105;p7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6" name="Google Shape;106;p7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7" name="Google Shape;107;p7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08" name="Google Shape;108;p70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70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17205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">
  <p:cSld name="4_Title and Conten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1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800"/>
          </a:p>
        </p:txBody>
      </p:sp>
      <p:grpSp>
        <p:nvGrpSpPr>
          <p:cNvPr id="112" name="Google Shape;112;p71"/>
          <p:cNvGrpSpPr/>
          <p:nvPr/>
        </p:nvGrpSpPr>
        <p:grpSpPr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113" name="Google Shape;113;p71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4" name="Google Shape;114;p71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5" name="Google Shape;115;p7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116" name="Google Shape;116;p71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" name="Google Shape;117;p71"/>
          <p:cNvGrpSpPr/>
          <p:nvPr/>
        </p:nvGrpSpPr>
        <p:grpSpPr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8" name="Google Shape;118;p7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9" name="Google Shape;119;p7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0" name="Google Shape;120;p7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21" name="Google Shape;121;p71"/>
          <p:cNvGrpSpPr/>
          <p:nvPr/>
        </p:nvGrpSpPr>
        <p:grpSpPr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22" name="Google Shape;122;p7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3" name="Google Shape;123;p7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4" name="Google Shape;124;p7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25" name="Google Shape;125;p71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71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86183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Content">
  <p:cSld name="12_Title and Conten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2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800"/>
          </a:p>
        </p:txBody>
      </p:sp>
      <p:grpSp>
        <p:nvGrpSpPr>
          <p:cNvPr id="129" name="Google Shape;129;p72"/>
          <p:cNvGrpSpPr/>
          <p:nvPr/>
        </p:nvGrpSpPr>
        <p:grpSpPr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130" name="Google Shape;130;p72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1" name="Google Shape;131;p72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2" name="Google Shape;132;p72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133" name="Google Shape;133;p72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72"/>
          <p:cNvGrpSpPr/>
          <p:nvPr/>
        </p:nvGrpSpPr>
        <p:grpSpPr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35" name="Google Shape;135;p7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6" name="Google Shape;136;p7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7" name="Google Shape;137;p7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38" name="Google Shape;138;p72"/>
          <p:cNvGrpSpPr/>
          <p:nvPr/>
        </p:nvGrpSpPr>
        <p:grpSpPr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39" name="Google Shape;139;p7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0" name="Google Shape;140;p7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1" name="Google Shape;141;p7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42" name="Google Shape;142;p72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72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88670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and Content">
  <p:cSld name="12_Title and Conten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800"/>
          </a:p>
        </p:txBody>
      </p:sp>
      <p:grpSp>
        <p:nvGrpSpPr>
          <p:cNvPr id="146" name="Google Shape;146;p73"/>
          <p:cNvGrpSpPr/>
          <p:nvPr/>
        </p:nvGrpSpPr>
        <p:grpSpPr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147" name="Google Shape;147;p73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8" name="Google Shape;148;p73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9" name="Google Shape;149;p73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150" name="Google Shape;150;p73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" name="Google Shape;151;p73"/>
          <p:cNvGrpSpPr/>
          <p:nvPr/>
        </p:nvGrpSpPr>
        <p:grpSpPr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52" name="Google Shape;152;p7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3" name="Google Shape;153;p7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4" name="Google Shape;154;p7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55" name="Google Shape;155;p73"/>
          <p:cNvGrpSpPr/>
          <p:nvPr/>
        </p:nvGrpSpPr>
        <p:grpSpPr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6" name="Google Shape;156;p7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7" name="Google Shape;157;p7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8" name="Google Shape;158;p7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59" name="Google Shape;159;p73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73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92828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4 Content" type="fourObj">
  <p:cSld name="Title and 4 Conten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4"/>
          <p:cNvSpPr txBox="1">
            <a:spLocks noGrp="1"/>
          </p:cNvSpPr>
          <p:nvPr>
            <p:ph type="title"/>
          </p:nvPr>
        </p:nvSpPr>
        <p:spPr>
          <a:xfrm>
            <a:off x="508000" y="152400"/>
            <a:ext cx="11040533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3" name="Google Shape;163;p74"/>
          <p:cNvSpPr txBox="1">
            <a:spLocks noGrp="1"/>
          </p:cNvSpPr>
          <p:nvPr>
            <p:ph type="body" idx="1"/>
          </p:nvPr>
        </p:nvSpPr>
        <p:spPr>
          <a:xfrm>
            <a:off x="548217" y="1143000"/>
            <a:ext cx="5444067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74"/>
          <p:cNvSpPr txBox="1">
            <a:spLocks noGrp="1"/>
          </p:cNvSpPr>
          <p:nvPr>
            <p:ph type="body" idx="2"/>
          </p:nvPr>
        </p:nvSpPr>
        <p:spPr>
          <a:xfrm>
            <a:off x="6195484" y="1143000"/>
            <a:ext cx="5444067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74"/>
          <p:cNvSpPr txBox="1">
            <a:spLocks noGrp="1"/>
          </p:cNvSpPr>
          <p:nvPr>
            <p:ph type="body" idx="3"/>
          </p:nvPr>
        </p:nvSpPr>
        <p:spPr>
          <a:xfrm>
            <a:off x="548217" y="3810000"/>
            <a:ext cx="5444067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74"/>
          <p:cNvSpPr txBox="1">
            <a:spLocks noGrp="1"/>
          </p:cNvSpPr>
          <p:nvPr>
            <p:ph type="body" idx="4"/>
          </p:nvPr>
        </p:nvSpPr>
        <p:spPr>
          <a:xfrm>
            <a:off x="6195484" y="3810000"/>
            <a:ext cx="5444067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7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68" name="Google Shape;168;p7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29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69" name="Google Shape;169;p7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2046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and Content">
  <p:cSld name="12_Title and Content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5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800"/>
          </a:p>
        </p:txBody>
      </p:sp>
      <p:grpSp>
        <p:nvGrpSpPr>
          <p:cNvPr id="172" name="Google Shape;172;p75"/>
          <p:cNvGrpSpPr/>
          <p:nvPr/>
        </p:nvGrpSpPr>
        <p:grpSpPr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173" name="Google Shape;173;p7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74" name="Google Shape;174;p75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75" name="Google Shape;175;p75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176" name="Google Shape;176;p75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75"/>
          <p:cNvGrpSpPr/>
          <p:nvPr/>
        </p:nvGrpSpPr>
        <p:grpSpPr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78" name="Google Shape;178;p7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79" name="Google Shape;179;p7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80" name="Google Shape;180;p7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81" name="Google Shape;181;p75"/>
          <p:cNvGrpSpPr/>
          <p:nvPr/>
        </p:nvGrpSpPr>
        <p:grpSpPr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82" name="Google Shape;182;p7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83" name="Google Shape;183;p7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84" name="Google Shape;184;p7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85" name="Google Shape;185;p75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75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905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and Content">
  <p:cSld name="12_Title and Conten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6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800"/>
          </a:p>
        </p:txBody>
      </p:sp>
      <p:grpSp>
        <p:nvGrpSpPr>
          <p:cNvPr id="189" name="Google Shape;189;p76"/>
          <p:cNvGrpSpPr/>
          <p:nvPr/>
        </p:nvGrpSpPr>
        <p:grpSpPr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190" name="Google Shape;190;p76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91" name="Google Shape;191;p7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92" name="Google Shape;192;p76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193" name="Google Shape;193;p76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76"/>
          <p:cNvGrpSpPr/>
          <p:nvPr/>
        </p:nvGrpSpPr>
        <p:grpSpPr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95" name="Google Shape;195;p7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96" name="Google Shape;196;p7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97" name="Google Shape;197;p7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98" name="Google Shape;198;p76"/>
          <p:cNvGrpSpPr/>
          <p:nvPr/>
        </p:nvGrpSpPr>
        <p:grpSpPr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99" name="Google Shape;199;p7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00" name="Google Shape;200;p7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01" name="Google Shape;201;p7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02" name="Google Shape;202;p76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76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29823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and Content">
  <p:cSld name="12_Title and Content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7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800"/>
          </a:p>
        </p:txBody>
      </p:sp>
      <p:grpSp>
        <p:nvGrpSpPr>
          <p:cNvPr id="206" name="Google Shape;206;p77"/>
          <p:cNvGrpSpPr/>
          <p:nvPr/>
        </p:nvGrpSpPr>
        <p:grpSpPr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207" name="Google Shape;207;p77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08" name="Google Shape;208;p77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09" name="Google Shape;209;p7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210" name="Google Shape;210;p77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77"/>
          <p:cNvGrpSpPr/>
          <p:nvPr/>
        </p:nvGrpSpPr>
        <p:grpSpPr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212" name="Google Shape;212;p7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13" name="Google Shape;213;p7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14" name="Google Shape;214;p7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215" name="Google Shape;215;p77"/>
          <p:cNvGrpSpPr/>
          <p:nvPr/>
        </p:nvGrpSpPr>
        <p:grpSpPr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216" name="Google Shape;216;p7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17" name="Google Shape;217;p7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18" name="Google Shape;218;p7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19" name="Google Shape;219;p77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0" name="Google Shape;220;p77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73630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369095-6199-624F-BD16-1B6E41EB487B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097F88-3D78-EE41-BDDF-9CB676EC9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7380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9663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44781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1707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000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52400"/>
            <a:ext cx="11040533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48217" y="1143000"/>
            <a:ext cx="5444067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484" y="1143000"/>
            <a:ext cx="5444067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0432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52400"/>
            <a:ext cx="11040533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48218" y="1143000"/>
            <a:ext cx="11091333" cy="51816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8409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3/13/2021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9002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53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xmlns="" id="{05A86013-9C42-4BCF-AF6F-2688E6E33AE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6933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" name="TextBox 3"/>
          <p:cNvSpPr txBox="1"/>
          <p:nvPr/>
        </p:nvSpPr>
        <p:spPr>
          <a:xfrm>
            <a:off x="10871200" y="6550025"/>
            <a:ext cx="13208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 err="1">
                <a:solidFill>
                  <a:srgbClr val="101141"/>
                </a:solidFill>
                <a:latin typeface="Arial"/>
                <a:cs typeface="Arial"/>
              </a:rPr>
              <a:t>Pilani</a:t>
            </a:r>
            <a:endParaRPr lang="en-US" sz="1100" dirty="0">
              <a:solidFill>
                <a:srgbClr val="101141"/>
              </a:solidFill>
              <a:latin typeface="Arial"/>
              <a:cs typeface="Arial"/>
            </a:endParaRP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8675003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  <p:sldLayoutId id="2147483742" r:id="rId5"/>
    <p:sldLayoutId id="2147483745" r:id="rId6"/>
    <p:sldLayoutId id="2147483746" r:id="rId7"/>
    <p:sldLayoutId id="2147483749" r:id="rId8"/>
    <p:sldLayoutId id="2147483752" r:id="rId9"/>
    <p:sldLayoutId id="2147483753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  <p:sldLayoutId id="2147483762" r:id="rId18"/>
    <p:sldLayoutId id="2147483764" r:id="rId19"/>
    <p:sldLayoutId id="2147483765" r:id="rId20"/>
    <p:sldLayoutId id="2147483766" r:id="rId21"/>
    <p:sldLayoutId id="2147483767" r:id="rId22"/>
    <p:sldLayoutId id="2147483768" r:id="rId23"/>
    <p:sldLayoutId id="2147483769" r:id="rId24"/>
    <p:sldLayoutId id="2147483770" r:id="rId25"/>
    <p:sldLayoutId id="2147483771" r:id="rId26"/>
    <p:sldLayoutId id="2147483772" r:id="rId27"/>
    <p:sldLayoutId id="2147483773" r:id="rId28"/>
    <p:sldLayoutId id="2147483774" r:id="rId29"/>
    <p:sldLayoutId id="2147483775" r:id="rId30"/>
    <p:sldLayoutId id="2147483776" r:id="rId31"/>
    <p:sldLayoutId id="2147483779" r:id="rId32"/>
    <p:sldLayoutId id="2147483780" r:id="rId33"/>
    <p:sldLayoutId id="2147483781" r:id="rId34"/>
    <p:sldLayoutId id="2147483782" r:id="rId35"/>
    <p:sldLayoutId id="2147483783" r:id="rId3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7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190.png"/><Relationship Id="rId7" Type="http://schemas.openxmlformats.org/officeDocument/2006/relationships/image" Target="../media/image191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3.png"/><Relationship Id="rId5" Type="http://schemas.openxmlformats.org/officeDocument/2006/relationships/image" Target="../media/image207.png"/><Relationship Id="rId10" Type="http://schemas.openxmlformats.org/officeDocument/2006/relationships/image" Target="../media/image196.png"/><Relationship Id="rId4" Type="http://schemas.openxmlformats.org/officeDocument/2006/relationships/image" Target="../media/image206.png"/><Relationship Id="rId9" Type="http://schemas.openxmlformats.org/officeDocument/2006/relationships/image" Target="../media/image19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2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tags" Target="../tags/tag6.xml"/><Relationship Id="rId21" Type="http://schemas.openxmlformats.org/officeDocument/2006/relationships/image" Target="../media/image26.png"/><Relationship Id="rId7" Type="http://schemas.openxmlformats.org/officeDocument/2006/relationships/tags" Target="../tags/tag10.xml"/><Relationship Id="rId12" Type="http://schemas.openxmlformats.org/officeDocument/2006/relationships/notesSlide" Target="../notesSlides/notesSlide12.xml"/><Relationship Id="rId17" Type="http://schemas.openxmlformats.org/officeDocument/2006/relationships/image" Target="../media/image32.png"/><Relationship Id="rId2" Type="http://schemas.openxmlformats.org/officeDocument/2006/relationships/tags" Target="../tags/tag5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8.xml"/><Relationship Id="rId15" Type="http://schemas.openxmlformats.org/officeDocument/2006/relationships/image" Target="../media/image30.png"/><Relationship Id="rId10" Type="http://schemas.openxmlformats.org/officeDocument/2006/relationships/tags" Target="../tags/tag13.xml"/><Relationship Id="rId19" Type="http://schemas.openxmlformats.org/officeDocument/2006/relationships/image" Target="../media/image34.png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image" Target="../media/image29.png"/><Relationship Id="rId22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image" Target="../media/image38.jpeg"/><Relationship Id="rId18" Type="http://schemas.openxmlformats.org/officeDocument/2006/relationships/image" Target="../media/image40.png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image" Target="../media/image37.jpeg"/><Relationship Id="rId17" Type="http://schemas.openxmlformats.org/officeDocument/2006/relationships/image" Target="../media/image28.png"/><Relationship Id="rId2" Type="http://schemas.openxmlformats.org/officeDocument/2006/relationships/tags" Target="../tags/tag15.xml"/><Relationship Id="rId16" Type="http://schemas.openxmlformats.org/officeDocument/2006/relationships/image" Target="../media/image39.png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image" Target="../media/image36.jpeg"/><Relationship Id="rId5" Type="http://schemas.openxmlformats.org/officeDocument/2006/relationships/tags" Target="../tags/tag18.xml"/><Relationship Id="rId15" Type="http://schemas.openxmlformats.org/officeDocument/2006/relationships/image" Target="../media/image27.png"/><Relationship Id="rId10" Type="http://schemas.openxmlformats.org/officeDocument/2006/relationships/notesSlide" Target="../notesSlides/notesSlide13.xml"/><Relationship Id="rId4" Type="http://schemas.openxmlformats.org/officeDocument/2006/relationships/tags" Target="../tags/tag17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13" Type="http://schemas.openxmlformats.org/officeDocument/2006/relationships/image" Target="../media/image41.jpeg"/><Relationship Id="rId18" Type="http://schemas.openxmlformats.org/officeDocument/2006/relationships/image" Target="../media/image43.png"/><Relationship Id="rId3" Type="http://schemas.openxmlformats.org/officeDocument/2006/relationships/tags" Target="../tags/tag24.xml"/><Relationship Id="rId21" Type="http://schemas.openxmlformats.org/officeDocument/2006/relationships/image" Target="../media/image46.png"/><Relationship Id="rId7" Type="http://schemas.openxmlformats.org/officeDocument/2006/relationships/tags" Target="../tags/tag28.xml"/><Relationship Id="rId12" Type="http://schemas.openxmlformats.org/officeDocument/2006/relationships/notesSlide" Target="../notesSlides/notesSlide14.xml"/><Relationship Id="rId17" Type="http://schemas.openxmlformats.org/officeDocument/2006/relationships/image" Target="../media/image42.png"/><Relationship Id="rId2" Type="http://schemas.openxmlformats.org/officeDocument/2006/relationships/tags" Target="../tags/tag23.xml"/><Relationship Id="rId16" Type="http://schemas.openxmlformats.org/officeDocument/2006/relationships/image" Target="../media/image39.png"/><Relationship Id="rId20" Type="http://schemas.openxmlformats.org/officeDocument/2006/relationships/image" Target="../media/image45.png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26.xml"/><Relationship Id="rId15" Type="http://schemas.openxmlformats.org/officeDocument/2006/relationships/image" Target="../media/image27.png"/><Relationship Id="rId23" Type="http://schemas.openxmlformats.org/officeDocument/2006/relationships/image" Target="../media/image48.png"/><Relationship Id="rId10" Type="http://schemas.openxmlformats.org/officeDocument/2006/relationships/tags" Target="../tags/tag31.xml"/><Relationship Id="rId19" Type="http://schemas.openxmlformats.org/officeDocument/2006/relationships/image" Target="../media/image44.png"/><Relationship Id="rId4" Type="http://schemas.openxmlformats.org/officeDocument/2006/relationships/tags" Target="../tags/tag25.xml"/><Relationship Id="rId9" Type="http://schemas.openxmlformats.org/officeDocument/2006/relationships/tags" Target="../tags/tag30.xml"/><Relationship Id="rId14" Type="http://schemas.openxmlformats.org/officeDocument/2006/relationships/image" Target="../media/image26.png"/><Relationship Id="rId22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2.png"/><Relationship Id="rId4" Type="http://schemas.openxmlformats.org/officeDocument/2006/relationships/oleObject" Target="../embeddings/oleObject1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55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57.wmf"/><Relationship Id="rId5" Type="http://schemas.openxmlformats.org/officeDocument/2006/relationships/image" Target="../media/image54.e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5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Relationship Id="rId9" Type="http://schemas.openxmlformats.org/officeDocument/2006/relationships/image" Target="../media/image17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5" Type="http://schemas.openxmlformats.org/officeDocument/2006/relationships/image" Target="../media/image99.png"/><Relationship Id="rId4" Type="http://schemas.openxmlformats.org/officeDocument/2006/relationships/image" Target="../media/image8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jp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1.jpg"/><Relationship Id="rId4" Type="http://schemas.openxmlformats.org/officeDocument/2006/relationships/image" Target="../media/image120.jp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0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0.png"/><Relationship Id="rId2" Type="http://schemas.openxmlformats.org/officeDocument/2006/relationships/image" Target="../media/image12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1.png"/><Relationship Id="rId4" Type="http://schemas.openxmlformats.org/officeDocument/2006/relationships/image" Target="../media/image150.jp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g"/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9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Sugata</a:t>
            </a:r>
            <a:r>
              <a:rPr lang="en-US" dirty="0" smtClean="0"/>
              <a:t> </a:t>
            </a:r>
            <a:r>
              <a:rPr lang="en-US" dirty="0" err="1" smtClean="0"/>
              <a:t>Ghosal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CSIS Off-Campus Faculty</a:t>
            </a:r>
          </a:p>
          <a:p>
            <a:r>
              <a:rPr lang="en-US" dirty="0" smtClean="0"/>
              <a:t>BITS </a:t>
            </a:r>
            <a:r>
              <a:rPr lang="en-US" dirty="0" err="1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 This </a:t>
            </a:r>
            <a:r>
              <a:rPr lang="en-IN" dirty="0" smtClean="0"/>
              <a:t>Segment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What is PCA? </a:t>
            </a:r>
          </a:p>
          <a:p>
            <a:r>
              <a:rPr lang="en-IN" dirty="0" smtClean="0"/>
              <a:t>Why PCA?</a:t>
            </a:r>
          </a:p>
          <a:p>
            <a:r>
              <a:rPr lang="en-IN" dirty="0" smtClean="0"/>
              <a:t>Problem Formulation</a:t>
            </a:r>
          </a:p>
          <a:p>
            <a:r>
              <a:rPr lang="en-IN" dirty="0" err="1" smtClean="0"/>
              <a:t>Eigenfaces</a:t>
            </a:r>
            <a:endParaRPr lang="en-IN" dirty="0" smtClean="0"/>
          </a:p>
          <a:p>
            <a:r>
              <a:rPr lang="en-IN" dirty="0" smtClean="0"/>
              <a:t>Image Compression</a:t>
            </a:r>
          </a:p>
          <a:p>
            <a:pPr marL="457200" lvl="1" indent="0">
              <a:buNone/>
            </a:pPr>
            <a:endParaRPr lang="en-IN" dirty="0" smtClean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658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47825"/>
            <a:ext cx="9321800" cy="389852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736" spc="-4" dirty="0">
                <a:latin typeface="Arial"/>
                <a:cs typeface="Arial"/>
              </a:rPr>
              <a:t>Sampling from </a:t>
            </a:r>
            <a:r>
              <a:rPr sz="2736" spc="-9" dirty="0">
                <a:latin typeface="Arial"/>
                <a:cs typeface="Arial"/>
              </a:rPr>
              <a:t>the</a:t>
            </a:r>
            <a:r>
              <a:rPr sz="2736" spc="-68" dirty="0">
                <a:latin typeface="Arial"/>
                <a:cs typeface="Arial"/>
              </a:rPr>
              <a:t> </a:t>
            </a:r>
            <a:r>
              <a:rPr sz="2736" spc="-4" dirty="0">
                <a:latin typeface="Arial"/>
                <a:cs typeface="Arial"/>
              </a:rPr>
              <a:t>Gaussian</a:t>
            </a:r>
            <a:endParaRPr sz="2736" dirty="0">
              <a:latin typeface="Arial"/>
              <a:cs typeface="Arial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04074" indent="-293757">
              <a:spcBef>
                <a:spcPts val="564"/>
              </a:spcBef>
              <a:buFontTx/>
              <a:buChar char="•"/>
              <a:tabLst>
                <a:tab pos="303531" algn="l"/>
                <a:tab pos="304617" algn="l"/>
              </a:tabLst>
            </a:pPr>
            <a:r>
              <a:rPr lang="en-US"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 generate </a:t>
            </a:r>
            <a:r>
              <a:rPr lang="en-US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 </a:t>
            </a:r>
            <a:r>
              <a:rPr lang="en-US"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  <a:r>
              <a:rPr lang="en-US" spc="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point:</a:t>
            </a:r>
            <a:endParaRPr lang="en-US" dirty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6699" lvl="1" indent="-245974">
              <a:spcBef>
                <a:spcPts val="483"/>
              </a:spcBef>
              <a:buFontTx/>
              <a:buChar char="–"/>
              <a:tabLst>
                <a:tab pos="647242" algn="l"/>
              </a:tabLst>
            </a:pPr>
            <a:r>
              <a:rPr lang="en-US" sz="1800"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first pick one of the components </a:t>
            </a:r>
            <a:r>
              <a:rPr lang="en-US" sz="1800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lang="en-US" sz="1800" spc="17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probability</a:t>
            </a:r>
            <a:endParaRPr lang="en-US" sz="1800" dirty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6699" lvl="1" indent="-245974">
              <a:spcBef>
                <a:spcPts val="492"/>
              </a:spcBef>
              <a:buFontTx/>
              <a:buChar char="–"/>
              <a:tabLst>
                <a:tab pos="647242" algn="l"/>
                <a:tab pos="3426257" algn="l"/>
              </a:tabLst>
            </a:pPr>
            <a:r>
              <a:rPr lang="en-US" sz="1800"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then draw</a:t>
            </a:r>
            <a:r>
              <a:rPr lang="en-US" sz="1800" spc="13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1800" spc="9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spc="-4" dirty="0" smtClean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sample       from </a:t>
            </a:r>
            <a:r>
              <a:rPr lang="en-US" sz="1800"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that</a:t>
            </a:r>
            <a:r>
              <a:rPr lang="en-US" sz="1800" spc="-26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component</a:t>
            </a:r>
            <a:endParaRPr lang="en-US" sz="1800" dirty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04074" indent="-293757">
              <a:spcBef>
                <a:spcPts val="483"/>
              </a:spcBef>
              <a:buFontTx/>
              <a:buChar char="•"/>
              <a:tabLst>
                <a:tab pos="303531" algn="l"/>
                <a:tab pos="304617" algn="l"/>
              </a:tabLst>
            </a:pPr>
            <a:r>
              <a:rPr lang="en-US"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Repeat these two steps for each </a:t>
            </a:r>
            <a:r>
              <a:rPr lang="en-US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new </a:t>
            </a:r>
            <a:r>
              <a:rPr lang="en-US"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  <a:r>
              <a:rPr lang="en-US" spc="9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point</a:t>
            </a:r>
            <a:endParaRPr lang="en-US" dirty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object 4"/>
          <p:cNvSpPr/>
          <p:nvPr/>
        </p:nvSpPr>
        <p:spPr>
          <a:xfrm>
            <a:off x="6488390" y="2015783"/>
            <a:ext cx="293410" cy="1940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13010" y="2326943"/>
            <a:ext cx="349390" cy="1876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94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47825"/>
            <a:ext cx="9321800" cy="389852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736" spc="-4" dirty="0">
                <a:latin typeface="Arial"/>
                <a:cs typeface="Arial"/>
              </a:rPr>
              <a:t>Fitting the Gaussian</a:t>
            </a:r>
            <a:r>
              <a:rPr sz="2736" spc="-60" dirty="0">
                <a:latin typeface="Arial"/>
                <a:cs typeface="Arial"/>
              </a:rPr>
              <a:t> </a:t>
            </a:r>
            <a:r>
              <a:rPr sz="2736" spc="-4" dirty="0">
                <a:latin typeface="Arial"/>
                <a:cs typeface="Arial"/>
              </a:rPr>
              <a:t>Mixture</a:t>
            </a:r>
            <a:endParaRPr sz="2736" dirty="0">
              <a:latin typeface="Arial"/>
              <a:cs typeface="Arial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581399"/>
          </a:xfrm>
        </p:spPr>
        <p:txBody>
          <a:bodyPr>
            <a:normAutofit/>
          </a:bodyPr>
          <a:lstStyle/>
          <a:p>
            <a:pPr marL="303531" marR="159096" indent="-293214">
              <a:lnSpc>
                <a:spcPts val="2454"/>
              </a:lnSpc>
              <a:spcBef>
                <a:spcPts val="174"/>
              </a:spcBef>
              <a:buFontTx/>
              <a:buChar char="•"/>
              <a:tabLst>
                <a:tab pos="303531" algn="l"/>
                <a:tab pos="304617" algn="l"/>
              </a:tabLst>
            </a:pPr>
            <a:r>
              <a:rPr lang="en-US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 </a:t>
            </a:r>
            <a:r>
              <a:rPr lang="en-US"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wish </a:t>
            </a:r>
            <a:r>
              <a:rPr lang="en-US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lang="en-US"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invert this process </a:t>
            </a:r>
            <a:r>
              <a:rPr lang="en-US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– </a:t>
            </a:r>
            <a:r>
              <a:rPr lang="en-US"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given the data set, find  the corresponding</a:t>
            </a:r>
            <a:r>
              <a:rPr lang="en-US" spc="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parameters:</a:t>
            </a:r>
            <a:endParaRPr lang="en-US" dirty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6699" lvl="1" indent="-245974">
              <a:spcBef>
                <a:spcPts val="406"/>
              </a:spcBef>
              <a:buFontTx/>
              <a:buChar char="–"/>
              <a:tabLst>
                <a:tab pos="647242" algn="l"/>
              </a:tabLst>
            </a:pPr>
            <a:r>
              <a:rPr lang="en-US" sz="1800"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mixing coefficients</a:t>
            </a:r>
            <a:endParaRPr lang="en-US" sz="1800" dirty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6699" lvl="1" indent="-245974">
              <a:spcBef>
                <a:spcPts val="483"/>
              </a:spcBef>
              <a:buFontTx/>
              <a:buChar char="–"/>
              <a:tabLst>
                <a:tab pos="647242" algn="l"/>
              </a:tabLst>
            </a:pPr>
            <a:r>
              <a:rPr lang="en-US" sz="1800"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means</a:t>
            </a:r>
            <a:endParaRPr lang="en-US" sz="1800" dirty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6699" lvl="1" indent="-245431">
              <a:spcBef>
                <a:spcPts val="492"/>
              </a:spcBef>
              <a:buFontTx/>
              <a:buChar char="–"/>
              <a:tabLst>
                <a:tab pos="647242" algn="l"/>
              </a:tabLst>
            </a:pPr>
            <a:r>
              <a:rPr lang="en-US" sz="1800" dirty="0" err="1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covariances</a:t>
            </a:r>
            <a:endParaRPr lang="en-US" sz="1800" dirty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04074" marR="8145" indent="-293214">
              <a:lnSpc>
                <a:spcPct val="99800"/>
              </a:lnSpc>
              <a:spcBef>
                <a:spcPts val="487"/>
              </a:spcBef>
              <a:buFontTx/>
              <a:buChar char="•"/>
              <a:tabLst>
                <a:tab pos="303531" algn="l"/>
                <a:tab pos="304617" algn="l"/>
              </a:tabLst>
            </a:pPr>
            <a:r>
              <a:rPr lang="en-US"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If we knew which component generated </a:t>
            </a:r>
            <a:r>
              <a:rPr lang="en-US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each </a:t>
            </a:r>
            <a:r>
              <a:rPr lang="en-US"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point,  the maximum </a:t>
            </a:r>
            <a:r>
              <a:rPr lang="en-US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likelihood </a:t>
            </a:r>
            <a:r>
              <a:rPr lang="en-US"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solution would </a:t>
            </a:r>
            <a:r>
              <a:rPr lang="en-US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involve </a:t>
            </a:r>
            <a:r>
              <a:rPr lang="en-US"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fitting  each component </a:t>
            </a:r>
            <a:r>
              <a:rPr lang="en-US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lang="en-US"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corresponding</a:t>
            </a:r>
            <a:r>
              <a:rPr lang="en-US" spc="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cluster</a:t>
            </a:r>
            <a:endParaRPr lang="en-US" dirty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04074" indent="-293757">
              <a:spcBef>
                <a:spcPts val="496"/>
              </a:spcBef>
              <a:buFontTx/>
              <a:buChar char="•"/>
              <a:tabLst>
                <a:tab pos="303531" algn="l"/>
                <a:tab pos="304617" algn="l"/>
              </a:tabLst>
            </a:pPr>
            <a:r>
              <a:rPr lang="en-US"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Problem: the data set is</a:t>
            </a:r>
            <a:r>
              <a:rPr lang="en-US" spc="9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pc="-4" dirty="0" err="1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unlabelled</a:t>
            </a:r>
            <a:endParaRPr lang="en-US" dirty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04074" indent="-293757">
              <a:spcBef>
                <a:spcPts val="479"/>
              </a:spcBef>
              <a:buFontTx/>
              <a:buChar char="•"/>
              <a:tabLst>
                <a:tab pos="303531" algn="l"/>
                <a:tab pos="304617" algn="l"/>
              </a:tabLst>
            </a:pPr>
            <a:r>
              <a:rPr lang="en-US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 </a:t>
            </a:r>
            <a:r>
              <a:rPr lang="en-US"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shall refer </a:t>
            </a:r>
            <a:r>
              <a:rPr lang="en-US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lang="en-US"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labels as </a:t>
            </a:r>
            <a:r>
              <a:rPr lang="en-US" i="1"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latent </a:t>
            </a:r>
            <a:r>
              <a:rPr lang="en-US"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(= hidden)</a:t>
            </a:r>
            <a:r>
              <a:rPr lang="en-US" spc="47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variables</a:t>
            </a:r>
            <a:endParaRPr lang="en-US" dirty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307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90600" y="1676400"/>
            <a:ext cx="4346658" cy="32675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304074" indent="-293757">
              <a:spcBef>
                <a:spcPts val="86"/>
              </a:spcBef>
              <a:buFontTx/>
              <a:buChar char="•"/>
              <a:tabLst>
                <a:tab pos="303531" algn="l"/>
                <a:tab pos="304617" algn="l"/>
              </a:tabLst>
            </a:pPr>
            <a:r>
              <a:rPr sz="2052" spc="-4" dirty="0">
                <a:solidFill>
                  <a:prstClr val="black"/>
                </a:solidFill>
                <a:latin typeface="Arial"/>
                <a:cs typeface="Arial"/>
              </a:rPr>
              <a:t>Linear super-position of</a:t>
            </a:r>
            <a:r>
              <a:rPr sz="2052" spc="1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52" spc="-4" dirty="0">
                <a:solidFill>
                  <a:prstClr val="black"/>
                </a:solidFill>
                <a:latin typeface="Arial"/>
                <a:cs typeface="Arial"/>
              </a:rPr>
              <a:t>Gaussians</a:t>
            </a:r>
            <a:endParaRPr sz="2052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0600" y="2743200"/>
            <a:ext cx="4377066" cy="32675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304074" indent="-293757">
              <a:spcBef>
                <a:spcPts val="86"/>
              </a:spcBef>
              <a:buFontTx/>
              <a:buChar char="•"/>
              <a:tabLst>
                <a:tab pos="303531" algn="l"/>
                <a:tab pos="304617" algn="l"/>
              </a:tabLst>
            </a:pPr>
            <a:r>
              <a:rPr sz="2052" spc="-4" dirty="0">
                <a:solidFill>
                  <a:prstClr val="black"/>
                </a:solidFill>
                <a:latin typeface="Arial"/>
                <a:cs typeface="Arial"/>
              </a:rPr>
              <a:t>Normalization and </a:t>
            </a:r>
            <a:r>
              <a:rPr sz="2052" dirty="0">
                <a:solidFill>
                  <a:prstClr val="black"/>
                </a:solidFill>
                <a:latin typeface="Arial"/>
                <a:cs typeface="Arial"/>
              </a:rPr>
              <a:t>positivity</a:t>
            </a:r>
            <a:r>
              <a:rPr sz="2052" spc="-4" dirty="0">
                <a:solidFill>
                  <a:prstClr val="black"/>
                </a:solidFill>
                <a:latin typeface="Arial"/>
                <a:cs typeface="Arial"/>
              </a:rPr>
              <a:t> require</a:t>
            </a:r>
            <a:endParaRPr sz="2052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0600" y="4038600"/>
            <a:ext cx="6868860" cy="32675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304074" indent="-293757">
              <a:spcBef>
                <a:spcPts val="86"/>
              </a:spcBef>
              <a:buFontTx/>
              <a:buChar char="•"/>
              <a:tabLst>
                <a:tab pos="303531" algn="l"/>
                <a:tab pos="304617" algn="l"/>
              </a:tabLst>
            </a:pPr>
            <a:r>
              <a:rPr sz="2052" dirty="0">
                <a:solidFill>
                  <a:prstClr val="black"/>
                </a:solidFill>
                <a:latin typeface="Arial"/>
                <a:cs typeface="Arial"/>
              </a:rPr>
              <a:t>Can </a:t>
            </a:r>
            <a:r>
              <a:rPr sz="2052" spc="-4" dirty="0">
                <a:solidFill>
                  <a:prstClr val="black"/>
                </a:solidFill>
                <a:latin typeface="Arial"/>
                <a:cs typeface="Arial"/>
              </a:rPr>
              <a:t>interpret the mixing coefficients as prior</a:t>
            </a:r>
            <a:r>
              <a:rPr sz="2052" spc="6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52" spc="-4" dirty="0">
                <a:solidFill>
                  <a:prstClr val="black"/>
                </a:solidFill>
                <a:latin typeface="Arial"/>
                <a:cs typeface="Arial"/>
              </a:rPr>
              <a:t>probabilities</a:t>
            </a:r>
            <a:endParaRPr sz="2052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33800" y="4495800"/>
            <a:ext cx="2775780" cy="7558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05200" y="3200400"/>
            <a:ext cx="3246229" cy="7558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3581400" y="1981200"/>
            <a:ext cx="3297053" cy="7558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229600" y="1981200"/>
            <a:ext cx="2127446" cy="1455221"/>
            <a:chOff x="7276731" y="1406271"/>
            <a:chExt cx="2487930" cy="1701800"/>
          </a:xfrm>
        </p:grpSpPr>
        <p:sp>
          <p:nvSpPr>
            <p:cNvPr id="10" name="object 10"/>
            <p:cNvSpPr/>
            <p:nvPr/>
          </p:nvSpPr>
          <p:spPr>
            <a:xfrm>
              <a:off x="7286256" y="1418856"/>
              <a:ext cx="2225040" cy="1503680"/>
            </a:xfrm>
            <a:custGeom>
              <a:avLst/>
              <a:gdLst/>
              <a:ahLst/>
              <a:cxnLst/>
              <a:rect l="l" t="t" r="r" b="b"/>
              <a:pathLst>
                <a:path w="2225040" h="1503680">
                  <a:moveTo>
                    <a:pt x="10668" y="94488"/>
                  </a:moveTo>
                  <a:lnTo>
                    <a:pt x="8143" y="88511"/>
                  </a:lnTo>
                  <a:lnTo>
                    <a:pt x="5334" y="82105"/>
                  </a:lnTo>
                  <a:lnTo>
                    <a:pt x="2524" y="75414"/>
                  </a:lnTo>
                  <a:lnTo>
                    <a:pt x="0" y="68580"/>
                  </a:lnTo>
                  <a:lnTo>
                    <a:pt x="3874" y="86629"/>
                  </a:lnTo>
                  <a:lnTo>
                    <a:pt x="8181" y="104394"/>
                  </a:lnTo>
                  <a:lnTo>
                    <a:pt x="12208" y="122158"/>
                  </a:lnTo>
                  <a:lnTo>
                    <a:pt x="22092" y="189537"/>
                  </a:lnTo>
                  <a:lnTo>
                    <a:pt x="27516" y="239190"/>
                  </a:lnTo>
                  <a:lnTo>
                    <a:pt x="31670" y="289107"/>
                  </a:lnTo>
                  <a:lnTo>
                    <a:pt x="34713" y="339231"/>
                  </a:lnTo>
                  <a:lnTo>
                    <a:pt x="36803" y="389502"/>
                  </a:lnTo>
                  <a:lnTo>
                    <a:pt x="38100" y="439864"/>
                  </a:lnTo>
                  <a:lnTo>
                    <a:pt x="38761" y="490257"/>
                  </a:lnTo>
                  <a:lnTo>
                    <a:pt x="38946" y="540624"/>
                  </a:lnTo>
                  <a:lnTo>
                    <a:pt x="38814" y="590907"/>
                  </a:lnTo>
                  <a:lnTo>
                    <a:pt x="38523" y="641046"/>
                  </a:lnTo>
                  <a:lnTo>
                    <a:pt x="38232" y="690984"/>
                  </a:lnTo>
                  <a:lnTo>
                    <a:pt x="38100" y="740664"/>
                  </a:lnTo>
                  <a:lnTo>
                    <a:pt x="38049" y="789137"/>
                  </a:lnTo>
                  <a:lnTo>
                    <a:pt x="37950" y="837764"/>
                  </a:lnTo>
                  <a:lnTo>
                    <a:pt x="37883" y="886508"/>
                  </a:lnTo>
                  <a:lnTo>
                    <a:pt x="37927" y="935331"/>
                  </a:lnTo>
                  <a:lnTo>
                    <a:pt x="38161" y="984198"/>
                  </a:lnTo>
                  <a:lnTo>
                    <a:pt x="38665" y="1033070"/>
                  </a:lnTo>
                  <a:lnTo>
                    <a:pt x="39518" y="1081910"/>
                  </a:lnTo>
                  <a:lnTo>
                    <a:pt x="40799" y="1130682"/>
                  </a:lnTo>
                  <a:lnTo>
                    <a:pt x="42589" y="1179349"/>
                  </a:lnTo>
                  <a:lnTo>
                    <a:pt x="44967" y="1227872"/>
                  </a:lnTo>
                  <a:lnTo>
                    <a:pt x="48012" y="1276216"/>
                  </a:lnTo>
                  <a:lnTo>
                    <a:pt x="51803" y="1324343"/>
                  </a:lnTo>
                  <a:lnTo>
                    <a:pt x="57713" y="1369683"/>
                  </a:lnTo>
                  <a:lnTo>
                    <a:pt x="67043" y="1412748"/>
                  </a:lnTo>
                  <a:lnTo>
                    <a:pt x="69765" y="1422415"/>
                  </a:lnTo>
                  <a:lnTo>
                    <a:pt x="71626" y="1429512"/>
                  </a:lnTo>
                  <a:lnTo>
                    <a:pt x="73485" y="1435465"/>
                  </a:lnTo>
                  <a:lnTo>
                    <a:pt x="76200" y="1441704"/>
                  </a:lnTo>
                </a:path>
                <a:path w="2225040" h="1503680">
                  <a:moveTo>
                    <a:pt x="86868" y="1476743"/>
                  </a:moveTo>
                  <a:lnTo>
                    <a:pt x="95011" y="1473845"/>
                  </a:lnTo>
                  <a:lnTo>
                    <a:pt x="100584" y="1471799"/>
                  </a:lnTo>
                  <a:lnTo>
                    <a:pt x="106156" y="1470321"/>
                  </a:lnTo>
                  <a:lnTo>
                    <a:pt x="114300" y="1469123"/>
                  </a:lnTo>
                  <a:lnTo>
                    <a:pt x="166357" y="1467936"/>
                  </a:lnTo>
                  <a:lnTo>
                    <a:pt x="218509" y="1467200"/>
                  </a:lnTo>
                  <a:lnTo>
                    <a:pt x="270741" y="1466866"/>
                  </a:lnTo>
                  <a:lnTo>
                    <a:pt x="323040" y="1466884"/>
                  </a:lnTo>
                  <a:lnTo>
                    <a:pt x="375392" y="1467207"/>
                  </a:lnTo>
                  <a:lnTo>
                    <a:pt x="427784" y="1467783"/>
                  </a:lnTo>
                  <a:lnTo>
                    <a:pt x="480204" y="1468565"/>
                  </a:lnTo>
                  <a:lnTo>
                    <a:pt x="532636" y="1469504"/>
                  </a:lnTo>
                  <a:lnTo>
                    <a:pt x="585068" y="1470549"/>
                  </a:lnTo>
                  <a:lnTo>
                    <a:pt x="637487" y="1471653"/>
                  </a:lnTo>
                  <a:lnTo>
                    <a:pt x="689878" y="1472765"/>
                  </a:lnTo>
                  <a:lnTo>
                    <a:pt x="742230" y="1473838"/>
                  </a:lnTo>
                  <a:lnTo>
                    <a:pt x="794527" y="1474821"/>
                  </a:lnTo>
                  <a:lnTo>
                    <a:pt x="846758" y="1475665"/>
                  </a:lnTo>
                  <a:lnTo>
                    <a:pt x="898907" y="1476322"/>
                  </a:lnTo>
                  <a:lnTo>
                    <a:pt x="950963" y="1476743"/>
                  </a:lnTo>
                  <a:lnTo>
                    <a:pt x="999466" y="1477385"/>
                  </a:lnTo>
                  <a:lnTo>
                    <a:pt x="1048892" y="1478759"/>
                  </a:lnTo>
                  <a:lnTo>
                    <a:pt x="1099137" y="1480730"/>
                  </a:lnTo>
                  <a:lnTo>
                    <a:pt x="1150095" y="1483161"/>
                  </a:lnTo>
                  <a:lnTo>
                    <a:pt x="1201661" y="1485916"/>
                  </a:lnTo>
                  <a:lnTo>
                    <a:pt x="1253730" y="1488860"/>
                  </a:lnTo>
                  <a:lnTo>
                    <a:pt x="1306197" y="1491856"/>
                  </a:lnTo>
                  <a:lnTo>
                    <a:pt x="1358957" y="1494769"/>
                  </a:lnTo>
                  <a:lnTo>
                    <a:pt x="1411904" y="1497462"/>
                  </a:lnTo>
                  <a:lnTo>
                    <a:pt x="1464933" y="1499800"/>
                  </a:lnTo>
                  <a:lnTo>
                    <a:pt x="1517940" y="1501646"/>
                  </a:lnTo>
                  <a:lnTo>
                    <a:pt x="1570819" y="1502864"/>
                  </a:lnTo>
                  <a:lnTo>
                    <a:pt x="1623465" y="1503320"/>
                  </a:lnTo>
                  <a:lnTo>
                    <a:pt x="1675772" y="1502876"/>
                  </a:lnTo>
                  <a:lnTo>
                    <a:pt x="1727637" y="1501396"/>
                  </a:lnTo>
                  <a:lnTo>
                    <a:pt x="1778952" y="1498745"/>
                  </a:lnTo>
                  <a:lnTo>
                    <a:pt x="1829615" y="1494787"/>
                  </a:lnTo>
                  <a:lnTo>
                    <a:pt x="1879518" y="1489385"/>
                  </a:lnTo>
                  <a:lnTo>
                    <a:pt x="1928557" y="1482404"/>
                  </a:lnTo>
                  <a:lnTo>
                    <a:pt x="1976628" y="1473708"/>
                  </a:lnTo>
                  <a:lnTo>
                    <a:pt x="2002988" y="1457627"/>
                  </a:lnTo>
                  <a:lnTo>
                    <a:pt x="2011680" y="1450848"/>
                  </a:lnTo>
                </a:path>
                <a:path w="2225040" h="1503680">
                  <a:moveTo>
                    <a:pt x="167640" y="1196340"/>
                  </a:moveTo>
                  <a:lnTo>
                    <a:pt x="170111" y="1187958"/>
                  </a:lnTo>
                  <a:lnTo>
                    <a:pt x="171445" y="1181862"/>
                  </a:lnTo>
                  <a:lnTo>
                    <a:pt x="172781" y="1175766"/>
                  </a:lnTo>
                  <a:lnTo>
                    <a:pt x="188276" y="1130556"/>
                  </a:lnTo>
                  <a:lnTo>
                    <a:pt x="203993" y="1087010"/>
                  </a:lnTo>
                  <a:lnTo>
                    <a:pt x="222315" y="1038640"/>
                  </a:lnTo>
                  <a:lnTo>
                    <a:pt x="243145" y="987344"/>
                  </a:lnTo>
                  <a:lnTo>
                    <a:pt x="266387" y="935017"/>
                  </a:lnTo>
                  <a:lnTo>
                    <a:pt x="291944" y="883555"/>
                  </a:lnTo>
                  <a:lnTo>
                    <a:pt x="319722" y="834855"/>
                  </a:lnTo>
                  <a:lnTo>
                    <a:pt x="349622" y="790813"/>
                  </a:lnTo>
                  <a:lnTo>
                    <a:pt x="381550" y="753326"/>
                  </a:lnTo>
                  <a:lnTo>
                    <a:pt x="415409" y="724289"/>
                  </a:lnTo>
                  <a:lnTo>
                    <a:pt x="451104" y="705599"/>
                  </a:lnTo>
                  <a:lnTo>
                    <a:pt x="486130" y="700223"/>
                  </a:lnTo>
                  <a:lnTo>
                    <a:pt x="515297" y="710557"/>
                  </a:lnTo>
                  <a:lnTo>
                    <a:pt x="566928" y="758939"/>
                  </a:lnTo>
                  <a:lnTo>
                    <a:pt x="595755" y="795088"/>
                  </a:lnTo>
                  <a:lnTo>
                    <a:pt x="619703" y="835583"/>
                  </a:lnTo>
                  <a:lnTo>
                    <a:pt x="640985" y="878424"/>
                  </a:lnTo>
                  <a:lnTo>
                    <a:pt x="661813" y="921611"/>
                  </a:lnTo>
                  <a:lnTo>
                    <a:pt x="684400" y="963146"/>
                  </a:lnTo>
                  <a:lnTo>
                    <a:pt x="710958" y="1001028"/>
                  </a:lnTo>
                  <a:lnTo>
                    <a:pt x="743699" y="1033259"/>
                  </a:lnTo>
                  <a:lnTo>
                    <a:pt x="785306" y="1052816"/>
                  </a:lnTo>
                  <a:lnTo>
                    <a:pt x="821623" y="1049080"/>
                  </a:lnTo>
                  <a:lnTo>
                    <a:pt x="853648" y="1027908"/>
                  </a:lnTo>
                  <a:lnTo>
                    <a:pt x="882383" y="995159"/>
                  </a:lnTo>
                  <a:lnTo>
                    <a:pt x="910107" y="954600"/>
                  </a:lnTo>
                  <a:lnTo>
                    <a:pt x="935610" y="910665"/>
                  </a:lnTo>
                  <a:lnTo>
                    <a:pt x="959269" y="864157"/>
                  </a:lnTo>
                  <a:lnTo>
                    <a:pt x="981460" y="815880"/>
                  </a:lnTo>
                  <a:lnTo>
                    <a:pt x="1002558" y="766636"/>
                  </a:lnTo>
                  <a:lnTo>
                    <a:pt x="1022942" y="717229"/>
                  </a:lnTo>
                  <a:lnTo>
                    <a:pt x="1042986" y="668462"/>
                  </a:lnTo>
                  <a:lnTo>
                    <a:pt x="1063068" y="621137"/>
                  </a:lnTo>
                  <a:lnTo>
                    <a:pt x="1083564" y="576059"/>
                  </a:lnTo>
                  <a:lnTo>
                    <a:pt x="1102400" y="534935"/>
                  </a:lnTo>
                  <a:lnTo>
                    <a:pt x="1121237" y="492861"/>
                  </a:lnTo>
                  <a:lnTo>
                    <a:pt x="1141171" y="451081"/>
                  </a:lnTo>
                  <a:lnTo>
                    <a:pt x="1163299" y="410839"/>
                  </a:lnTo>
                  <a:lnTo>
                    <a:pt x="1188720" y="373380"/>
                  </a:lnTo>
                  <a:lnTo>
                    <a:pt x="1208519" y="356603"/>
                  </a:lnTo>
                  <a:lnTo>
                    <a:pt x="1222171" y="381328"/>
                  </a:lnTo>
                  <a:lnTo>
                    <a:pt x="1247751" y="430767"/>
                  </a:lnTo>
                  <a:lnTo>
                    <a:pt x="1270338" y="494723"/>
                  </a:lnTo>
                  <a:lnTo>
                    <a:pt x="1283884" y="544567"/>
                  </a:lnTo>
                  <a:lnTo>
                    <a:pt x="1299970" y="599492"/>
                  </a:lnTo>
                  <a:lnTo>
                    <a:pt x="1319102" y="652259"/>
                  </a:lnTo>
                  <a:lnTo>
                    <a:pt x="1341790" y="695629"/>
                  </a:lnTo>
                  <a:lnTo>
                    <a:pt x="1368539" y="722363"/>
                  </a:lnTo>
                  <a:lnTo>
                    <a:pt x="1390904" y="730561"/>
                  </a:lnTo>
                  <a:lnTo>
                    <a:pt x="1407979" y="727325"/>
                  </a:lnTo>
                  <a:lnTo>
                    <a:pt x="1441704" y="697979"/>
                  </a:lnTo>
                  <a:lnTo>
                    <a:pt x="1474374" y="663158"/>
                  </a:lnTo>
                  <a:lnTo>
                    <a:pt x="1503861" y="625827"/>
                  </a:lnTo>
                  <a:lnTo>
                    <a:pt x="1530768" y="586453"/>
                  </a:lnTo>
                  <a:lnTo>
                    <a:pt x="1555699" y="545501"/>
                  </a:lnTo>
                  <a:lnTo>
                    <a:pt x="1579257" y="503439"/>
                  </a:lnTo>
                  <a:lnTo>
                    <a:pt x="1602045" y="460731"/>
                  </a:lnTo>
                  <a:lnTo>
                    <a:pt x="1624667" y="417845"/>
                  </a:lnTo>
                  <a:lnTo>
                    <a:pt x="1647727" y="375246"/>
                  </a:lnTo>
                  <a:lnTo>
                    <a:pt x="1671826" y="333401"/>
                  </a:lnTo>
                  <a:lnTo>
                    <a:pt x="1697570" y="292775"/>
                  </a:lnTo>
                  <a:lnTo>
                    <a:pt x="1725561" y="253836"/>
                  </a:lnTo>
                  <a:lnTo>
                    <a:pt x="1756403" y="217049"/>
                  </a:lnTo>
                  <a:lnTo>
                    <a:pt x="1790700" y="182880"/>
                  </a:lnTo>
                  <a:lnTo>
                    <a:pt x="1823698" y="156226"/>
                  </a:lnTo>
                  <a:lnTo>
                    <a:pt x="1856989" y="141149"/>
                  </a:lnTo>
                  <a:lnTo>
                    <a:pt x="1891425" y="142362"/>
                  </a:lnTo>
                  <a:lnTo>
                    <a:pt x="1927860" y="164579"/>
                  </a:lnTo>
                  <a:lnTo>
                    <a:pt x="1956889" y="200158"/>
                  </a:lnTo>
                  <a:lnTo>
                    <a:pt x="1978259" y="244965"/>
                  </a:lnTo>
                  <a:lnTo>
                    <a:pt x="1993958" y="295273"/>
                  </a:lnTo>
                  <a:lnTo>
                    <a:pt x="2005976" y="347358"/>
                  </a:lnTo>
                  <a:lnTo>
                    <a:pt x="2016300" y="397495"/>
                  </a:lnTo>
                  <a:lnTo>
                    <a:pt x="2026920" y="441960"/>
                  </a:lnTo>
                  <a:lnTo>
                    <a:pt x="2041437" y="490385"/>
                  </a:lnTo>
                  <a:lnTo>
                    <a:pt x="2056834" y="536329"/>
                  </a:lnTo>
                  <a:lnTo>
                    <a:pt x="2073537" y="580130"/>
                  </a:lnTo>
                  <a:lnTo>
                    <a:pt x="2091972" y="622125"/>
                  </a:lnTo>
                  <a:lnTo>
                    <a:pt x="2112565" y="662653"/>
                  </a:lnTo>
                  <a:lnTo>
                    <a:pt x="2135742" y="702053"/>
                  </a:lnTo>
                  <a:lnTo>
                    <a:pt x="2161929" y="740662"/>
                  </a:lnTo>
                  <a:lnTo>
                    <a:pt x="2191553" y="778820"/>
                  </a:lnTo>
                  <a:lnTo>
                    <a:pt x="2225040" y="816864"/>
                  </a:lnTo>
                </a:path>
                <a:path w="2225040" h="1503680">
                  <a:moveTo>
                    <a:pt x="1953768" y="36563"/>
                  </a:moveTo>
                  <a:lnTo>
                    <a:pt x="1959435" y="27639"/>
                  </a:lnTo>
                  <a:lnTo>
                    <a:pt x="1964817" y="18853"/>
                  </a:lnTo>
                  <a:lnTo>
                    <a:pt x="1969627" y="9781"/>
                  </a:lnTo>
                  <a:lnTo>
                    <a:pt x="1973580" y="0"/>
                  </a:lnTo>
                  <a:lnTo>
                    <a:pt x="1972429" y="15994"/>
                  </a:lnTo>
                  <a:lnTo>
                    <a:pt x="1971284" y="31994"/>
                  </a:lnTo>
                  <a:lnTo>
                    <a:pt x="1970143" y="47998"/>
                  </a:lnTo>
                  <a:lnTo>
                    <a:pt x="1969008" y="64008"/>
                  </a:lnTo>
                  <a:lnTo>
                    <a:pt x="1968246" y="105626"/>
                  </a:lnTo>
                  <a:lnTo>
                    <a:pt x="1968627" y="147823"/>
                  </a:lnTo>
                  <a:lnTo>
                    <a:pt x="1970722" y="190021"/>
                  </a:lnTo>
                  <a:lnTo>
                    <a:pt x="1975104" y="231648"/>
                  </a:lnTo>
                  <a:lnTo>
                    <a:pt x="1983665" y="274889"/>
                  </a:lnTo>
                  <a:lnTo>
                    <a:pt x="1988593" y="296150"/>
                  </a:lnTo>
                  <a:lnTo>
                    <a:pt x="1993379" y="316979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9248775" y="1463452"/>
              <a:ext cx="78486" cy="15542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9361943" y="1406271"/>
              <a:ext cx="285357" cy="22175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9648456" y="1496580"/>
              <a:ext cx="106680" cy="257810"/>
            </a:xfrm>
            <a:custGeom>
              <a:avLst/>
              <a:gdLst/>
              <a:ahLst/>
              <a:cxnLst/>
              <a:rect l="l" t="t" r="r" b="b"/>
              <a:pathLst>
                <a:path w="106679" h="257810">
                  <a:moveTo>
                    <a:pt x="47244" y="0"/>
                  </a:moveTo>
                  <a:lnTo>
                    <a:pt x="92456" y="23145"/>
                  </a:lnTo>
                  <a:lnTo>
                    <a:pt x="105864" y="69935"/>
                  </a:lnTo>
                  <a:lnTo>
                    <a:pt x="106292" y="94291"/>
                  </a:lnTo>
                  <a:lnTo>
                    <a:pt x="102719" y="118361"/>
                  </a:lnTo>
                  <a:lnTo>
                    <a:pt x="83309" y="169753"/>
                  </a:lnTo>
                  <a:lnTo>
                    <a:pt x="46503" y="214383"/>
                  </a:lnTo>
                  <a:lnTo>
                    <a:pt x="24384" y="234696"/>
                  </a:lnTo>
                  <a:lnTo>
                    <a:pt x="18430" y="240411"/>
                  </a:lnTo>
                  <a:lnTo>
                    <a:pt x="12192" y="246126"/>
                  </a:lnTo>
                  <a:lnTo>
                    <a:pt x="5953" y="251841"/>
                  </a:lnTo>
                  <a:lnTo>
                    <a:pt x="0" y="257556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7386840" y="1652016"/>
              <a:ext cx="2336800" cy="1294130"/>
            </a:xfrm>
            <a:custGeom>
              <a:avLst/>
              <a:gdLst/>
              <a:ahLst/>
              <a:cxnLst/>
              <a:rect l="l" t="t" r="r" b="b"/>
              <a:pathLst>
                <a:path w="2336800" h="1294130">
                  <a:moveTo>
                    <a:pt x="0" y="1190244"/>
                  </a:moveTo>
                  <a:lnTo>
                    <a:pt x="16520" y="1201676"/>
                  </a:lnTo>
                  <a:lnTo>
                    <a:pt x="28187" y="1209681"/>
                  </a:lnTo>
                  <a:lnTo>
                    <a:pt x="39854" y="1209114"/>
                  </a:lnTo>
                  <a:lnTo>
                    <a:pt x="79837" y="1159417"/>
                  </a:lnTo>
                  <a:lnTo>
                    <a:pt x="96580" y="1115004"/>
                  </a:lnTo>
                  <a:lnTo>
                    <a:pt x="108460" y="1068593"/>
                  </a:lnTo>
                  <a:lnTo>
                    <a:pt x="117335" y="1027188"/>
                  </a:lnTo>
                  <a:lnTo>
                    <a:pt x="128736" y="979827"/>
                  </a:lnTo>
                  <a:lnTo>
                    <a:pt x="140244" y="932647"/>
                  </a:lnTo>
                  <a:lnTo>
                    <a:pt x="152110" y="885682"/>
                  </a:lnTo>
                  <a:lnTo>
                    <a:pt x="164584" y="838968"/>
                  </a:lnTo>
                  <a:lnTo>
                    <a:pt x="177913" y="792539"/>
                  </a:lnTo>
                  <a:lnTo>
                    <a:pt x="192350" y="746432"/>
                  </a:lnTo>
                  <a:lnTo>
                    <a:pt x="208141" y="700680"/>
                  </a:lnTo>
                  <a:lnTo>
                    <a:pt x="225539" y="655320"/>
                  </a:lnTo>
                  <a:lnTo>
                    <a:pt x="254690" y="592274"/>
                  </a:lnTo>
                  <a:lnTo>
                    <a:pt x="294119" y="534924"/>
                  </a:lnTo>
                  <a:lnTo>
                    <a:pt x="333749" y="503496"/>
                  </a:lnTo>
                  <a:lnTo>
                    <a:pt x="356705" y="498278"/>
                  </a:lnTo>
                  <a:lnTo>
                    <a:pt x="382524" y="502920"/>
                  </a:lnTo>
                  <a:lnTo>
                    <a:pt x="423475" y="532266"/>
                  </a:lnTo>
                  <a:lnTo>
                    <a:pt x="454139" y="573024"/>
                  </a:lnTo>
                  <a:lnTo>
                    <a:pt x="477464" y="615512"/>
                  </a:lnTo>
                  <a:lnTo>
                    <a:pt x="495556" y="660302"/>
                  </a:lnTo>
                  <a:lnTo>
                    <a:pt x="509467" y="706840"/>
                  </a:lnTo>
                  <a:lnTo>
                    <a:pt x="520252" y="754575"/>
                  </a:lnTo>
                  <a:lnTo>
                    <a:pt x="528964" y="802951"/>
                  </a:lnTo>
                  <a:lnTo>
                    <a:pt x="536656" y="851417"/>
                  </a:lnTo>
                  <a:lnTo>
                    <a:pt x="544383" y="899419"/>
                  </a:lnTo>
                  <a:lnTo>
                    <a:pt x="553199" y="946404"/>
                  </a:lnTo>
                  <a:lnTo>
                    <a:pt x="565131" y="994012"/>
                  </a:lnTo>
                  <a:lnTo>
                    <a:pt x="581209" y="1041474"/>
                  </a:lnTo>
                  <a:lnTo>
                    <a:pt x="602716" y="1086362"/>
                  </a:lnTo>
                  <a:lnTo>
                    <a:pt x="630936" y="1126248"/>
                  </a:lnTo>
                  <a:lnTo>
                    <a:pt x="667649" y="1157228"/>
                  </a:lnTo>
                  <a:lnTo>
                    <a:pt x="709798" y="1174064"/>
                  </a:lnTo>
                  <a:lnTo>
                    <a:pt x="754806" y="1175754"/>
                  </a:lnTo>
                  <a:lnTo>
                    <a:pt x="800100" y="1161300"/>
                  </a:lnTo>
                  <a:lnTo>
                    <a:pt x="813863" y="1152488"/>
                  </a:lnTo>
                  <a:lnTo>
                    <a:pt x="824484" y="1145674"/>
                  </a:lnTo>
                  <a:lnTo>
                    <a:pt x="833961" y="1139435"/>
                  </a:lnTo>
                  <a:lnTo>
                    <a:pt x="844296" y="1132344"/>
                  </a:lnTo>
                </a:path>
                <a:path w="2336800" h="1294130">
                  <a:moveTo>
                    <a:pt x="541020" y="1190244"/>
                  </a:moveTo>
                  <a:lnTo>
                    <a:pt x="548418" y="1192172"/>
                  </a:lnTo>
                  <a:lnTo>
                    <a:pt x="554534" y="1195387"/>
                  </a:lnTo>
                  <a:lnTo>
                    <a:pt x="562653" y="1196030"/>
                  </a:lnTo>
                  <a:lnTo>
                    <a:pt x="612124" y="1164000"/>
                  </a:lnTo>
                  <a:lnTo>
                    <a:pt x="646582" y="1130952"/>
                  </a:lnTo>
                  <a:lnTo>
                    <a:pt x="678553" y="1093804"/>
                  </a:lnTo>
                  <a:lnTo>
                    <a:pt x="707159" y="1055266"/>
                  </a:lnTo>
                  <a:lnTo>
                    <a:pt x="731520" y="1018044"/>
                  </a:lnTo>
                  <a:lnTo>
                    <a:pt x="754859" y="978357"/>
                  </a:lnTo>
                  <a:lnTo>
                    <a:pt x="777521" y="937272"/>
                  </a:lnTo>
                  <a:lnTo>
                    <a:pt x="799336" y="895172"/>
                  </a:lnTo>
                  <a:lnTo>
                    <a:pt x="820134" y="852436"/>
                  </a:lnTo>
                  <a:lnTo>
                    <a:pt x="839744" y="809447"/>
                  </a:lnTo>
                  <a:lnTo>
                    <a:pt x="857999" y="766584"/>
                  </a:lnTo>
                  <a:lnTo>
                    <a:pt x="875732" y="717656"/>
                  </a:lnTo>
                  <a:lnTo>
                    <a:pt x="890507" y="667769"/>
                  </a:lnTo>
                  <a:lnTo>
                    <a:pt x="903471" y="617268"/>
                  </a:lnTo>
                  <a:lnTo>
                    <a:pt x="915767" y="566500"/>
                  </a:lnTo>
                  <a:lnTo>
                    <a:pt x="928544" y="515813"/>
                  </a:lnTo>
                  <a:lnTo>
                    <a:pt x="942946" y="465552"/>
                  </a:lnTo>
                  <a:lnTo>
                    <a:pt x="960120" y="416064"/>
                  </a:lnTo>
                  <a:lnTo>
                    <a:pt x="977169" y="367153"/>
                  </a:lnTo>
                  <a:lnTo>
                    <a:pt x="993648" y="316241"/>
                  </a:lnTo>
                  <a:lnTo>
                    <a:pt x="1012412" y="266469"/>
                  </a:lnTo>
                  <a:lnTo>
                    <a:pt x="1036320" y="220980"/>
                  </a:lnTo>
                  <a:lnTo>
                    <a:pt x="1058822" y="200202"/>
                  </a:lnTo>
                  <a:lnTo>
                    <a:pt x="1065276" y="195084"/>
                  </a:lnTo>
                  <a:lnTo>
                    <a:pt x="1087278" y="229684"/>
                  </a:lnTo>
                  <a:lnTo>
                    <a:pt x="1107567" y="264998"/>
                  </a:lnTo>
                  <a:lnTo>
                    <a:pt x="1126140" y="301169"/>
                  </a:lnTo>
                  <a:lnTo>
                    <a:pt x="1143000" y="338340"/>
                  </a:lnTo>
                  <a:lnTo>
                    <a:pt x="1162198" y="386844"/>
                  </a:lnTo>
                  <a:lnTo>
                    <a:pt x="1178545" y="435876"/>
                  </a:lnTo>
                  <a:lnTo>
                    <a:pt x="1192515" y="485362"/>
                  </a:lnTo>
                  <a:lnTo>
                    <a:pt x="1204582" y="535226"/>
                  </a:lnTo>
                  <a:lnTo>
                    <a:pt x="1215219" y="585392"/>
                  </a:lnTo>
                  <a:lnTo>
                    <a:pt x="1224902" y="635785"/>
                  </a:lnTo>
                  <a:lnTo>
                    <a:pt x="1234103" y="686329"/>
                  </a:lnTo>
                  <a:lnTo>
                    <a:pt x="1243297" y="736948"/>
                  </a:lnTo>
                  <a:lnTo>
                    <a:pt x="1252958" y="787568"/>
                  </a:lnTo>
                  <a:lnTo>
                    <a:pt x="1263559" y="838111"/>
                  </a:lnTo>
                  <a:lnTo>
                    <a:pt x="1275575" y="888504"/>
                  </a:lnTo>
                  <a:lnTo>
                    <a:pt x="1290064" y="938382"/>
                  </a:lnTo>
                  <a:lnTo>
                    <a:pt x="1308792" y="986503"/>
                  </a:lnTo>
                  <a:lnTo>
                    <a:pt x="1333079" y="1031477"/>
                  </a:lnTo>
                  <a:lnTo>
                    <a:pt x="1364243" y="1071914"/>
                  </a:lnTo>
                  <a:lnTo>
                    <a:pt x="1403604" y="1106424"/>
                  </a:lnTo>
                  <a:lnTo>
                    <a:pt x="1462849" y="1134433"/>
                  </a:lnTo>
                  <a:lnTo>
                    <a:pt x="1492543" y="1138367"/>
                  </a:lnTo>
                  <a:lnTo>
                    <a:pt x="1525524" y="1138440"/>
                  </a:lnTo>
                </a:path>
                <a:path w="2336800" h="1294130">
                  <a:moveTo>
                    <a:pt x="1057656" y="1261884"/>
                  </a:moveTo>
                  <a:lnTo>
                    <a:pt x="1068413" y="1252878"/>
                  </a:lnTo>
                  <a:lnTo>
                    <a:pt x="1079747" y="1243590"/>
                  </a:lnTo>
                  <a:lnTo>
                    <a:pt x="1091081" y="1233159"/>
                  </a:lnTo>
                  <a:lnTo>
                    <a:pt x="1132516" y="1180019"/>
                  </a:lnTo>
                  <a:lnTo>
                    <a:pt x="1160639" y="1137975"/>
                  </a:lnTo>
                  <a:lnTo>
                    <a:pt x="1186367" y="1094681"/>
                  </a:lnTo>
                  <a:lnTo>
                    <a:pt x="1209862" y="1050226"/>
                  </a:lnTo>
                  <a:lnTo>
                    <a:pt x="1231284" y="1004699"/>
                  </a:lnTo>
                  <a:lnTo>
                    <a:pt x="1250793" y="958191"/>
                  </a:lnTo>
                  <a:lnTo>
                    <a:pt x="1268551" y="910789"/>
                  </a:lnTo>
                  <a:lnTo>
                    <a:pt x="1284719" y="862584"/>
                  </a:lnTo>
                  <a:lnTo>
                    <a:pt x="1299471" y="815862"/>
                  </a:lnTo>
                  <a:lnTo>
                    <a:pt x="1314133" y="769389"/>
                  </a:lnTo>
                  <a:lnTo>
                    <a:pt x="1328900" y="723129"/>
                  </a:lnTo>
                  <a:lnTo>
                    <a:pt x="1343971" y="677048"/>
                  </a:lnTo>
                  <a:lnTo>
                    <a:pt x="1359541" y="631108"/>
                  </a:lnTo>
                  <a:lnTo>
                    <a:pt x="1375809" y="585276"/>
                  </a:lnTo>
                  <a:lnTo>
                    <a:pt x="1392971" y="539514"/>
                  </a:lnTo>
                  <a:lnTo>
                    <a:pt x="1411224" y="493788"/>
                  </a:lnTo>
                  <a:lnTo>
                    <a:pt x="1433851" y="443093"/>
                  </a:lnTo>
                  <a:lnTo>
                    <a:pt x="1457647" y="393274"/>
                  </a:lnTo>
                  <a:lnTo>
                    <a:pt x="1482322" y="344114"/>
                  </a:lnTo>
                  <a:lnTo>
                    <a:pt x="1507584" y="295395"/>
                  </a:lnTo>
                  <a:lnTo>
                    <a:pt x="1533144" y="246900"/>
                  </a:lnTo>
                  <a:lnTo>
                    <a:pt x="1556242" y="202298"/>
                  </a:lnTo>
                  <a:lnTo>
                    <a:pt x="1580769" y="159837"/>
                  </a:lnTo>
                  <a:lnTo>
                    <a:pt x="1608153" y="119379"/>
                  </a:lnTo>
                  <a:lnTo>
                    <a:pt x="1639824" y="80784"/>
                  </a:lnTo>
                  <a:lnTo>
                    <a:pt x="1690487" y="29533"/>
                  </a:lnTo>
                  <a:lnTo>
                    <a:pt x="1752600" y="0"/>
                  </a:lnTo>
                  <a:lnTo>
                    <a:pt x="1788622" y="15699"/>
                  </a:lnTo>
                  <a:lnTo>
                    <a:pt x="1820221" y="50112"/>
                  </a:lnTo>
                  <a:lnTo>
                    <a:pt x="1845818" y="91095"/>
                  </a:lnTo>
                  <a:lnTo>
                    <a:pt x="1863839" y="126504"/>
                  </a:lnTo>
                  <a:lnTo>
                    <a:pt x="1882802" y="170601"/>
                  </a:lnTo>
                  <a:lnTo>
                    <a:pt x="1897658" y="218170"/>
                  </a:lnTo>
                  <a:lnTo>
                    <a:pt x="1909379" y="267855"/>
                  </a:lnTo>
                  <a:lnTo>
                    <a:pt x="1918941" y="318302"/>
                  </a:lnTo>
                  <a:lnTo>
                    <a:pt x="1927316" y="368157"/>
                  </a:lnTo>
                  <a:lnTo>
                    <a:pt x="1935480" y="416064"/>
                  </a:lnTo>
                  <a:lnTo>
                    <a:pt x="1942915" y="465580"/>
                  </a:lnTo>
                  <a:lnTo>
                    <a:pt x="1950265" y="515011"/>
                  </a:lnTo>
                  <a:lnTo>
                    <a:pt x="1957954" y="564272"/>
                  </a:lnTo>
                  <a:lnTo>
                    <a:pt x="1966405" y="613277"/>
                  </a:lnTo>
                  <a:lnTo>
                    <a:pt x="1976045" y="661943"/>
                  </a:lnTo>
                  <a:lnTo>
                    <a:pt x="1987296" y="710184"/>
                  </a:lnTo>
                  <a:lnTo>
                    <a:pt x="1999937" y="756539"/>
                  </a:lnTo>
                  <a:lnTo>
                    <a:pt x="2013247" y="802760"/>
                  </a:lnTo>
                  <a:lnTo>
                    <a:pt x="2027517" y="848713"/>
                  </a:lnTo>
                  <a:lnTo>
                    <a:pt x="2043042" y="894266"/>
                  </a:lnTo>
                  <a:lnTo>
                    <a:pt x="2060112" y="939285"/>
                  </a:lnTo>
                  <a:lnTo>
                    <a:pt x="2079020" y="983636"/>
                  </a:lnTo>
                  <a:lnTo>
                    <a:pt x="2100059" y="1027188"/>
                  </a:lnTo>
                  <a:lnTo>
                    <a:pt x="2125545" y="1073632"/>
                  </a:lnTo>
                  <a:lnTo>
                    <a:pt x="2153695" y="1116582"/>
                  </a:lnTo>
                  <a:lnTo>
                    <a:pt x="2184564" y="1156467"/>
                  </a:lnTo>
                  <a:lnTo>
                    <a:pt x="2218203" y="1193712"/>
                  </a:lnTo>
                  <a:lnTo>
                    <a:pt x="2254666" y="1228746"/>
                  </a:lnTo>
                  <a:lnTo>
                    <a:pt x="2294007" y="1261996"/>
                  </a:lnTo>
                  <a:lnTo>
                    <a:pt x="2336279" y="1293888"/>
                  </a:lnTo>
                </a:path>
              </a:pathLst>
            </a:custGeom>
            <a:ln w="19050">
              <a:solidFill>
                <a:srgbClr val="339966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9122676" y="2852940"/>
              <a:ext cx="230504" cy="245745"/>
            </a:xfrm>
            <a:custGeom>
              <a:avLst/>
              <a:gdLst/>
              <a:ahLst/>
              <a:cxnLst/>
              <a:rect l="l" t="t" r="r" b="b"/>
              <a:pathLst>
                <a:path w="230504" h="245744">
                  <a:moveTo>
                    <a:pt x="27419" y="12179"/>
                  </a:moveTo>
                  <a:lnTo>
                    <a:pt x="20568" y="8993"/>
                  </a:lnTo>
                  <a:lnTo>
                    <a:pt x="13714" y="6089"/>
                  </a:lnTo>
                  <a:lnTo>
                    <a:pt x="6857" y="3185"/>
                  </a:lnTo>
                  <a:lnTo>
                    <a:pt x="0" y="0"/>
                  </a:lnTo>
                  <a:lnTo>
                    <a:pt x="37070" y="16716"/>
                  </a:lnTo>
                  <a:lnTo>
                    <a:pt x="93815" y="31668"/>
                  </a:lnTo>
                  <a:lnTo>
                    <a:pt x="148207" y="42284"/>
                  </a:lnTo>
                  <a:lnTo>
                    <a:pt x="198596" y="56901"/>
                  </a:lnTo>
                  <a:lnTo>
                    <a:pt x="230124" y="79235"/>
                  </a:lnTo>
                  <a:lnTo>
                    <a:pt x="214382" y="88624"/>
                  </a:lnTo>
                  <a:lnTo>
                    <a:pt x="199067" y="98294"/>
                  </a:lnTo>
                  <a:lnTo>
                    <a:pt x="184041" y="107960"/>
                  </a:lnTo>
                  <a:lnTo>
                    <a:pt x="169164" y="117335"/>
                  </a:lnTo>
                  <a:lnTo>
                    <a:pt x="149132" y="129981"/>
                  </a:lnTo>
                  <a:lnTo>
                    <a:pt x="111940" y="156988"/>
                  </a:lnTo>
                  <a:lnTo>
                    <a:pt x="81746" y="184417"/>
                  </a:lnTo>
                  <a:lnTo>
                    <a:pt x="47244" y="227076"/>
                  </a:lnTo>
                  <a:lnTo>
                    <a:pt x="41148" y="239255"/>
                  </a:lnTo>
                  <a:lnTo>
                    <a:pt x="39624" y="245364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</p:grpSp>
      <p:sp>
        <p:nvSpPr>
          <p:cNvPr id="16" name="object 16"/>
          <p:cNvSpPr/>
          <p:nvPr/>
        </p:nvSpPr>
        <p:spPr>
          <a:xfrm>
            <a:off x="9296400" y="3429000"/>
            <a:ext cx="250052" cy="1973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828800" y="152400"/>
            <a:ext cx="6324600" cy="1143000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endParaRPr lang="en-US" sz="4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9321800" cy="764364"/>
          </a:xfrm>
        </p:spPr>
        <p:txBody>
          <a:bodyPr>
            <a:normAutofit/>
          </a:bodyPr>
          <a:lstStyle/>
          <a:p>
            <a:r>
              <a:rPr lang="en-US" kern="0" dirty="0"/>
              <a:t>Gaussian Mixture </a:t>
            </a:r>
            <a:r>
              <a:rPr lang="en-US" kern="0" dirty="0" smtClean="0"/>
              <a:t>Model</a:t>
            </a:r>
            <a:endParaRPr lang="en-IN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06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z </a:t>
            </a:r>
            <a:r>
              <a:rPr lang="en-US" dirty="0"/>
              <a:t>uses a 1-of-K representation, we can also write this distribution in the </a:t>
            </a:r>
            <a:r>
              <a:rPr lang="en-US" dirty="0" smtClean="0"/>
              <a:t>form 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Gaussian Mixture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981200"/>
            <a:ext cx="1600200" cy="8912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2895600"/>
            <a:ext cx="83105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Conditional distribution of x given a particular value for z is a Gaussian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3352800"/>
            <a:ext cx="3207545" cy="88130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38200" y="4267200"/>
            <a:ext cx="853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Joint distribution is given by p(z)p(x|z), and the marginal distribution of x is then obtained by summing the joint distribution over all possible states of z to given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4953000"/>
            <a:ext cx="5415876" cy="9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74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kern="0" dirty="0"/>
              <a:t>Gaussian Mixture </a:t>
            </a:r>
            <a:r>
              <a:rPr lang="en-US" kern="0" dirty="0" smtClean="0"/>
              <a:t>Model</a:t>
            </a:r>
            <a:endParaRPr lang="en-IN" dirty="0"/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onditional </a:t>
            </a:r>
            <a:r>
              <a:rPr lang="en-US" dirty="0"/>
              <a:t>probability of z given </a:t>
            </a:r>
            <a:r>
              <a:rPr lang="en-US" dirty="0" smtClean="0"/>
              <a:t>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use γ(</a:t>
            </a:r>
            <a:r>
              <a:rPr lang="en-US" dirty="0"/>
              <a:t>z</a:t>
            </a:r>
            <a:r>
              <a:rPr lang="en-US" baseline="-25000" dirty="0"/>
              <a:t>k</a:t>
            </a:r>
            <a:r>
              <a:rPr lang="en-US" dirty="0" smtClean="0"/>
              <a:t>) </a:t>
            </a:r>
            <a:r>
              <a:rPr lang="en-US" dirty="0"/>
              <a:t>to denote p(z</a:t>
            </a:r>
            <a:r>
              <a:rPr lang="en-US" baseline="-25000" dirty="0"/>
              <a:t>k</a:t>
            </a:r>
            <a:r>
              <a:rPr lang="en-US" dirty="0"/>
              <a:t> =1 </a:t>
            </a:r>
            <a:r>
              <a:rPr lang="en-US" dirty="0" smtClean="0"/>
              <a:t>| x</a:t>
            </a:r>
            <a:r>
              <a:rPr lang="en-US" dirty="0"/>
              <a:t>), whose value can be </a:t>
            </a:r>
            <a:r>
              <a:rPr lang="en-US" dirty="0" smtClean="0"/>
              <a:t>found using </a:t>
            </a:r>
            <a:r>
              <a:rPr lang="en-US" dirty="0"/>
              <a:t>Bayes’ theorem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590800"/>
            <a:ext cx="5257800" cy="2381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14400" y="5257800"/>
            <a:ext cx="9677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π</a:t>
            </a:r>
            <a:r>
              <a:rPr lang="en-US" baseline="-25000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</a:t>
            </a:r>
            <a:r>
              <a:rPr lang="en-US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as the prior probability of z</a:t>
            </a:r>
            <a:r>
              <a:rPr lang="en-US" baseline="-25000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</a:t>
            </a:r>
            <a:r>
              <a:rPr lang="en-US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=1, and the quantity γ(z</a:t>
            </a:r>
            <a:r>
              <a:rPr lang="en-US" baseline="-25000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</a:t>
            </a:r>
            <a:r>
              <a:rPr lang="en-US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) as the corresponding posterior probability once we have observed x. </a:t>
            </a:r>
          </a:p>
        </p:txBody>
      </p:sp>
    </p:spTree>
    <p:extLst>
      <p:ext uri="{BB962C8B-B14F-4D97-AF65-F5344CB8AC3E}">
        <p14:creationId xmlns:p14="http://schemas.microsoft.com/office/powerpoint/2010/main" val="224606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Log of likelihood function: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Maximum Likelihood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763" y="1943129"/>
            <a:ext cx="5019675" cy="952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400" y="3200400"/>
            <a:ext cx="8534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Maximizing the log likelihood function for a Gaussian mixture model turns out to be a more complex problem than for the case of a single Gaussian.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difﬁculty arises from the presence of the summation over k that appears inside the logarithm, so that the logarithm function no longer acts directly on the Gaussian. </a:t>
            </a:r>
          </a:p>
        </p:txBody>
      </p:sp>
    </p:spTree>
    <p:extLst>
      <p:ext uri="{BB962C8B-B14F-4D97-AF65-F5344CB8AC3E}">
        <p14:creationId xmlns:p14="http://schemas.microsoft.com/office/powerpoint/2010/main" val="68675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04074" indent="-293757">
              <a:spcBef>
                <a:spcPts val="564"/>
              </a:spcBef>
              <a:buChar char="•"/>
              <a:tabLst>
                <a:tab pos="303531" algn="l"/>
                <a:tab pos="304617" algn="l"/>
              </a:tabLst>
            </a:pPr>
            <a:r>
              <a:rPr lang="en-US" sz="2052" dirty="0">
                <a:latin typeface="Arial"/>
                <a:cs typeface="Arial"/>
              </a:rPr>
              <a:t>How to </a:t>
            </a:r>
            <a:r>
              <a:rPr lang="en-US" sz="2052" spc="-4" dirty="0">
                <a:latin typeface="Arial"/>
                <a:cs typeface="Arial"/>
              </a:rPr>
              <a:t>maximize the log</a:t>
            </a:r>
            <a:r>
              <a:rPr lang="en-US" sz="2052" dirty="0">
                <a:latin typeface="Arial"/>
                <a:cs typeface="Arial"/>
              </a:rPr>
              <a:t> likelihood</a:t>
            </a:r>
          </a:p>
          <a:p>
            <a:pPr marL="646699" lvl="1" indent="-245974">
              <a:spcBef>
                <a:spcPts val="483"/>
              </a:spcBef>
              <a:tabLst>
                <a:tab pos="647242" algn="l"/>
              </a:tabLst>
            </a:pPr>
            <a:r>
              <a:rPr lang="en-US" sz="2052" spc="-4" dirty="0">
                <a:latin typeface="Arial"/>
                <a:cs typeface="Arial"/>
              </a:rPr>
              <a:t>solved by expectation-maximization (EM)</a:t>
            </a:r>
            <a:r>
              <a:rPr lang="en-US" sz="2052" spc="51" dirty="0">
                <a:latin typeface="Arial"/>
                <a:cs typeface="Arial"/>
              </a:rPr>
              <a:t> </a:t>
            </a:r>
            <a:r>
              <a:rPr lang="en-US" sz="2052" spc="-4" dirty="0">
                <a:latin typeface="Arial"/>
                <a:cs typeface="Arial"/>
              </a:rPr>
              <a:t>algorithm</a:t>
            </a:r>
            <a:endParaRPr lang="en-US" sz="2052" dirty="0">
              <a:latin typeface="Arial"/>
              <a:cs typeface="Arial"/>
            </a:endParaRPr>
          </a:p>
          <a:p>
            <a:pPr marL="304074" indent="-293757">
              <a:spcBef>
                <a:spcPts val="492"/>
              </a:spcBef>
              <a:buChar char="•"/>
              <a:tabLst>
                <a:tab pos="303531" algn="l"/>
                <a:tab pos="304617" algn="l"/>
              </a:tabLst>
            </a:pPr>
            <a:r>
              <a:rPr lang="en-US" sz="2052" dirty="0">
                <a:latin typeface="Arial"/>
                <a:cs typeface="Arial"/>
              </a:rPr>
              <a:t>How to </a:t>
            </a:r>
            <a:r>
              <a:rPr lang="en-US" sz="2052" spc="-4" dirty="0">
                <a:latin typeface="Arial"/>
                <a:cs typeface="Arial"/>
              </a:rPr>
              <a:t>avoid </a:t>
            </a:r>
            <a:r>
              <a:rPr lang="en-US" sz="2052" dirty="0">
                <a:latin typeface="Arial"/>
                <a:cs typeface="Arial"/>
              </a:rPr>
              <a:t>singularities in </a:t>
            </a:r>
            <a:r>
              <a:rPr lang="en-US" sz="2052" spc="-4" dirty="0">
                <a:latin typeface="Arial"/>
                <a:cs typeface="Arial"/>
              </a:rPr>
              <a:t>the </a:t>
            </a:r>
            <a:r>
              <a:rPr lang="en-US" sz="2052" dirty="0">
                <a:latin typeface="Arial"/>
                <a:cs typeface="Arial"/>
              </a:rPr>
              <a:t>likelihood</a:t>
            </a:r>
            <a:r>
              <a:rPr lang="en-US" sz="2052" spc="-17" dirty="0">
                <a:latin typeface="Arial"/>
                <a:cs typeface="Arial"/>
              </a:rPr>
              <a:t> </a:t>
            </a:r>
            <a:r>
              <a:rPr lang="en-US" sz="2052" spc="-4" dirty="0">
                <a:latin typeface="Arial"/>
                <a:cs typeface="Arial"/>
              </a:rPr>
              <a:t>function</a:t>
            </a:r>
            <a:endParaRPr lang="en-US" sz="2052" dirty="0">
              <a:latin typeface="Arial"/>
              <a:cs typeface="Arial"/>
            </a:endParaRPr>
          </a:p>
          <a:p>
            <a:pPr marL="646699" lvl="1" indent="-245431">
              <a:spcBef>
                <a:spcPts val="483"/>
              </a:spcBef>
              <a:tabLst>
                <a:tab pos="647242" algn="l"/>
              </a:tabLst>
            </a:pPr>
            <a:r>
              <a:rPr lang="en-US" sz="2052" spc="-4" dirty="0">
                <a:latin typeface="Arial"/>
                <a:cs typeface="Arial"/>
              </a:rPr>
              <a:t>solved by </a:t>
            </a:r>
            <a:r>
              <a:rPr lang="en-US" sz="2052" dirty="0">
                <a:latin typeface="Arial"/>
                <a:cs typeface="Arial"/>
              </a:rPr>
              <a:t>a </a:t>
            </a:r>
            <a:r>
              <a:rPr lang="en-US" sz="2052" spc="-4" dirty="0">
                <a:latin typeface="Arial"/>
                <a:cs typeface="Arial"/>
              </a:rPr>
              <a:t>Bayesian</a:t>
            </a:r>
            <a:r>
              <a:rPr lang="en-US" sz="2052" spc="4" dirty="0">
                <a:latin typeface="Arial"/>
                <a:cs typeface="Arial"/>
              </a:rPr>
              <a:t> </a:t>
            </a:r>
            <a:r>
              <a:rPr lang="en-US" sz="2052" spc="-4" dirty="0">
                <a:latin typeface="Arial"/>
                <a:cs typeface="Arial"/>
              </a:rPr>
              <a:t>treatment</a:t>
            </a:r>
            <a:endParaRPr lang="en-US" sz="2052" dirty="0">
              <a:latin typeface="Arial"/>
              <a:cs typeface="Arial"/>
            </a:endParaRPr>
          </a:p>
          <a:p>
            <a:pPr marL="304074" indent="-293757">
              <a:spcBef>
                <a:spcPts val="483"/>
              </a:spcBef>
              <a:buChar char="•"/>
              <a:tabLst>
                <a:tab pos="303531" algn="l"/>
                <a:tab pos="304617" algn="l"/>
              </a:tabLst>
            </a:pPr>
            <a:r>
              <a:rPr lang="en-US" sz="2052" dirty="0">
                <a:latin typeface="Arial"/>
                <a:cs typeface="Arial"/>
              </a:rPr>
              <a:t>How to </a:t>
            </a:r>
            <a:r>
              <a:rPr lang="en-US" sz="2052" spc="-4" dirty="0">
                <a:latin typeface="Arial"/>
                <a:cs typeface="Arial"/>
              </a:rPr>
              <a:t>choose </a:t>
            </a:r>
            <a:r>
              <a:rPr lang="en-US" sz="2052" dirty="0">
                <a:latin typeface="Arial"/>
                <a:cs typeface="Arial"/>
              </a:rPr>
              <a:t>number </a:t>
            </a:r>
            <a:r>
              <a:rPr lang="en-US" sz="2052" i="1" dirty="0">
                <a:latin typeface="Times New Roman"/>
                <a:cs typeface="Times New Roman"/>
              </a:rPr>
              <a:t>K </a:t>
            </a:r>
            <a:r>
              <a:rPr lang="en-US" sz="2052" spc="-4" dirty="0">
                <a:latin typeface="Arial"/>
                <a:cs typeface="Arial"/>
              </a:rPr>
              <a:t>of</a:t>
            </a:r>
            <a:r>
              <a:rPr lang="en-US" sz="2052" spc="38" dirty="0">
                <a:latin typeface="Arial"/>
                <a:cs typeface="Arial"/>
              </a:rPr>
              <a:t> </a:t>
            </a:r>
            <a:r>
              <a:rPr lang="en-US" sz="2052" spc="-4" dirty="0">
                <a:latin typeface="Arial"/>
                <a:cs typeface="Arial"/>
              </a:rPr>
              <a:t>components</a:t>
            </a:r>
            <a:endParaRPr lang="en-US" sz="2052" dirty="0">
              <a:latin typeface="Arial"/>
              <a:cs typeface="Arial"/>
            </a:endParaRPr>
          </a:p>
          <a:p>
            <a:pPr marL="646699" lvl="1" indent="-245431">
              <a:spcBef>
                <a:spcPts val="492"/>
              </a:spcBef>
              <a:tabLst>
                <a:tab pos="647242" algn="l"/>
              </a:tabLst>
            </a:pPr>
            <a:r>
              <a:rPr lang="en-US" sz="2052" dirty="0">
                <a:latin typeface="Arial"/>
                <a:cs typeface="Arial"/>
              </a:rPr>
              <a:t>also </a:t>
            </a:r>
            <a:r>
              <a:rPr lang="en-US" sz="2052" spc="-4" dirty="0">
                <a:latin typeface="Arial"/>
                <a:cs typeface="Arial"/>
              </a:rPr>
              <a:t>solved by </a:t>
            </a:r>
            <a:r>
              <a:rPr lang="en-US" sz="2052" dirty="0">
                <a:latin typeface="Arial"/>
                <a:cs typeface="Arial"/>
              </a:rPr>
              <a:t>a </a:t>
            </a:r>
            <a:r>
              <a:rPr lang="en-US" sz="2052" spc="-4" dirty="0">
                <a:latin typeface="Arial"/>
                <a:cs typeface="Arial"/>
              </a:rPr>
              <a:t>Bayesian</a:t>
            </a:r>
            <a:r>
              <a:rPr lang="en-US" sz="2052" spc="9" dirty="0">
                <a:latin typeface="Arial"/>
                <a:cs typeface="Arial"/>
              </a:rPr>
              <a:t> </a:t>
            </a:r>
            <a:r>
              <a:rPr lang="en-US" sz="2052" spc="-4" dirty="0">
                <a:latin typeface="Arial"/>
                <a:cs typeface="Arial"/>
              </a:rPr>
              <a:t>treatment</a:t>
            </a:r>
            <a:endParaRPr lang="en-US" sz="2052" dirty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GMM Problems and 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92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Expectation Maximization Algorithm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Conditions </a:t>
            </a:r>
            <a:r>
              <a:rPr lang="en-US" dirty="0"/>
              <a:t>for </a:t>
            </a:r>
            <a:r>
              <a:rPr lang="en-US" dirty="0" smtClean="0"/>
              <a:t>MLE: Setting </a:t>
            </a:r>
            <a:r>
              <a:rPr lang="en-US" dirty="0"/>
              <a:t>the derivatives of </a:t>
            </a:r>
            <a:r>
              <a:rPr lang="en-US" dirty="0" smtClean="0"/>
              <a:t>ln p(X|π,µ,Σ</a:t>
            </a:r>
            <a:r>
              <a:rPr lang="en-US" dirty="0"/>
              <a:t>) </a:t>
            </a:r>
            <a:r>
              <a:rPr lang="en-US" dirty="0" smtClean="0"/>
              <a:t>with </a:t>
            </a:r>
            <a:r>
              <a:rPr lang="en-US" dirty="0"/>
              <a:t>respect to the means µk of the Gaussian components to zero, we obtain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2590800"/>
            <a:ext cx="4581525" cy="1219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88893" y="3821668"/>
            <a:ext cx="2768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rearranging we obtain: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343400"/>
            <a:ext cx="2419350" cy="7905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1" y="5481339"/>
            <a:ext cx="1743075" cy="8572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14400" y="5117068"/>
            <a:ext cx="2845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where we have deﬁned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958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µ</a:t>
            </a:r>
            <a:r>
              <a:rPr lang="en-US" baseline="-25000" dirty="0"/>
              <a:t>k</a:t>
            </a:r>
            <a:r>
              <a:rPr lang="en-US" dirty="0"/>
              <a:t> for the kth Gaussian component is obtained by taking a weighted mean of all of the points in the data </a:t>
            </a:r>
            <a:r>
              <a:rPr lang="en-US" dirty="0" smtClean="0"/>
              <a:t>set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Weighting </a:t>
            </a:r>
            <a:r>
              <a:rPr lang="en-US" dirty="0"/>
              <a:t>factor for data point x</a:t>
            </a:r>
            <a:r>
              <a:rPr lang="en-US" baseline="-25000" dirty="0"/>
              <a:t>n</a:t>
            </a:r>
            <a:r>
              <a:rPr lang="en-US" dirty="0"/>
              <a:t> is given by the posterior probability γ(z</a:t>
            </a:r>
            <a:r>
              <a:rPr lang="en-US" baseline="-25000" dirty="0"/>
              <a:t>nk</a:t>
            </a:r>
            <a:r>
              <a:rPr lang="en-US" dirty="0"/>
              <a:t>) that component k was responsible for generating xn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3200400"/>
            <a:ext cx="10134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If we set the derivative of ln p(X|π,µ,Σ) with respect to </a:t>
            </a:r>
            <a:r>
              <a:rPr lang="en-US" dirty="0" err="1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Σ</a:t>
            </a:r>
            <a:r>
              <a:rPr lang="en-US" baseline="-25000" dirty="0" err="1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</a:t>
            </a:r>
            <a:r>
              <a:rPr lang="en-US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to 0, and follow a similar line of reasoning, making use of the result for the maximum likelihood solution for the covariance matrix of a single Gaussian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4114800"/>
            <a:ext cx="5629275" cy="1095375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434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Maximize ln p(X|π,µ,Σ</a:t>
            </a:r>
            <a:r>
              <a:rPr lang="en-US" dirty="0"/>
              <a:t>) with respect to the mixing </a:t>
            </a:r>
            <a:r>
              <a:rPr lang="en-US" dirty="0" smtClean="0"/>
              <a:t>coefﬁcients </a:t>
            </a:r>
            <a:r>
              <a:rPr lang="en-US" dirty="0"/>
              <a:t>π</a:t>
            </a:r>
            <a:r>
              <a:rPr lang="en-US" baseline="-25000" dirty="0"/>
              <a:t>k </a:t>
            </a:r>
            <a:r>
              <a:rPr lang="en-US" dirty="0" smtClean="0"/>
              <a:t>with constraint </a:t>
            </a:r>
            <a:endParaRPr lang="en-US" baseline="-25000" dirty="0"/>
          </a:p>
        </p:txBody>
      </p:sp>
      <p:sp>
        <p:nvSpPr>
          <p:cNvPr id="4" name="object 7"/>
          <p:cNvSpPr/>
          <p:nvPr/>
        </p:nvSpPr>
        <p:spPr>
          <a:xfrm>
            <a:off x="6172201" y="1969287"/>
            <a:ext cx="3246229" cy="7558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28800" y="2814937"/>
            <a:ext cx="8458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Using a Lagrange multiplier and maximizing the following quantity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087" y="3289465"/>
            <a:ext cx="4133850" cy="990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8087" y="4372974"/>
            <a:ext cx="3818628" cy="88631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09800" y="3974865"/>
            <a:ext cx="1266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which gives</a:t>
            </a:r>
          </a:p>
        </p:txBody>
      </p:sp>
      <p:sp>
        <p:nvSpPr>
          <p:cNvPr id="9" name="Rectangle 8"/>
          <p:cNvSpPr/>
          <p:nvPr/>
        </p:nvSpPr>
        <p:spPr>
          <a:xfrm>
            <a:off x="1856476" y="5327562"/>
            <a:ext cx="84590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If we now multiply both sides by πk and sum over k, we ﬁnd λ = −N.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Rearranging we obtain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1101" y="5832240"/>
            <a:ext cx="1181100" cy="650810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456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368300" marR="187960" indent="-343535">
              <a:lnSpc>
                <a:spcPts val="3240"/>
              </a:lnSpc>
              <a:spcBef>
                <a:spcPts val="505"/>
              </a:spcBef>
              <a:buFontTx/>
              <a:buChar char="•"/>
              <a:tabLst>
                <a:tab pos="368300" algn="l"/>
                <a:tab pos="368935" algn="l"/>
              </a:tabLst>
            </a:pPr>
            <a:r>
              <a:rPr lang="en-US" spc="-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 vector representing measurable characteristics  of a data sample we have</a:t>
            </a:r>
          </a:p>
          <a:p>
            <a:pPr marL="368300" marR="170815" indent="-343535">
              <a:lnSpc>
                <a:spcPts val="3240"/>
              </a:lnSpc>
              <a:spcBef>
                <a:spcPts val="720"/>
              </a:spcBef>
              <a:buFontTx/>
              <a:buChar char="•"/>
              <a:tabLst>
                <a:tab pos="368300" algn="l"/>
                <a:tab pos="368935" algn="l"/>
              </a:tabLst>
            </a:pPr>
            <a:r>
              <a:rPr lang="en-US" spc="-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E.g. a glass of juice can be represented via its  color = {yellow=1, red=2, green=3, purple=4} and  taste = {sweet=1, sour=2}</a:t>
            </a:r>
          </a:p>
          <a:p>
            <a:pPr marL="368300" marR="528320" indent="-343535">
              <a:lnSpc>
                <a:spcPts val="3240"/>
              </a:lnSpc>
              <a:spcBef>
                <a:spcPts val="725"/>
              </a:spcBef>
              <a:buFontTx/>
              <a:buChar char="•"/>
              <a:tabLst>
                <a:tab pos="368300" algn="l"/>
                <a:tab pos="368935" algn="l"/>
              </a:tabLst>
            </a:pPr>
            <a:r>
              <a:rPr lang="en-US" spc="-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For a given glass </a:t>
            </a:r>
            <a:r>
              <a:rPr lang="en-US" spc="-5" dirty="0" err="1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pc="-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this can be represented as a  vector: xi = [3 2] represents sour green juice</a:t>
            </a:r>
          </a:p>
          <a:p>
            <a:pPr marL="368300" marR="17780" indent="-343535">
              <a:lnSpc>
                <a:spcPts val="3240"/>
              </a:lnSpc>
              <a:spcBef>
                <a:spcPts val="720"/>
              </a:spcBef>
              <a:buFontTx/>
              <a:buChar char="•"/>
              <a:tabLst>
                <a:tab pos="368300" algn="l"/>
                <a:tab pos="368935" algn="l"/>
              </a:tabLst>
            </a:pPr>
            <a:r>
              <a:rPr lang="en-US" spc="-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For D features, this defines a D-dimensional space  where we can measure similarity between  </a:t>
            </a:r>
            <a:r>
              <a:rPr lang="en-US" spc="-5" dirty="0" smtClean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samples</a:t>
            </a:r>
            <a:endParaRPr lang="en-US" spc="-5" dirty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691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We ﬁrst choose some initial values for the means, </a:t>
            </a:r>
            <a:r>
              <a:rPr lang="en-US" dirty="0" err="1"/>
              <a:t>covariances</a:t>
            </a:r>
            <a:r>
              <a:rPr lang="en-US" dirty="0"/>
              <a:t>, and mixing coefﬁcients. 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Then </a:t>
            </a:r>
            <a:r>
              <a:rPr lang="en-US" dirty="0"/>
              <a:t>we alternate between the following two updates </a:t>
            </a:r>
            <a:r>
              <a:rPr lang="en-US" dirty="0" smtClean="0"/>
              <a:t>known as the </a:t>
            </a:r>
            <a:r>
              <a:rPr lang="en-US" b="1" dirty="0"/>
              <a:t>E </a:t>
            </a:r>
            <a:r>
              <a:rPr lang="en-US" b="1" dirty="0" smtClean="0"/>
              <a:t>step </a:t>
            </a:r>
            <a:r>
              <a:rPr lang="en-US" dirty="0" smtClean="0"/>
              <a:t>and the </a:t>
            </a:r>
            <a:r>
              <a:rPr lang="en-US" b="1" dirty="0" smtClean="0"/>
              <a:t>M step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the expectation step, or </a:t>
            </a:r>
            <a:r>
              <a:rPr lang="en-US" b="1" dirty="0"/>
              <a:t>E step</a:t>
            </a:r>
            <a:r>
              <a:rPr lang="en-US" dirty="0"/>
              <a:t>, we use the current values for the parameters to evaluate the posterior probabilities, </a:t>
            </a:r>
          </a:p>
          <a:p>
            <a:pPr lvl="1"/>
            <a:r>
              <a:rPr lang="en-US" dirty="0" smtClean="0"/>
              <a:t>Then </a:t>
            </a:r>
            <a:r>
              <a:rPr lang="en-US" dirty="0"/>
              <a:t>use these probabilities in the maximization step, or </a:t>
            </a:r>
            <a:r>
              <a:rPr lang="en-US" b="1" dirty="0"/>
              <a:t>M step</a:t>
            </a:r>
            <a:r>
              <a:rPr lang="en-US" dirty="0"/>
              <a:t>, to re-estimate the means, </a:t>
            </a:r>
            <a:r>
              <a:rPr lang="en-US" dirty="0" err="1"/>
              <a:t>covariances</a:t>
            </a:r>
            <a:r>
              <a:rPr lang="en-US" dirty="0"/>
              <a:t>, and mixing 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In </a:t>
            </a:r>
            <a:r>
              <a:rPr lang="en-US" dirty="0"/>
              <a:t>practice, the algorithm is deemed to have converged when the </a:t>
            </a:r>
            <a:r>
              <a:rPr lang="en-US" dirty="0" smtClean="0"/>
              <a:t>change </a:t>
            </a:r>
            <a:r>
              <a:rPr lang="en-US" dirty="0"/>
              <a:t>in the log likelihood function, or alternatively in the parameters, falls below some threshold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063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47825"/>
            <a:ext cx="9321800" cy="389852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736" dirty="0">
                <a:latin typeface="Arial"/>
                <a:cs typeface="Arial"/>
              </a:rPr>
              <a:t>EM </a:t>
            </a:r>
            <a:r>
              <a:rPr sz="2736" spc="-4" dirty="0">
                <a:latin typeface="Arial"/>
                <a:cs typeface="Arial"/>
              </a:rPr>
              <a:t>Algorithm </a:t>
            </a:r>
            <a:r>
              <a:rPr sz="2736" dirty="0">
                <a:latin typeface="Arial"/>
                <a:cs typeface="Arial"/>
              </a:rPr>
              <a:t>– </a:t>
            </a:r>
            <a:r>
              <a:rPr sz="2736" spc="-9" dirty="0">
                <a:latin typeface="Arial"/>
                <a:cs typeface="Arial"/>
              </a:rPr>
              <a:t>Informal</a:t>
            </a:r>
            <a:r>
              <a:rPr sz="2736" spc="-68" dirty="0">
                <a:latin typeface="Arial"/>
                <a:cs typeface="Arial"/>
              </a:rPr>
              <a:t> </a:t>
            </a:r>
            <a:r>
              <a:rPr sz="2736" spc="-4" dirty="0">
                <a:latin typeface="Arial"/>
                <a:cs typeface="Arial"/>
              </a:rPr>
              <a:t>Derivation</a:t>
            </a:r>
            <a:endParaRPr sz="2736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 vert="horz" wrap="square" lIns="0" tIns="71675" rIns="0" bIns="0" rtlCol="0">
            <a:spAutoFit/>
          </a:bodyPr>
          <a:lstStyle/>
          <a:p>
            <a:pPr marL="429503" indent="-391494">
              <a:spcBef>
                <a:spcPts val="564"/>
              </a:spcBef>
              <a:buChar char="•"/>
              <a:tabLst>
                <a:tab pos="428961" algn="l"/>
                <a:tab pos="430047" algn="l"/>
              </a:tabLst>
            </a:pPr>
            <a:r>
              <a:rPr spc="-4" dirty="0"/>
              <a:t>The solutions are not closed form since they are</a:t>
            </a:r>
            <a:r>
              <a:rPr spc="73" dirty="0"/>
              <a:t> </a:t>
            </a:r>
            <a:r>
              <a:rPr spc="-4" dirty="0"/>
              <a:t>coupled</a:t>
            </a:r>
          </a:p>
          <a:p>
            <a:pPr marL="429503" indent="-391494">
              <a:spcBef>
                <a:spcPts val="483"/>
              </a:spcBef>
              <a:buChar char="•"/>
              <a:tabLst>
                <a:tab pos="428961" algn="l"/>
                <a:tab pos="430047" algn="l"/>
              </a:tabLst>
            </a:pPr>
            <a:r>
              <a:rPr spc="-4" dirty="0"/>
              <a:t>Suggests an iterative scheme for </a:t>
            </a:r>
            <a:r>
              <a:rPr dirty="0"/>
              <a:t>solving</a:t>
            </a:r>
            <a:r>
              <a:rPr spc="17" dirty="0"/>
              <a:t> </a:t>
            </a:r>
            <a:r>
              <a:rPr spc="-4" dirty="0"/>
              <a:t>them:</a:t>
            </a:r>
          </a:p>
          <a:p>
            <a:pPr marL="820456" lvl="1" indent="-392038">
              <a:spcBef>
                <a:spcPts val="492"/>
              </a:spcBef>
              <a:buChar char="–"/>
              <a:tabLst>
                <a:tab pos="819913" algn="l"/>
                <a:tab pos="820998" algn="l"/>
              </a:tabLst>
            </a:pPr>
            <a:r>
              <a:rPr sz="2052" spc="-4" dirty="0">
                <a:latin typeface="Arial"/>
                <a:cs typeface="Arial"/>
              </a:rPr>
              <a:t>make initial guesses for the</a:t>
            </a:r>
            <a:r>
              <a:rPr sz="2052" spc="21" dirty="0">
                <a:latin typeface="Arial"/>
                <a:cs typeface="Arial"/>
              </a:rPr>
              <a:t> </a:t>
            </a:r>
            <a:r>
              <a:rPr sz="2052" spc="-4" dirty="0">
                <a:latin typeface="Arial"/>
                <a:cs typeface="Arial"/>
              </a:rPr>
              <a:t>parameters</a:t>
            </a:r>
            <a:endParaRPr sz="2052" dirty="0">
              <a:latin typeface="Arial"/>
              <a:cs typeface="Arial"/>
            </a:endParaRPr>
          </a:p>
          <a:p>
            <a:pPr marL="820456" lvl="1" indent="-391494">
              <a:spcBef>
                <a:spcPts val="483"/>
              </a:spcBef>
              <a:buChar char="–"/>
              <a:tabLst>
                <a:tab pos="819913" algn="l"/>
                <a:tab pos="820998" algn="l"/>
              </a:tabLst>
            </a:pPr>
            <a:r>
              <a:rPr sz="2052" spc="-4" dirty="0">
                <a:latin typeface="Arial"/>
                <a:cs typeface="Arial"/>
              </a:rPr>
              <a:t>alternate between the following two</a:t>
            </a:r>
            <a:r>
              <a:rPr sz="2052" spc="13" dirty="0">
                <a:latin typeface="Arial"/>
                <a:cs typeface="Arial"/>
              </a:rPr>
              <a:t> </a:t>
            </a:r>
            <a:r>
              <a:rPr sz="2052" spc="-4" dirty="0">
                <a:latin typeface="Arial"/>
                <a:cs typeface="Arial"/>
              </a:rPr>
              <a:t>stages:</a:t>
            </a:r>
            <a:endParaRPr sz="2052" dirty="0">
              <a:latin typeface="Arial"/>
              <a:cs typeface="Arial"/>
            </a:endParaRPr>
          </a:p>
          <a:p>
            <a:pPr marL="1211407" lvl="2" indent="-390952">
              <a:spcBef>
                <a:spcPts val="492"/>
              </a:spcBef>
              <a:buAutoNum type="arabicPeriod"/>
              <a:tabLst>
                <a:tab pos="1210864" algn="l"/>
                <a:tab pos="1211407" algn="l"/>
              </a:tabLst>
            </a:pPr>
            <a:r>
              <a:rPr sz="2052" spc="-4" dirty="0">
                <a:latin typeface="Arial"/>
                <a:cs typeface="Arial"/>
              </a:rPr>
              <a:t>E-step: evaluate</a:t>
            </a:r>
            <a:r>
              <a:rPr sz="2052" spc="9" dirty="0">
                <a:latin typeface="Arial"/>
                <a:cs typeface="Arial"/>
              </a:rPr>
              <a:t> </a:t>
            </a:r>
            <a:r>
              <a:rPr sz="2052" spc="-4" dirty="0">
                <a:latin typeface="Arial"/>
                <a:cs typeface="Arial"/>
              </a:rPr>
              <a:t>responsibilities</a:t>
            </a:r>
            <a:endParaRPr sz="2052" dirty="0">
              <a:latin typeface="Arial"/>
              <a:cs typeface="Arial"/>
            </a:endParaRPr>
          </a:p>
          <a:p>
            <a:pPr marL="1211407" lvl="2" indent="-390952">
              <a:spcBef>
                <a:spcPts val="483"/>
              </a:spcBef>
              <a:buAutoNum type="arabicPeriod"/>
              <a:tabLst>
                <a:tab pos="1210864" algn="l"/>
                <a:tab pos="1211407" algn="l"/>
              </a:tabLst>
            </a:pPr>
            <a:r>
              <a:rPr sz="2052" spc="-4" dirty="0">
                <a:latin typeface="Arial"/>
                <a:cs typeface="Arial"/>
              </a:rPr>
              <a:t>M-step: update parameters using </a:t>
            </a:r>
            <a:r>
              <a:rPr sz="2052" dirty="0">
                <a:latin typeface="Arial"/>
                <a:cs typeface="Arial"/>
              </a:rPr>
              <a:t>ML</a:t>
            </a:r>
            <a:r>
              <a:rPr sz="2052" spc="9" dirty="0">
                <a:latin typeface="Arial"/>
                <a:cs typeface="Arial"/>
              </a:rPr>
              <a:t> </a:t>
            </a:r>
            <a:r>
              <a:rPr sz="2052" spc="-4" dirty="0">
                <a:latin typeface="Arial"/>
                <a:cs typeface="Arial"/>
              </a:rPr>
              <a:t>results</a:t>
            </a:r>
            <a:endParaRPr sz="2052" dirty="0">
              <a:latin typeface="Arial"/>
              <a:cs typeface="Arial"/>
            </a:endParaRPr>
          </a:p>
          <a:p>
            <a:pPr marL="429503" indent="-391494">
              <a:spcBef>
                <a:spcPts val="492"/>
              </a:spcBef>
              <a:buChar char="•"/>
              <a:tabLst>
                <a:tab pos="428961" algn="l"/>
                <a:tab pos="430047" algn="l"/>
              </a:tabLst>
            </a:pPr>
            <a:r>
              <a:rPr spc="-4" dirty="0"/>
              <a:t>Each EM cycle guaranteed not to decrease the</a:t>
            </a:r>
            <a:r>
              <a:rPr spc="47" dirty="0"/>
              <a:t> </a:t>
            </a:r>
            <a:r>
              <a:rPr dirty="0"/>
              <a:t>likelihood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71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14600" y="1676400"/>
            <a:ext cx="6629400" cy="4495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02740" y="6621881"/>
            <a:ext cx="178625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solidFill>
                  <a:prstClr val="black"/>
                </a:solidFill>
                <a:latin typeface="Nimbus Sans L"/>
                <a:cs typeface="Nimbus Sans L"/>
              </a:rPr>
              <a:t>Figures </a:t>
            </a:r>
            <a:r>
              <a:rPr sz="1200" dirty="0">
                <a:solidFill>
                  <a:prstClr val="black"/>
                </a:solidFill>
                <a:latin typeface="Nimbus Sans L"/>
                <a:cs typeface="Nimbus Sans L"/>
              </a:rPr>
              <a:t>from </a:t>
            </a:r>
            <a:r>
              <a:rPr sz="1200" spc="-5" dirty="0">
                <a:solidFill>
                  <a:prstClr val="black"/>
                </a:solidFill>
                <a:latin typeface="Nimbus Sans L"/>
                <a:cs typeface="Nimbus Sans L"/>
              </a:rPr>
              <a:t>Chris</a:t>
            </a:r>
            <a:r>
              <a:rPr sz="1200" spc="-60" dirty="0">
                <a:solidFill>
                  <a:prstClr val="black"/>
                </a:solidFill>
                <a:latin typeface="Nimbus Sans L"/>
                <a:cs typeface="Nimbus Sans L"/>
              </a:rPr>
              <a:t> </a:t>
            </a:r>
            <a:r>
              <a:rPr sz="1200" dirty="0">
                <a:solidFill>
                  <a:prstClr val="black"/>
                </a:solidFill>
                <a:latin typeface="Nimbus Sans L"/>
                <a:cs typeface="Nimbus Sans L"/>
              </a:rPr>
              <a:t>Bishop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86400" y="1234177"/>
            <a:ext cx="136915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b="1" spc="-80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b="1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step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971800" y="1234177"/>
            <a:ext cx="205373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Initialization</a:t>
            </a:r>
            <a:endParaRPr b="1" dirty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96200" y="1219200"/>
            <a:ext cx="9144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</a:t>
            </a:r>
            <a:r>
              <a:rPr b="1" spc="-80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b="1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step</a:t>
            </a:r>
          </a:p>
        </p:txBody>
      </p:sp>
    </p:spTree>
    <p:extLst>
      <p:ext uri="{BB962C8B-B14F-4D97-AF65-F5344CB8AC3E}">
        <p14:creationId xmlns:p14="http://schemas.microsoft.com/office/powerpoint/2010/main" val="109347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47825"/>
            <a:ext cx="9321800" cy="389852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736" spc="-4" dirty="0">
                <a:latin typeface="Arial"/>
                <a:cs typeface="Arial"/>
              </a:rPr>
              <a:t>Example: Mixture of </a:t>
            </a:r>
            <a:r>
              <a:rPr sz="2736" dirty="0">
                <a:latin typeface="Arial"/>
                <a:cs typeface="Arial"/>
              </a:rPr>
              <a:t>3</a:t>
            </a:r>
            <a:r>
              <a:rPr sz="2736" spc="-64" dirty="0">
                <a:latin typeface="Arial"/>
                <a:cs typeface="Arial"/>
              </a:rPr>
              <a:t> </a:t>
            </a:r>
            <a:r>
              <a:rPr sz="2736" spc="-4" dirty="0">
                <a:latin typeface="Arial"/>
                <a:cs typeface="Arial"/>
              </a:rPr>
              <a:t>Gaussians</a:t>
            </a:r>
            <a:endParaRPr sz="2736" dirty="0">
              <a:latin typeface="Arial"/>
              <a:cs typeface="Arial"/>
            </a:endParaRP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3" name="object 3"/>
          <p:cNvGrpSpPr/>
          <p:nvPr/>
        </p:nvGrpSpPr>
        <p:grpSpPr>
          <a:xfrm>
            <a:off x="4387745" y="1830918"/>
            <a:ext cx="3452892" cy="3452892"/>
            <a:chOff x="3348990" y="1909381"/>
            <a:chExt cx="4037965" cy="4037965"/>
          </a:xfrm>
        </p:grpSpPr>
        <p:sp>
          <p:nvSpPr>
            <p:cNvPr id="4" name="object 4"/>
            <p:cNvSpPr/>
            <p:nvPr/>
          </p:nvSpPr>
          <p:spPr>
            <a:xfrm>
              <a:off x="3348990" y="1909381"/>
              <a:ext cx="4037965" cy="4037965"/>
            </a:xfrm>
            <a:custGeom>
              <a:avLst/>
              <a:gdLst/>
              <a:ahLst/>
              <a:cxnLst/>
              <a:rect l="l" t="t" r="r" b="b"/>
              <a:pathLst>
                <a:path w="4037965" h="4037965">
                  <a:moveTo>
                    <a:pt x="4037647" y="5715"/>
                  </a:moveTo>
                  <a:lnTo>
                    <a:pt x="4031932" y="5715"/>
                  </a:lnTo>
                  <a:lnTo>
                    <a:pt x="4031932" y="0"/>
                  </a:lnTo>
                  <a:lnTo>
                    <a:pt x="4026217" y="0"/>
                  </a:lnTo>
                  <a:lnTo>
                    <a:pt x="4026217" y="11430"/>
                  </a:lnTo>
                  <a:lnTo>
                    <a:pt x="4026217" y="4026217"/>
                  </a:lnTo>
                  <a:lnTo>
                    <a:pt x="11430" y="4026217"/>
                  </a:lnTo>
                  <a:lnTo>
                    <a:pt x="11430" y="11430"/>
                  </a:lnTo>
                  <a:lnTo>
                    <a:pt x="4026217" y="11430"/>
                  </a:lnTo>
                  <a:lnTo>
                    <a:pt x="4026217" y="0"/>
                  </a:lnTo>
                  <a:lnTo>
                    <a:pt x="5715" y="0"/>
                  </a:lnTo>
                  <a:lnTo>
                    <a:pt x="5715" y="5715"/>
                  </a:lnTo>
                  <a:lnTo>
                    <a:pt x="0" y="5715"/>
                  </a:lnTo>
                  <a:lnTo>
                    <a:pt x="0" y="4031932"/>
                  </a:lnTo>
                  <a:lnTo>
                    <a:pt x="5715" y="4031932"/>
                  </a:lnTo>
                  <a:lnTo>
                    <a:pt x="5715" y="4037647"/>
                  </a:lnTo>
                  <a:lnTo>
                    <a:pt x="4031932" y="4037647"/>
                  </a:lnTo>
                  <a:lnTo>
                    <a:pt x="4031932" y="4031932"/>
                  </a:lnTo>
                  <a:lnTo>
                    <a:pt x="4037647" y="4031932"/>
                  </a:lnTo>
                  <a:lnTo>
                    <a:pt x="4037647" y="57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354705" y="1915096"/>
              <a:ext cx="0" cy="4026535"/>
            </a:xfrm>
            <a:custGeom>
              <a:avLst/>
              <a:gdLst/>
              <a:ahLst/>
              <a:cxnLst/>
              <a:rect l="l" t="t" r="r" b="b"/>
              <a:pathLst>
                <a:path h="4026535">
                  <a:moveTo>
                    <a:pt x="0" y="4026217"/>
                  </a:moveTo>
                  <a:lnTo>
                    <a:pt x="0" y="3985260"/>
                  </a:lnTo>
                </a:path>
                <a:path h="4026535">
                  <a:moveTo>
                    <a:pt x="0" y="0"/>
                  </a:moveTo>
                  <a:lnTo>
                    <a:pt x="0" y="40005"/>
                  </a:lnTo>
                </a:path>
              </a:pathLst>
            </a:custGeom>
            <a:ln w="11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322315" y="5280009"/>
            <a:ext cx="141721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13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endParaRPr sz="1667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114462" y="1835805"/>
            <a:ext cx="0" cy="3443118"/>
          </a:xfrm>
          <a:custGeom>
            <a:avLst/>
            <a:gdLst/>
            <a:ahLst/>
            <a:cxnLst/>
            <a:rect l="l" t="t" r="r" b="b"/>
            <a:pathLst>
              <a:path h="4026535">
                <a:moveTo>
                  <a:pt x="0" y="4026217"/>
                </a:moveTo>
                <a:lnTo>
                  <a:pt x="0" y="3985260"/>
                </a:lnTo>
              </a:path>
              <a:path h="4026535">
                <a:moveTo>
                  <a:pt x="0" y="0"/>
                </a:moveTo>
                <a:lnTo>
                  <a:pt x="0" y="40005"/>
                </a:lnTo>
              </a:path>
            </a:pathLst>
          </a:custGeom>
          <a:ln w="11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54551" y="5280009"/>
            <a:ext cx="320909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9" dirty="0">
                <a:solidFill>
                  <a:prstClr val="black"/>
                </a:solidFill>
                <a:latin typeface="Arial"/>
                <a:cs typeface="Arial"/>
              </a:rPr>
              <a:t>0.5</a:t>
            </a:r>
            <a:endParaRPr sz="1667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835477" y="1835805"/>
            <a:ext cx="0" cy="3443118"/>
          </a:xfrm>
          <a:custGeom>
            <a:avLst/>
            <a:gdLst/>
            <a:ahLst/>
            <a:cxnLst/>
            <a:rect l="l" t="t" r="r" b="b"/>
            <a:pathLst>
              <a:path h="4026535">
                <a:moveTo>
                  <a:pt x="0" y="4026217"/>
                </a:moveTo>
                <a:lnTo>
                  <a:pt x="0" y="3985260"/>
                </a:lnTo>
              </a:path>
              <a:path h="4026535">
                <a:moveTo>
                  <a:pt x="0" y="0"/>
                </a:moveTo>
                <a:lnTo>
                  <a:pt x="0" y="40005"/>
                </a:lnTo>
              </a:path>
            </a:pathLst>
          </a:custGeom>
          <a:ln w="11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65162" y="5280009"/>
            <a:ext cx="141721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13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667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392631" y="5278651"/>
            <a:ext cx="3443118" cy="0"/>
          </a:xfrm>
          <a:custGeom>
            <a:avLst/>
            <a:gdLst/>
            <a:ahLst/>
            <a:cxnLst/>
            <a:rect l="l" t="t" r="r" b="b"/>
            <a:pathLst>
              <a:path w="4026534">
                <a:moveTo>
                  <a:pt x="0" y="0"/>
                </a:moveTo>
                <a:lnTo>
                  <a:pt x="40005" y="0"/>
                </a:lnTo>
              </a:path>
              <a:path w="4026534">
                <a:moveTo>
                  <a:pt x="4026217" y="0"/>
                </a:moveTo>
                <a:lnTo>
                  <a:pt x="3986212" y="0"/>
                </a:lnTo>
              </a:path>
            </a:pathLst>
          </a:custGeom>
          <a:ln w="11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34350" y="5132586"/>
            <a:ext cx="141721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13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endParaRPr sz="1667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377971" y="1830918"/>
            <a:ext cx="3472982" cy="3452892"/>
            <a:chOff x="3337560" y="1909381"/>
            <a:chExt cx="4061460" cy="4037965"/>
          </a:xfrm>
        </p:grpSpPr>
        <p:sp>
          <p:nvSpPr>
            <p:cNvPr id="14" name="object 14"/>
            <p:cNvSpPr/>
            <p:nvPr/>
          </p:nvSpPr>
          <p:spPr>
            <a:xfrm>
              <a:off x="3354705" y="1915096"/>
              <a:ext cx="4026535" cy="2012950"/>
            </a:xfrm>
            <a:custGeom>
              <a:avLst/>
              <a:gdLst/>
              <a:ahLst/>
              <a:cxnLst/>
              <a:rect l="l" t="t" r="r" b="b"/>
              <a:pathLst>
                <a:path w="4026534" h="2012950">
                  <a:moveTo>
                    <a:pt x="0" y="2012632"/>
                  </a:moveTo>
                  <a:lnTo>
                    <a:pt x="40005" y="2012632"/>
                  </a:lnTo>
                </a:path>
                <a:path w="4026534" h="2012950">
                  <a:moveTo>
                    <a:pt x="4026217" y="2012632"/>
                  </a:moveTo>
                  <a:lnTo>
                    <a:pt x="3986212" y="2012632"/>
                  </a:lnTo>
                </a:path>
                <a:path w="4026534" h="2012950">
                  <a:moveTo>
                    <a:pt x="0" y="0"/>
                  </a:moveTo>
                  <a:lnTo>
                    <a:pt x="40005" y="0"/>
                  </a:lnTo>
                </a:path>
                <a:path w="4026534" h="2012950">
                  <a:moveTo>
                    <a:pt x="4026217" y="0"/>
                  </a:moveTo>
                  <a:lnTo>
                    <a:pt x="3986212" y="0"/>
                  </a:lnTo>
                </a:path>
              </a:pathLst>
            </a:custGeom>
            <a:ln w="11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3348990" y="1909381"/>
              <a:ext cx="4037965" cy="4037965"/>
            </a:xfrm>
            <a:custGeom>
              <a:avLst/>
              <a:gdLst/>
              <a:ahLst/>
              <a:cxnLst/>
              <a:rect l="l" t="t" r="r" b="b"/>
              <a:pathLst>
                <a:path w="4037965" h="4037965">
                  <a:moveTo>
                    <a:pt x="4037647" y="5715"/>
                  </a:moveTo>
                  <a:lnTo>
                    <a:pt x="4031932" y="5715"/>
                  </a:lnTo>
                  <a:lnTo>
                    <a:pt x="4031932" y="0"/>
                  </a:lnTo>
                  <a:lnTo>
                    <a:pt x="4026217" y="0"/>
                  </a:lnTo>
                  <a:lnTo>
                    <a:pt x="4026217" y="11430"/>
                  </a:lnTo>
                  <a:lnTo>
                    <a:pt x="4026217" y="4026217"/>
                  </a:lnTo>
                  <a:lnTo>
                    <a:pt x="11430" y="4026217"/>
                  </a:lnTo>
                  <a:lnTo>
                    <a:pt x="11430" y="11430"/>
                  </a:lnTo>
                  <a:lnTo>
                    <a:pt x="4026217" y="11430"/>
                  </a:lnTo>
                  <a:lnTo>
                    <a:pt x="4026217" y="0"/>
                  </a:lnTo>
                  <a:lnTo>
                    <a:pt x="5715" y="0"/>
                  </a:lnTo>
                  <a:lnTo>
                    <a:pt x="5715" y="5715"/>
                  </a:lnTo>
                  <a:lnTo>
                    <a:pt x="0" y="5715"/>
                  </a:lnTo>
                  <a:lnTo>
                    <a:pt x="0" y="4031932"/>
                  </a:lnTo>
                  <a:lnTo>
                    <a:pt x="5715" y="4031932"/>
                  </a:lnTo>
                  <a:lnTo>
                    <a:pt x="5715" y="4037647"/>
                  </a:lnTo>
                  <a:lnTo>
                    <a:pt x="4031932" y="4037647"/>
                  </a:lnTo>
                  <a:lnTo>
                    <a:pt x="4031932" y="4031932"/>
                  </a:lnTo>
                  <a:lnTo>
                    <a:pt x="4037647" y="4031932"/>
                  </a:lnTo>
                  <a:lnTo>
                    <a:pt x="4037647" y="57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3354705" y="3313391"/>
              <a:ext cx="1824355" cy="2034539"/>
            </a:xfrm>
            <a:custGeom>
              <a:avLst/>
              <a:gdLst/>
              <a:ahLst/>
              <a:cxnLst/>
              <a:rect l="l" t="t" r="r" b="b"/>
              <a:pathLst>
                <a:path w="1824354" h="2034539">
                  <a:moveTo>
                    <a:pt x="1037272" y="912469"/>
                  </a:moveTo>
                  <a:lnTo>
                    <a:pt x="1054417" y="864857"/>
                  </a:lnTo>
                  <a:lnTo>
                    <a:pt x="1060119" y="824852"/>
                  </a:lnTo>
                  <a:lnTo>
                    <a:pt x="1053465" y="793419"/>
                  </a:lnTo>
                  <a:lnTo>
                    <a:pt x="1035367" y="772477"/>
                  </a:lnTo>
                  <a:lnTo>
                    <a:pt x="1006792" y="762952"/>
                  </a:lnTo>
                  <a:lnTo>
                    <a:pt x="968705" y="764857"/>
                  </a:lnTo>
                  <a:lnTo>
                    <a:pt x="922032" y="779132"/>
                  </a:lnTo>
                  <a:lnTo>
                    <a:pt x="871562" y="804849"/>
                  </a:lnTo>
                  <a:lnTo>
                    <a:pt x="816317" y="840092"/>
                  </a:lnTo>
                  <a:lnTo>
                    <a:pt x="762025" y="883894"/>
                  </a:lnTo>
                  <a:lnTo>
                    <a:pt x="708698" y="933424"/>
                  </a:lnTo>
                  <a:lnTo>
                    <a:pt x="660120" y="986764"/>
                  </a:lnTo>
                  <a:lnTo>
                    <a:pt x="619175" y="1041996"/>
                  </a:lnTo>
                  <a:lnTo>
                    <a:pt x="585838" y="1096289"/>
                  </a:lnTo>
                  <a:lnTo>
                    <a:pt x="562978" y="1145806"/>
                  </a:lnTo>
                  <a:lnTo>
                    <a:pt x="551561" y="1190574"/>
                  </a:lnTo>
                  <a:lnTo>
                    <a:pt x="552500" y="1226769"/>
                  </a:lnTo>
                  <a:lnTo>
                    <a:pt x="564883" y="1252474"/>
                  </a:lnTo>
                  <a:lnTo>
                    <a:pt x="588695" y="1267714"/>
                  </a:lnTo>
                  <a:lnTo>
                    <a:pt x="622020" y="1271511"/>
                  </a:lnTo>
                  <a:lnTo>
                    <a:pt x="663930" y="1262951"/>
                  </a:lnTo>
                  <a:lnTo>
                    <a:pt x="713447" y="1242949"/>
                  </a:lnTo>
                  <a:lnTo>
                    <a:pt x="766787" y="1212481"/>
                  </a:lnTo>
                  <a:lnTo>
                    <a:pt x="821080" y="1172476"/>
                  </a:lnTo>
                  <a:lnTo>
                    <a:pt x="875360" y="1125804"/>
                  </a:lnTo>
                  <a:lnTo>
                    <a:pt x="926795" y="1074381"/>
                  </a:lnTo>
                  <a:lnTo>
                    <a:pt x="971550" y="1019136"/>
                  </a:lnTo>
                  <a:lnTo>
                    <a:pt x="1009650" y="964857"/>
                  </a:lnTo>
                  <a:lnTo>
                    <a:pt x="1037272" y="912469"/>
                  </a:lnTo>
                </a:path>
                <a:path w="1824354" h="2034539">
                  <a:moveTo>
                    <a:pt x="1269682" y="807694"/>
                  </a:moveTo>
                  <a:lnTo>
                    <a:pt x="1303972" y="712457"/>
                  </a:lnTo>
                  <a:lnTo>
                    <a:pt x="1314437" y="631494"/>
                  </a:lnTo>
                  <a:lnTo>
                    <a:pt x="1301115" y="569582"/>
                  </a:lnTo>
                  <a:lnTo>
                    <a:pt x="1265872" y="527685"/>
                  </a:lnTo>
                  <a:lnTo>
                    <a:pt x="1207770" y="508635"/>
                  </a:lnTo>
                  <a:lnTo>
                    <a:pt x="1131582" y="513397"/>
                  </a:lnTo>
                  <a:lnTo>
                    <a:pt x="1039190" y="541959"/>
                  </a:lnTo>
                  <a:lnTo>
                    <a:pt x="937285" y="592442"/>
                  </a:lnTo>
                  <a:lnTo>
                    <a:pt x="827747" y="662927"/>
                  </a:lnTo>
                  <a:lnTo>
                    <a:pt x="718210" y="750544"/>
                  </a:lnTo>
                  <a:lnTo>
                    <a:pt x="612495" y="849604"/>
                  </a:lnTo>
                  <a:lnTo>
                    <a:pt x="515340" y="957237"/>
                  </a:lnTo>
                  <a:lnTo>
                    <a:pt x="432485" y="1067714"/>
                  </a:lnTo>
                  <a:lnTo>
                    <a:pt x="366763" y="1175346"/>
                  </a:lnTo>
                  <a:lnTo>
                    <a:pt x="321043" y="1275346"/>
                  </a:lnTo>
                  <a:lnTo>
                    <a:pt x="298196" y="1363929"/>
                  </a:lnTo>
                  <a:lnTo>
                    <a:pt x="299135" y="1435366"/>
                  </a:lnTo>
                  <a:lnTo>
                    <a:pt x="323900" y="1488694"/>
                  </a:lnTo>
                  <a:lnTo>
                    <a:pt x="371525" y="1519174"/>
                  </a:lnTo>
                  <a:lnTo>
                    <a:pt x="439140" y="1525828"/>
                  </a:lnTo>
                  <a:lnTo>
                    <a:pt x="522960" y="1508696"/>
                  </a:lnTo>
                  <a:lnTo>
                    <a:pt x="621055" y="1468691"/>
                  </a:lnTo>
                  <a:lnTo>
                    <a:pt x="727735" y="1407744"/>
                  </a:lnTo>
                  <a:lnTo>
                    <a:pt x="837272" y="1328686"/>
                  </a:lnTo>
                  <a:lnTo>
                    <a:pt x="945845" y="1235341"/>
                  </a:lnTo>
                  <a:lnTo>
                    <a:pt x="1047762" y="1130579"/>
                  </a:lnTo>
                  <a:lnTo>
                    <a:pt x="1138237" y="1021994"/>
                  </a:lnTo>
                  <a:lnTo>
                    <a:pt x="1213485" y="912469"/>
                  </a:lnTo>
                  <a:lnTo>
                    <a:pt x="1269682" y="807694"/>
                  </a:lnTo>
                </a:path>
                <a:path w="1824354" h="2034539">
                  <a:moveTo>
                    <a:pt x="1733550" y="598144"/>
                  </a:moveTo>
                  <a:lnTo>
                    <a:pt x="1802130" y="407657"/>
                  </a:lnTo>
                  <a:lnTo>
                    <a:pt x="1824024" y="246684"/>
                  </a:lnTo>
                  <a:lnTo>
                    <a:pt x="1798320" y="121907"/>
                  </a:lnTo>
                  <a:lnTo>
                    <a:pt x="1725930" y="38100"/>
                  </a:lnTo>
                  <a:lnTo>
                    <a:pt x="1610677" y="0"/>
                  </a:lnTo>
                  <a:lnTo>
                    <a:pt x="1457337" y="10477"/>
                  </a:lnTo>
                  <a:lnTo>
                    <a:pt x="1273505" y="67614"/>
                  </a:lnTo>
                  <a:lnTo>
                    <a:pt x="1068730" y="168579"/>
                  </a:lnTo>
                  <a:lnTo>
                    <a:pt x="850607" y="309549"/>
                  </a:lnTo>
                  <a:lnTo>
                    <a:pt x="631532" y="483844"/>
                  </a:lnTo>
                  <a:lnTo>
                    <a:pt x="419138" y="682917"/>
                  </a:lnTo>
                  <a:lnTo>
                    <a:pt x="225780" y="897229"/>
                  </a:lnTo>
                  <a:lnTo>
                    <a:pt x="59105" y="1117244"/>
                  </a:lnTo>
                  <a:lnTo>
                    <a:pt x="50" y="1215351"/>
                  </a:lnTo>
                </a:path>
                <a:path w="1824354" h="2034539">
                  <a:moveTo>
                    <a:pt x="0" y="2026894"/>
                  </a:moveTo>
                  <a:lnTo>
                    <a:pt x="72390" y="2034514"/>
                  </a:lnTo>
                  <a:lnTo>
                    <a:pt x="241922" y="2001177"/>
                  </a:lnTo>
                  <a:lnTo>
                    <a:pt x="437184" y="1921179"/>
                  </a:lnTo>
                  <a:lnTo>
                    <a:pt x="649579" y="1799259"/>
                  </a:lnTo>
                  <a:lnTo>
                    <a:pt x="869607" y="1641144"/>
                  </a:lnTo>
                  <a:lnTo>
                    <a:pt x="1086777" y="1453515"/>
                  </a:lnTo>
                  <a:lnTo>
                    <a:pt x="1290599" y="1244917"/>
                  </a:lnTo>
                  <a:lnTo>
                    <a:pt x="1471574" y="1026807"/>
                  </a:lnTo>
                  <a:lnTo>
                    <a:pt x="1622056" y="807732"/>
                  </a:lnTo>
                  <a:lnTo>
                    <a:pt x="1733499" y="598182"/>
                  </a:lnTo>
                </a:path>
              </a:pathLst>
            </a:custGeom>
            <a:ln w="3429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4353941" y="2910509"/>
              <a:ext cx="2032635" cy="2033905"/>
            </a:xfrm>
            <a:custGeom>
              <a:avLst/>
              <a:gdLst/>
              <a:ahLst/>
              <a:cxnLst/>
              <a:rect l="l" t="t" r="r" b="b"/>
              <a:pathLst>
                <a:path w="2032635" h="2033904">
                  <a:moveTo>
                    <a:pt x="1245806" y="1121994"/>
                  </a:moveTo>
                  <a:lnTo>
                    <a:pt x="1218184" y="1069619"/>
                  </a:lnTo>
                  <a:lnTo>
                    <a:pt x="1180096" y="1015326"/>
                  </a:lnTo>
                  <a:lnTo>
                    <a:pt x="1135329" y="960081"/>
                  </a:lnTo>
                  <a:lnTo>
                    <a:pt x="1083906" y="907707"/>
                  </a:lnTo>
                  <a:lnTo>
                    <a:pt x="1029614" y="861034"/>
                  </a:lnTo>
                  <a:lnTo>
                    <a:pt x="975321" y="821994"/>
                  </a:lnTo>
                  <a:lnTo>
                    <a:pt x="921994" y="791514"/>
                  </a:lnTo>
                  <a:lnTo>
                    <a:pt x="873417" y="771512"/>
                  </a:lnTo>
                  <a:lnTo>
                    <a:pt x="830567" y="762952"/>
                  </a:lnTo>
                  <a:lnTo>
                    <a:pt x="797229" y="766749"/>
                  </a:lnTo>
                  <a:lnTo>
                    <a:pt x="773417" y="781989"/>
                  </a:lnTo>
                  <a:lnTo>
                    <a:pt x="761047" y="807707"/>
                  </a:lnTo>
                  <a:lnTo>
                    <a:pt x="760095" y="843889"/>
                  </a:lnTo>
                  <a:lnTo>
                    <a:pt x="771525" y="887704"/>
                  </a:lnTo>
                  <a:lnTo>
                    <a:pt x="794372" y="938174"/>
                  </a:lnTo>
                  <a:lnTo>
                    <a:pt x="827709" y="992466"/>
                  </a:lnTo>
                  <a:lnTo>
                    <a:pt x="868667" y="1046759"/>
                  </a:lnTo>
                  <a:lnTo>
                    <a:pt x="917232" y="1101039"/>
                  </a:lnTo>
                  <a:lnTo>
                    <a:pt x="970572" y="1150569"/>
                  </a:lnTo>
                  <a:lnTo>
                    <a:pt x="1024851" y="1194384"/>
                  </a:lnTo>
                  <a:lnTo>
                    <a:pt x="1080096" y="1229614"/>
                  </a:lnTo>
                  <a:lnTo>
                    <a:pt x="1131531" y="1254379"/>
                  </a:lnTo>
                  <a:lnTo>
                    <a:pt x="1177239" y="1268653"/>
                  </a:lnTo>
                  <a:lnTo>
                    <a:pt x="1215339" y="1271511"/>
                  </a:lnTo>
                  <a:lnTo>
                    <a:pt x="1243901" y="1261986"/>
                  </a:lnTo>
                  <a:lnTo>
                    <a:pt x="1261999" y="1241044"/>
                  </a:lnTo>
                  <a:lnTo>
                    <a:pt x="1268666" y="1209611"/>
                  </a:lnTo>
                  <a:lnTo>
                    <a:pt x="1262951" y="1169619"/>
                  </a:lnTo>
                  <a:lnTo>
                    <a:pt x="1245806" y="1121994"/>
                  </a:lnTo>
                </a:path>
                <a:path w="2032635" h="2033904">
                  <a:moveTo>
                    <a:pt x="1478216" y="1226769"/>
                  </a:moveTo>
                  <a:lnTo>
                    <a:pt x="1422019" y="1122006"/>
                  </a:lnTo>
                  <a:lnTo>
                    <a:pt x="1346784" y="1012469"/>
                  </a:lnTo>
                  <a:lnTo>
                    <a:pt x="1256296" y="902931"/>
                  </a:lnTo>
                  <a:lnTo>
                    <a:pt x="1154391" y="799122"/>
                  </a:lnTo>
                  <a:lnTo>
                    <a:pt x="1045806" y="704824"/>
                  </a:lnTo>
                  <a:lnTo>
                    <a:pt x="936269" y="625779"/>
                  </a:lnTo>
                  <a:lnTo>
                    <a:pt x="829602" y="564819"/>
                  </a:lnTo>
                  <a:lnTo>
                    <a:pt x="732447" y="525767"/>
                  </a:lnTo>
                  <a:lnTo>
                    <a:pt x="647687" y="508635"/>
                  </a:lnTo>
                  <a:lnTo>
                    <a:pt x="580059" y="515289"/>
                  </a:lnTo>
                  <a:lnTo>
                    <a:pt x="532434" y="545769"/>
                  </a:lnTo>
                  <a:lnTo>
                    <a:pt x="508635" y="598157"/>
                  </a:lnTo>
                  <a:lnTo>
                    <a:pt x="506730" y="670534"/>
                  </a:lnTo>
                  <a:lnTo>
                    <a:pt x="529590" y="759117"/>
                  </a:lnTo>
                  <a:lnTo>
                    <a:pt x="575297" y="859116"/>
                  </a:lnTo>
                  <a:lnTo>
                    <a:pt x="641019" y="966749"/>
                  </a:lnTo>
                  <a:lnTo>
                    <a:pt x="723887" y="1077239"/>
                  </a:lnTo>
                  <a:lnTo>
                    <a:pt x="821029" y="1183906"/>
                  </a:lnTo>
                  <a:lnTo>
                    <a:pt x="926757" y="1283919"/>
                  </a:lnTo>
                  <a:lnTo>
                    <a:pt x="1036281" y="1370596"/>
                  </a:lnTo>
                  <a:lnTo>
                    <a:pt x="1145819" y="1441069"/>
                  </a:lnTo>
                  <a:lnTo>
                    <a:pt x="1248689" y="1492504"/>
                  </a:lnTo>
                  <a:lnTo>
                    <a:pt x="1340116" y="1520113"/>
                  </a:lnTo>
                  <a:lnTo>
                    <a:pt x="1416316" y="1525828"/>
                  </a:lnTo>
                  <a:lnTo>
                    <a:pt x="1474406" y="1506778"/>
                  </a:lnTo>
                  <a:lnTo>
                    <a:pt x="1510601" y="1464881"/>
                  </a:lnTo>
                  <a:lnTo>
                    <a:pt x="1522984" y="1402016"/>
                  </a:lnTo>
                  <a:lnTo>
                    <a:pt x="1512506" y="1322019"/>
                  </a:lnTo>
                  <a:lnTo>
                    <a:pt x="1478216" y="1226769"/>
                  </a:lnTo>
                </a:path>
                <a:path w="2032635" h="2033904">
                  <a:moveTo>
                    <a:pt x="1942084" y="1436319"/>
                  </a:moveTo>
                  <a:lnTo>
                    <a:pt x="1830641" y="1226781"/>
                  </a:lnTo>
                  <a:lnTo>
                    <a:pt x="1680159" y="1007706"/>
                  </a:lnTo>
                  <a:lnTo>
                    <a:pt x="1499184" y="788631"/>
                  </a:lnTo>
                  <a:lnTo>
                    <a:pt x="1295361" y="580999"/>
                  </a:lnTo>
                  <a:lnTo>
                    <a:pt x="1078191" y="393357"/>
                  </a:lnTo>
                  <a:lnTo>
                    <a:pt x="858164" y="235254"/>
                  </a:lnTo>
                  <a:lnTo>
                    <a:pt x="645769" y="113334"/>
                  </a:lnTo>
                  <a:lnTo>
                    <a:pt x="450507" y="33324"/>
                  </a:lnTo>
                  <a:lnTo>
                    <a:pt x="280974" y="0"/>
                  </a:lnTo>
                  <a:lnTo>
                    <a:pt x="145719" y="13322"/>
                  </a:lnTo>
                  <a:lnTo>
                    <a:pt x="51422" y="74282"/>
                  </a:lnTo>
                  <a:lnTo>
                    <a:pt x="2857" y="180009"/>
                  </a:lnTo>
                  <a:lnTo>
                    <a:pt x="0" y="323824"/>
                  </a:lnTo>
                  <a:lnTo>
                    <a:pt x="45720" y="500037"/>
                  </a:lnTo>
                  <a:lnTo>
                    <a:pt x="136194" y="701001"/>
                  </a:lnTo>
                  <a:lnTo>
                    <a:pt x="267639" y="916266"/>
                  </a:lnTo>
                  <a:lnTo>
                    <a:pt x="434327" y="1136294"/>
                  </a:lnTo>
                  <a:lnTo>
                    <a:pt x="627672" y="1351546"/>
                  </a:lnTo>
                  <a:lnTo>
                    <a:pt x="840079" y="1550619"/>
                  </a:lnTo>
                  <a:lnTo>
                    <a:pt x="1059141" y="1724926"/>
                  </a:lnTo>
                  <a:lnTo>
                    <a:pt x="1277264" y="1865884"/>
                  </a:lnTo>
                  <a:lnTo>
                    <a:pt x="1483004" y="1966849"/>
                  </a:lnTo>
                  <a:lnTo>
                    <a:pt x="1665871" y="2023986"/>
                  </a:lnTo>
                  <a:lnTo>
                    <a:pt x="1819224" y="2033511"/>
                  </a:lnTo>
                  <a:lnTo>
                    <a:pt x="1934464" y="1996363"/>
                  </a:lnTo>
                  <a:lnTo>
                    <a:pt x="2006854" y="1912556"/>
                  </a:lnTo>
                  <a:lnTo>
                    <a:pt x="2032571" y="1787779"/>
                  </a:lnTo>
                  <a:lnTo>
                    <a:pt x="2010664" y="1625866"/>
                  </a:lnTo>
                  <a:lnTo>
                    <a:pt x="1942084" y="1436319"/>
                  </a:lnTo>
                </a:path>
              </a:pathLst>
            </a:custGeom>
            <a:ln w="3429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5561711" y="2508504"/>
              <a:ext cx="1820545" cy="2034539"/>
            </a:xfrm>
            <a:custGeom>
              <a:avLst/>
              <a:gdLst/>
              <a:ahLst/>
              <a:cxnLst/>
              <a:rect l="l" t="t" r="r" b="b"/>
              <a:pathLst>
                <a:path w="1820545" h="2034539">
                  <a:moveTo>
                    <a:pt x="1245806" y="911542"/>
                  </a:moveTo>
                  <a:lnTo>
                    <a:pt x="1262951" y="863930"/>
                  </a:lnTo>
                  <a:lnTo>
                    <a:pt x="1268653" y="823925"/>
                  </a:lnTo>
                  <a:lnTo>
                    <a:pt x="1261999" y="792492"/>
                  </a:lnTo>
                  <a:lnTo>
                    <a:pt x="1243901" y="771550"/>
                  </a:lnTo>
                  <a:lnTo>
                    <a:pt x="1215326" y="762025"/>
                  </a:lnTo>
                  <a:lnTo>
                    <a:pt x="1177239" y="764882"/>
                  </a:lnTo>
                  <a:lnTo>
                    <a:pt x="1131519" y="779157"/>
                  </a:lnTo>
                  <a:lnTo>
                    <a:pt x="1080096" y="804875"/>
                  </a:lnTo>
                  <a:lnTo>
                    <a:pt x="1025804" y="840117"/>
                  </a:lnTo>
                  <a:lnTo>
                    <a:pt x="970559" y="882967"/>
                  </a:lnTo>
                  <a:lnTo>
                    <a:pt x="917232" y="933450"/>
                  </a:lnTo>
                  <a:lnTo>
                    <a:pt x="869607" y="986790"/>
                  </a:lnTo>
                  <a:lnTo>
                    <a:pt x="827709" y="1042022"/>
                  </a:lnTo>
                  <a:lnTo>
                    <a:pt x="794372" y="1095362"/>
                  </a:lnTo>
                  <a:lnTo>
                    <a:pt x="771512" y="1145832"/>
                  </a:lnTo>
                  <a:lnTo>
                    <a:pt x="761047" y="1189647"/>
                  </a:lnTo>
                  <a:lnTo>
                    <a:pt x="761047" y="1225842"/>
                  </a:lnTo>
                  <a:lnTo>
                    <a:pt x="773417" y="1252499"/>
                  </a:lnTo>
                  <a:lnTo>
                    <a:pt x="797229" y="1267739"/>
                  </a:lnTo>
                  <a:lnTo>
                    <a:pt x="830567" y="1270584"/>
                  </a:lnTo>
                  <a:lnTo>
                    <a:pt x="873417" y="1262976"/>
                  </a:lnTo>
                  <a:lnTo>
                    <a:pt x="921994" y="1242974"/>
                  </a:lnTo>
                  <a:lnTo>
                    <a:pt x="975321" y="1212507"/>
                  </a:lnTo>
                  <a:lnTo>
                    <a:pt x="1030566" y="1172502"/>
                  </a:lnTo>
                  <a:lnTo>
                    <a:pt x="1084859" y="1125829"/>
                  </a:lnTo>
                  <a:lnTo>
                    <a:pt x="1135329" y="1073454"/>
                  </a:lnTo>
                  <a:lnTo>
                    <a:pt x="1181049" y="1019162"/>
                  </a:lnTo>
                  <a:lnTo>
                    <a:pt x="1218184" y="963930"/>
                  </a:lnTo>
                  <a:lnTo>
                    <a:pt x="1245806" y="911542"/>
                  </a:lnTo>
                </a:path>
                <a:path w="1820545" h="2034539">
                  <a:moveTo>
                    <a:pt x="1478216" y="806767"/>
                  </a:moveTo>
                  <a:lnTo>
                    <a:pt x="1512506" y="712482"/>
                  </a:lnTo>
                  <a:lnTo>
                    <a:pt x="1522971" y="631520"/>
                  </a:lnTo>
                  <a:lnTo>
                    <a:pt x="1510601" y="568655"/>
                  </a:lnTo>
                  <a:lnTo>
                    <a:pt x="1474406" y="526757"/>
                  </a:lnTo>
                  <a:lnTo>
                    <a:pt x="1416304" y="508660"/>
                  </a:lnTo>
                  <a:lnTo>
                    <a:pt x="1340116" y="513422"/>
                  </a:lnTo>
                  <a:lnTo>
                    <a:pt x="1248676" y="541985"/>
                  </a:lnTo>
                  <a:lnTo>
                    <a:pt x="1145819" y="592467"/>
                  </a:lnTo>
                  <a:lnTo>
                    <a:pt x="1037234" y="662952"/>
                  </a:lnTo>
                  <a:lnTo>
                    <a:pt x="926744" y="749617"/>
                  </a:lnTo>
                  <a:lnTo>
                    <a:pt x="821029" y="849630"/>
                  </a:lnTo>
                  <a:lnTo>
                    <a:pt x="723874" y="957262"/>
                  </a:lnTo>
                  <a:lnTo>
                    <a:pt x="641019" y="1066787"/>
                  </a:lnTo>
                  <a:lnTo>
                    <a:pt x="575297" y="1174419"/>
                  </a:lnTo>
                  <a:lnTo>
                    <a:pt x="529577" y="1275372"/>
                  </a:lnTo>
                  <a:lnTo>
                    <a:pt x="507682" y="1363002"/>
                  </a:lnTo>
                  <a:lnTo>
                    <a:pt x="508622" y="1435392"/>
                  </a:lnTo>
                  <a:lnTo>
                    <a:pt x="533387" y="1487766"/>
                  </a:lnTo>
                  <a:lnTo>
                    <a:pt x="580059" y="1518246"/>
                  </a:lnTo>
                  <a:lnTo>
                    <a:pt x="647674" y="1524901"/>
                  </a:lnTo>
                  <a:lnTo>
                    <a:pt x="732447" y="1508721"/>
                  </a:lnTo>
                  <a:lnTo>
                    <a:pt x="829589" y="1468716"/>
                  </a:lnTo>
                  <a:lnTo>
                    <a:pt x="936269" y="1407769"/>
                  </a:lnTo>
                  <a:lnTo>
                    <a:pt x="1046759" y="1328712"/>
                  </a:lnTo>
                  <a:lnTo>
                    <a:pt x="1154379" y="1234414"/>
                  </a:lnTo>
                  <a:lnTo>
                    <a:pt x="1256296" y="1130604"/>
                  </a:lnTo>
                  <a:lnTo>
                    <a:pt x="1347724" y="1021067"/>
                  </a:lnTo>
                  <a:lnTo>
                    <a:pt x="1422019" y="911542"/>
                  </a:lnTo>
                  <a:lnTo>
                    <a:pt x="1478216" y="806767"/>
                  </a:lnTo>
                </a:path>
                <a:path w="1820545" h="2034539">
                  <a:moveTo>
                    <a:pt x="1820164" y="0"/>
                  </a:moveTo>
                  <a:lnTo>
                    <a:pt x="1819211" y="0"/>
                  </a:lnTo>
                  <a:lnTo>
                    <a:pt x="1665871" y="9525"/>
                  </a:lnTo>
                  <a:lnTo>
                    <a:pt x="1482991" y="66675"/>
                  </a:lnTo>
                  <a:lnTo>
                    <a:pt x="1277264" y="168579"/>
                  </a:lnTo>
                  <a:lnTo>
                    <a:pt x="1060094" y="309549"/>
                  </a:lnTo>
                  <a:lnTo>
                    <a:pt x="840066" y="482892"/>
                  </a:lnTo>
                  <a:lnTo>
                    <a:pt x="628624" y="681964"/>
                  </a:lnTo>
                  <a:lnTo>
                    <a:pt x="434314" y="897229"/>
                  </a:lnTo>
                  <a:lnTo>
                    <a:pt x="267639" y="1117244"/>
                  </a:lnTo>
                  <a:lnTo>
                    <a:pt x="136194" y="1332509"/>
                  </a:lnTo>
                  <a:lnTo>
                    <a:pt x="45707" y="1533474"/>
                  </a:lnTo>
                  <a:lnTo>
                    <a:pt x="0" y="1709686"/>
                  </a:lnTo>
                  <a:lnTo>
                    <a:pt x="2844" y="1854466"/>
                  </a:lnTo>
                  <a:lnTo>
                    <a:pt x="51422" y="1959229"/>
                  </a:lnTo>
                  <a:lnTo>
                    <a:pt x="145719" y="2020189"/>
                  </a:lnTo>
                  <a:lnTo>
                    <a:pt x="280962" y="2034463"/>
                  </a:lnTo>
                  <a:lnTo>
                    <a:pt x="450507" y="2000186"/>
                  </a:lnTo>
                  <a:lnTo>
                    <a:pt x="645756" y="1921129"/>
                  </a:lnTo>
                  <a:lnTo>
                    <a:pt x="858164" y="1799221"/>
                  </a:lnTo>
                  <a:lnTo>
                    <a:pt x="1078191" y="1640154"/>
                  </a:lnTo>
                  <a:lnTo>
                    <a:pt x="1295349" y="1452511"/>
                  </a:lnTo>
                  <a:lnTo>
                    <a:pt x="1499184" y="1244879"/>
                  </a:lnTo>
                  <a:lnTo>
                    <a:pt x="1680146" y="1025804"/>
                  </a:lnTo>
                  <a:lnTo>
                    <a:pt x="1820164" y="822934"/>
                  </a:lnTo>
                </a:path>
              </a:pathLst>
            </a:custGeom>
            <a:ln w="3429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055162" y="3410756"/>
            <a:ext cx="320909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9" dirty="0">
                <a:solidFill>
                  <a:prstClr val="black"/>
                </a:solidFill>
                <a:latin typeface="Arial"/>
                <a:cs typeface="Arial"/>
              </a:rPr>
              <a:t>0.5</a:t>
            </a:r>
            <a:endParaRPr sz="1667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34350" y="1689740"/>
            <a:ext cx="141721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13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667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080875" y="5503456"/>
            <a:ext cx="262809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64"/>
              </a:lnSpc>
            </a:pPr>
            <a:r>
              <a:rPr sz="1667" spc="9" dirty="0">
                <a:solidFill>
                  <a:prstClr val="black"/>
                </a:solidFill>
                <a:latin typeface="Arial"/>
                <a:cs typeface="Arial"/>
              </a:rPr>
              <a:t>(a)</a:t>
            </a:r>
            <a:endParaRPr sz="1667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920106" y="5440907"/>
            <a:ext cx="677655" cy="462630"/>
          </a:xfrm>
          <a:custGeom>
            <a:avLst/>
            <a:gdLst/>
            <a:ahLst/>
            <a:cxnLst/>
            <a:rect l="l" t="t" r="r" b="b"/>
            <a:pathLst>
              <a:path w="792479" h="541020">
                <a:moveTo>
                  <a:pt x="792480" y="541020"/>
                </a:moveTo>
                <a:lnTo>
                  <a:pt x="792480" y="0"/>
                </a:lnTo>
                <a:lnTo>
                  <a:pt x="0" y="0"/>
                </a:lnTo>
                <a:lnTo>
                  <a:pt x="0" y="541020"/>
                </a:lnTo>
                <a:lnTo>
                  <a:pt x="792480" y="5410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37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47825"/>
            <a:ext cx="9321800" cy="389852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736" spc="-9" dirty="0">
                <a:latin typeface="Arial"/>
                <a:cs typeface="Arial"/>
              </a:rPr>
              <a:t>Contours </a:t>
            </a:r>
            <a:r>
              <a:rPr sz="2736" spc="-4" dirty="0">
                <a:latin typeface="Arial"/>
                <a:cs typeface="Arial"/>
              </a:rPr>
              <a:t>of </a:t>
            </a:r>
            <a:r>
              <a:rPr sz="2736" spc="-9" dirty="0">
                <a:latin typeface="Arial"/>
                <a:cs typeface="Arial"/>
              </a:rPr>
              <a:t>Probability</a:t>
            </a:r>
            <a:r>
              <a:rPr sz="2736" spc="17" dirty="0">
                <a:latin typeface="Arial"/>
                <a:cs typeface="Arial"/>
              </a:rPr>
              <a:t> </a:t>
            </a:r>
            <a:r>
              <a:rPr sz="2736" spc="-4" dirty="0">
                <a:latin typeface="Arial"/>
                <a:cs typeface="Arial"/>
              </a:rPr>
              <a:t>Distribution</a:t>
            </a:r>
            <a:endParaRPr sz="2736" dirty="0">
              <a:latin typeface="Arial"/>
              <a:cs typeface="Arial"/>
            </a:endParaRPr>
          </a:p>
        </p:txBody>
      </p:sp>
      <p:sp>
        <p:nvSpPr>
          <p:cNvPr id="89" name="Text Placeholder 8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0" name="Text Placeholder 8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3" name="object 3"/>
          <p:cNvGrpSpPr/>
          <p:nvPr/>
        </p:nvGrpSpPr>
        <p:grpSpPr>
          <a:xfrm>
            <a:off x="4381229" y="1832221"/>
            <a:ext cx="3452892" cy="3452892"/>
            <a:chOff x="3341370" y="1910905"/>
            <a:chExt cx="4037965" cy="4037965"/>
          </a:xfrm>
        </p:grpSpPr>
        <p:sp>
          <p:nvSpPr>
            <p:cNvPr id="4" name="object 4"/>
            <p:cNvSpPr/>
            <p:nvPr/>
          </p:nvSpPr>
          <p:spPr>
            <a:xfrm>
              <a:off x="3341370" y="1910905"/>
              <a:ext cx="4037965" cy="4037965"/>
            </a:xfrm>
            <a:custGeom>
              <a:avLst/>
              <a:gdLst/>
              <a:ahLst/>
              <a:cxnLst/>
              <a:rect l="l" t="t" r="r" b="b"/>
              <a:pathLst>
                <a:path w="4037965" h="4037965">
                  <a:moveTo>
                    <a:pt x="4037647" y="5715"/>
                  </a:moveTo>
                  <a:lnTo>
                    <a:pt x="4031932" y="5715"/>
                  </a:lnTo>
                  <a:lnTo>
                    <a:pt x="4031932" y="0"/>
                  </a:lnTo>
                  <a:lnTo>
                    <a:pt x="4026217" y="0"/>
                  </a:lnTo>
                  <a:lnTo>
                    <a:pt x="4026217" y="11430"/>
                  </a:lnTo>
                  <a:lnTo>
                    <a:pt x="4026217" y="4026217"/>
                  </a:lnTo>
                  <a:lnTo>
                    <a:pt x="11430" y="4026217"/>
                  </a:lnTo>
                  <a:lnTo>
                    <a:pt x="11430" y="11430"/>
                  </a:lnTo>
                  <a:lnTo>
                    <a:pt x="4026217" y="11430"/>
                  </a:lnTo>
                  <a:lnTo>
                    <a:pt x="4026217" y="0"/>
                  </a:lnTo>
                  <a:lnTo>
                    <a:pt x="5715" y="0"/>
                  </a:lnTo>
                  <a:lnTo>
                    <a:pt x="5715" y="5715"/>
                  </a:lnTo>
                  <a:lnTo>
                    <a:pt x="0" y="5715"/>
                  </a:lnTo>
                  <a:lnTo>
                    <a:pt x="0" y="4031932"/>
                  </a:lnTo>
                  <a:lnTo>
                    <a:pt x="5715" y="4031932"/>
                  </a:lnTo>
                  <a:lnTo>
                    <a:pt x="5715" y="4037647"/>
                  </a:lnTo>
                  <a:lnTo>
                    <a:pt x="4031932" y="4037647"/>
                  </a:lnTo>
                  <a:lnTo>
                    <a:pt x="4031932" y="4031932"/>
                  </a:lnTo>
                  <a:lnTo>
                    <a:pt x="4037647" y="4031932"/>
                  </a:lnTo>
                  <a:lnTo>
                    <a:pt x="4037647" y="57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347085" y="1916620"/>
              <a:ext cx="0" cy="4026535"/>
            </a:xfrm>
            <a:custGeom>
              <a:avLst/>
              <a:gdLst/>
              <a:ahLst/>
              <a:cxnLst/>
              <a:rect l="l" t="t" r="r" b="b"/>
              <a:pathLst>
                <a:path h="4026535">
                  <a:moveTo>
                    <a:pt x="0" y="4026217"/>
                  </a:moveTo>
                  <a:lnTo>
                    <a:pt x="0" y="3985260"/>
                  </a:lnTo>
                </a:path>
                <a:path h="4026535">
                  <a:moveTo>
                    <a:pt x="0" y="0"/>
                  </a:moveTo>
                  <a:lnTo>
                    <a:pt x="0" y="40005"/>
                  </a:lnTo>
                </a:path>
              </a:pathLst>
            </a:custGeom>
            <a:ln w="11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315799" y="5281312"/>
            <a:ext cx="141721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13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endParaRPr sz="1667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107946" y="1837108"/>
            <a:ext cx="0" cy="3443118"/>
          </a:xfrm>
          <a:custGeom>
            <a:avLst/>
            <a:gdLst/>
            <a:ahLst/>
            <a:cxnLst/>
            <a:rect l="l" t="t" r="r" b="b"/>
            <a:pathLst>
              <a:path h="4026535">
                <a:moveTo>
                  <a:pt x="0" y="4026217"/>
                </a:moveTo>
                <a:lnTo>
                  <a:pt x="0" y="3985260"/>
                </a:lnTo>
              </a:path>
              <a:path h="4026535">
                <a:moveTo>
                  <a:pt x="0" y="0"/>
                </a:moveTo>
                <a:lnTo>
                  <a:pt x="0" y="40005"/>
                </a:lnTo>
              </a:path>
            </a:pathLst>
          </a:custGeom>
          <a:ln w="11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48035" y="5281312"/>
            <a:ext cx="320909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9" dirty="0">
                <a:solidFill>
                  <a:prstClr val="black"/>
                </a:solidFill>
                <a:latin typeface="Arial"/>
                <a:cs typeface="Arial"/>
              </a:rPr>
              <a:t>0.5</a:t>
            </a:r>
            <a:endParaRPr sz="1667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828961" y="1837108"/>
            <a:ext cx="0" cy="3443118"/>
          </a:xfrm>
          <a:custGeom>
            <a:avLst/>
            <a:gdLst/>
            <a:ahLst/>
            <a:cxnLst/>
            <a:rect l="l" t="t" r="r" b="b"/>
            <a:pathLst>
              <a:path h="4026535">
                <a:moveTo>
                  <a:pt x="0" y="4026217"/>
                </a:moveTo>
                <a:lnTo>
                  <a:pt x="0" y="3985260"/>
                </a:lnTo>
              </a:path>
              <a:path h="4026535">
                <a:moveTo>
                  <a:pt x="0" y="0"/>
                </a:moveTo>
                <a:lnTo>
                  <a:pt x="0" y="40005"/>
                </a:lnTo>
              </a:path>
            </a:pathLst>
          </a:custGeom>
          <a:ln w="11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58645" y="5281312"/>
            <a:ext cx="141721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13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667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386116" y="5279954"/>
            <a:ext cx="3443118" cy="0"/>
          </a:xfrm>
          <a:custGeom>
            <a:avLst/>
            <a:gdLst/>
            <a:ahLst/>
            <a:cxnLst/>
            <a:rect l="l" t="t" r="r" b="b"/>
            <a:pathLst>
              <a:path w="4026534">
                <a:moveTo>
                  <a:pt x="0" y="0"/>
                </a:moveTo>
                <a:lnTo>
                  <a:pt x="40005" y="0"/>
                </a:lnTo>
              </a:path>
              <a:path w="4026534">
                <a:moveTo>
                  <a:pt x="4026217" y="0"/>
                </a:moveTo>
                <a:lnTo>
                  <a:pt x="3986212" y="0"/>
                </a:lnTo>
              </a:path>
            </a:pathLst>
          </a:custGeom>
          <a:ln w="11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27834" y="5133889"/>
            <a:ext cx="141721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13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endParaRPr sz="1667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378785" y="1832221"/>
            <a:ext cx="3457778" cy="3452892"/>
            <a:chOff x="3338512" y="1910905"/>
            <a:chExt cx="4043679" cy="4037965"/>
          </a:xfrm>
        </p:grpSpPr>
        <p:sp>
          <p:nvSpPr>
            <p:cNvPr id="14" name="object 14"/>
            <p:cNvSpPr/>
            <p:nvPr/>
          </p:nvSpPr>
          <p:spPr>
            <a:xfrm>
              <a:off x="3347085" y="1916620"/>
              <a:ext cx="4026535" cy="2012950"/>
            </a:xfrm>
            <a:custGeom>
              <a:avLst/>
              <a:gdLst/>
              <a:ahLst/>
              <a:cxnLst/>
              <a:rect l="l" t="t" r="r" b="b"/>
              <a:pathLst>
                <a:path w="4026534" h="2012950">
                  <a:moveTo>
                    <a:pt x="0" y="2012632"/>
                  </a:moveTo>
                  <a:lnTo>
                    <a:pt x="40005" y="2012632"/>
                  </a:lnTo>
                </a:path>
                <a:path w="4026534" h="2012950">
                  <a:moveTo>
                    <a:pt x="4026217" y="2012632"/>
                  </a:moveTo>
                  <a:lnTo>
                    <a:pt x="3986212" y="2012632"/>
                  </a:lnTo>
                </a:path>
                <a:path w="4026534" h="2012950">
                  <a:moveTo>
                    <a:pt x="0" y="0"/>
                  </a:moveTo>
                  <a:lnTo>
                    <a:pt x="40005" y="0"/>
                  </a:lnTo>
                </a:path>
                <a:path w="4026534" h="2012950">
                  <a:moveTo>
                    <a:pt x="4026217" y="0"/>
                  </a:moveTo>
                  <a:lnTo>
                    <a:pt x="3986212" y="0"/>
                  </a:lnTo>
                </a:path>
              </a:pathLst>
            </a:custGeom>
            <a:ln w="11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3341370" y="1910905"/>
              <a:ext cx="4037965" cy="4037965"/>
            </a:xfrm>
            <a:custGeom>
              <a:avLst/>
              <a:gdLst/>
              <a:ahLst/>
              <a:cxnLst/>
              <a:rect l="l" t="t" r="r" b="b"/>
              <a:pathLst>
                <a:path w="4037965" h="4037965">
                  <a:moveTo>
                    <a:pt x="4037647" y="5715"/>
                  </a:moveTo>
                  <a:lnTo>
                    <a:pt x="4031932" y="5715"/>
                  </a:lnTo>
                  <a:lnTo>
                    <a:pt x="4031932" y="0"/>
                  </a:lnTo>
                  <a:lnTo>
                    <a:pt x="4026217" y="0"/>
                  </a:lnTo>
                  <a:lnTo>
                    <a:pt x="4026217" y="11430"/>
                  </a:lnTo>
                  <a:lnTo>
                    <a:pt x="4026217" y="4026217"/>
                  </a:lnTo>
                  <a:lnTo>
                    <a:pt x="11430" y="4026217"/>
                  </a:lnTo>
                  <a:lnTo>
                    <a:pt x="11430" y="11430"/>
                  </a:lnTo>
                  <a:lnTo>
                    <a:pt x="4026217" y="11430"/>
                  </a:lnTo>
                  <a:lnTo>
                    <a:pt x="4026217" y="0"/>
                  </a:lnTo>
                  <a:lnTo>
                    <a:pt x="5715" y="0"/>
                  </a:lnTo>
                  <a:lnTo>
                    <a:pt x="5715" y="5715"/>
                  </a:lnTo>
                  <a:lnTo>
                    <a:pt x="0" y="5715"/>
                  </a:lnTo>
                  <a:lnTo>
                    <a:pt x="0" y="4031932"/>
                  </a:lnTo>
                  <a:lnTo>
                    <a:pt x="5715" y="4031932"/>
                  </a:lnTo>
                  <a:lnTo>
                    <a:pt x="5715" y="4037647"/>
                  </a:lnTo>
                  <a:lnTo>
                    <a:pt x="4031932" y="4037647"/>
                  </a:lnTo>
                  <a:lnTo>
                    <a:pt x="4031932" y="4031932"/>
                  </a:lnTo>
                  <a:lnTo>
                    <a:pt x="4037647" y="4031932"/>
                  </a:lnTo>
                  <a:lnTo>
                    <a:pt x="4037647" y="57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3347085" y="4463605"/>
              <a:ext cx="81915" cy="135255"/>
            </a:xfrm>
            <a:custGeom>
              <a:avLst/>
              <a:gdLst/>
              <a:ahLst/>
              <a:cxnLst/>
              <a:rect l="l" t="t" r="r" b="b"/>
              <a:pathLst>
                <a:path w="81914" h="135254">
                  <a:moveTo>
                    <a:pt x="0" y="135255"/>
                  </a:moveTo>
                  <a:lnTo>
                    <a:pt x="28575" y="81915"/>
                  </a:lnTo>
                </a:path>
                <a:path w="81914" h="135254">
                  <a:moveTo>
                    <a:pt x="28575" y="81915"/>
                  </a:moveTo>
                  <a:lnTo>
                    <a:pt x="81915" y="0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3429000" y="4463605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>
                  <a:moveTo>
                    <a:pt x="-8096" y="0"/>
                  </a:moveTo>
                  <a:lnTo>
                    <a:pt x="9048" y="0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3429952" y="2971037"/>
              <a:ext cx="1149985" cy="1492885"/>
            </a:xfrm>
            <a:custGeom>
              <a:avLst/>
              <a:gdLst/>
              <a:ahLst/>
              <a:cxnLst/>
              <a:rect l="l" t="t" r="r" b="b"/>
              <a:pathLst>
                <a:path w="1149985" h="1492885">
                  <a:moveTo>
                    <a:pt x="0" y="1492567"/>
                  </a:moveTo>
                  <a:lnTo>
                    <a:pt x="53340" y="1409700"/>
                  </a:lnTo>
                </a:path>
                <a:path w="1149985" h="1492885">
                  <a:moveTo>
                    <a:pt x="53340" y="1409700"/>
                  </a:moveTo>
                  <a:lnTo>
                    <a:pt x="81915" y="1373505"/>
                  </a:lnTo>
                </a:path>
                <a:path w="1149985" h="1492885">
                  <a:moveTo>
                    <a:pt x="81915" y="1373505"/>
                  </a:moveTo>
                  <a:lnTo>
                    <a:pt x="114300" y="1327785"/>
                  </a:lnTo>
                </a:path>
                <a:path w="1149985" h="1492885">
                  <a:moveTo>
                    <a:pt x="114300" y="1327785"/>
                  </a:moveTo>
                  <a:lnTo>
                    <a:pt x="163830" y="1267777"/>
                  </a:lnTo>
                </a:path>
                <a:path w="1149985" h="1492885">
                  <a:moveTo>
                    <a:pt x="163830" y="1267777"/>
                  </a:moveTo>
                  <a:lnTo>
                    <a:pt x="180975" y="1245870"/>
                  </a:lnTo>
                </a:path>
                <a:path w="1149985" h="1492885">
                  <a:moveTo>
                    <a:pt x="180975" y="1245870"/>
                  </a:moveTo>
                  <a:lnTo>
                    <a:pt x="245745" y="1171575"/>
                  </a:lnTo>
                </a:path>
                <a:path w="1149985" h="1492885">
                  <a:moveTo>
                    <a:pt x="245745" y="1171575"/>
                  </a:moveTo>
                  <a:lnTo>
                    <a:pt x="252412" y="1163955"/>
                  </a:lnTo>
                </a:path>
                <a:path w="1149985" h="1492885">
                  <a:moveTo>
                    <a:pt x="252412" y="1163955"/>
                  </a:moveTo>
                  <a:lnTo>
                    <a:pt x="327660" y="1082992"/>
                  </a:lnTo>
                </a:path>
                <a:path w="1149985" h="1492885">
                  <a:moveTo>
                    <a:pt x="327660" y="1082992"/>
                  </a:moveTo>
                  <a:lnTo>
                    <a:pt x="329565" y="1081087"/>
                  </a:lnTo>
                </a:path>
                <a:path w="1149985" h="1492885">
                  <a:moveTo>
                    <a:pt x="329565" y="1081087"/>
                  </a:moveTo>
                  <a:lnTo>
                    <a:pt x="410527" y="1000125"/>
                  </a:lnTo>
                </a:path>
                <a:path w="1149985" h="1492885">
                  <a:moveTo>
                    <a:pt x="410527" y="1000125"/>
                  </a:moveTo>
                  <a:lnTo>
                    <a:pt x="410527" y="999172"/>
                  </a:lnTo>
                </a:path>
                <a:path w="1149985" h="1492885">
                  <a:moveTo>
                    <a:pt x="410527" y="999172"/>
                  </a:moveTo>
                  <a:lnTo>
                    <a:pt x="492442" y="921067"/>
                  </a:lnTo>
                </a:path>
                <a:path w="1149985" h="1492885">
                  <a:moveTo>
                    <a:pt x="492442" y="921067"/>
                  </a:moveTo>
                  <a:lnTo>
                    <a:pt x="497205" y="917257"/>
                  </a:lnTo>
                </a:path>
                <a:path w="1149985" h="1492885">
                  <a:moveTo>
                    <a:pt x="497205" y="917257"/>
                  </a:moveTo>
                  <a:lnTo>
                    <a:pt x="574357" y="846772"/>
                  </a:lnTo>
                </a:path>
                <a:path w="1149985" h="1492885">
                  <a:moveTo>
                    <a:pt x="574357" y="846772"/>
                  </a:moveTo>
                  <a:lnTo>
                    <a:pt x="588645" y="835342"/>
                  </a:lnTo>
                </a:path>
                <a:path w="1149985" h="1492885">
                  <a:moveTo>
                    <a:pt x="588645" y="835342"/>
                  </a:moveTo>
                  <a:lnTo>
                    <a:pt x="656272" y="775335"/>
                  </a:lnTo>
                </a:path>
                <a:path w="1149985" h="1492885">
                  <a:moveTo>
                    <a:pt x="656272" y="775335"/>
                  </a:moveTo>
                  <a:lnTo>
                    <a:pt x="684847" y="752475"/>
                  </a:lnTo>
                </a:path>
                <a:path w="1149985" h="1492885">
                  <a:moveTo>
                    <a:pt x="684847" y="752475"/>
                  </a:moveTo>
                  <a:lnTo>
                    <a:pt x="739140" y="703897"/>
                  </a:lnTo>
                </a:path>
                <a:path w="1149985" h="1492885">
                  <a:moveTo>
                    <a:pt x="739140" y="703897"/>
                  </a:moveTo>
                  <a:lnTo>
                    <a:pt x="776287" y="670560"/>
                  </a:lnTo>
                </a:path>
                <a:path w="1149985" h="1492885">
                  <a:moveTo>
                    <a:pt x="776287" y="670560"/>
                  </a:moveTo>
                  <a:lnTo>
                    <a:pt x="821055" y="621030"/>
                  </a:lnTo>
                </a:path>
                <a:path w="1149985" h="1492885">
                  <a:moveTo>
                    <a:pt x="821055" y="621030"/>
                  </a:moveTo>
                  <a:lnTo>
                    <a:pt x="847725" y="588645"/>
                  </a:lnTo>
                </a:path>
                <a:path w="1149985" h="1492885">
                  <a:moveTo>
                    <a:pt x="847725" y="588645"/>
                  </a:moveTo>
                  <a:lnTo>
                    <a:pt x="895350" y="506730"/>
                  </a:lnTo>
                </a:path>
                <a:path w="1149985" h="1492885">
                  <a:moveTo>
                    <a:pt x="895350" y="506730"/>
                  </a:moveTo>
                  <a:lnTo>
                    <a:pt x="902970" y="483870"/>
                  </a:lnTo>
                </a:path>
                <a:path w="1149985" h="1492885">
                  <a:moveTo>
                    <a:pt x="902970" y="483870"/>
                  </a:moveTo>
                  <a:lnTo>
                    <a:pt x="920115" y="423862"/>
                  </a:lnTo>
                </a:path>
                <a:path w="1149985" h="1492885">
                  <a:moveTo>
                    <a:pt x="920115" y="423862"/>
                  </a:moveTo>
                  <a:lnTo>
                    <a:pt x="934402" y="341947"/>
                  </a:lnTo>
                </a:path>
                <a:path w="1149985" h="1492885">
                  <a:moveTo>
                    <a:pt x="934402" y="341947"/>
                  </a:moveTo>
                  <a:lnTo>
                    <a:pt x="945832" y="260032"/>
                  </a:lnTo>
                </a:path>
                <a:path w="1149985" h="1492885">
                  <a:moveTo>
                    <a:pt x="945832" y="260032"/>
                  </a:moveTo>
                  <a:lnTo>
                    <a:pt x="962977" y="177165"/>
                  </a:lnTo>
                </a:path>
                <a:path w="1149985" h="1492885">
                  <a:moveTo>
                    <a:pt x="962977" y="177165"/>
                  </a:moveTo>
                  <a:lnTo>
                    <a:pt x="984885" y="124777"/>
                  </a:lnTo>
                </a:path>
                <a:path w="1149985" h="1492885">
                  <a:moveTo>
                    <a:pt x="984885" y="124777"/>
                  </a:moveTo>
                  <a:lnTo>
                    <a:pt x="1001077" y="95250"/>
                  </a:lnTo>
                </a:path>
                <a:path w="1149985" h="1492885">
                  <a:moveTo>
                    <a:pt x="1001077" y="95250"/>
                  </a:moveTo>
                  <a:lnTo>
                    <a:pt x="1067752" y="32385"/>
                  </a:lnTo>
                </a:path>
                <a:path w="1149985" h="1492885">
                  <a:moveTo>
                    <a:pt x="1067752" y="32385"/>
                  </a:moveTo>
                  <a:lnTo>
                    <a:pt x="1110615" y="13335"/>
                  </a:lnTo>
                </a:path>
                <a:path w="1149985" h="1492885">
                  <a:moveTo>
                    <a:pt x="1110615" y="13335"/>
                  </a:moveTo>
                  <a:lnTo>
                    <a:pt x="1149667" y="0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4579619" y="2962465"/>
              <a:ext cx="81915" cy="8890"/>
            </a:xfrm>
            <a:custGeom>
              <a:avLst/>
              <a:gdLst/>
              <a:ahLst/>
              <a:cxnLst/>
              <a:rect l="l" t="t" r="r" b="b"/>
              <a:pathLst>
                <a:path w="81914" h="8889">
                  <a:moveTo>
                    <a:pt x="-8572" y="4286"/>
                  </a:moveTo>
                  <a:lnTo>
                    <a:pt x="90487" y="4286"/>
                  </a:lnTo>
                </a:path>
              </a:pathLst>
            </a:custGeom>
            <a:ln w="25717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4661535" y="2962465"/>
              <a:ext cx="83185" cy="5715"/>
            </a:xfrm>
            <a:custGeom>
              <a:avLst/>
              <a:gdLst/>
              <a:ahLst/>
              <a:cxnLst/>
              <a:rect l="l" t="t" r="r" b="b"/>
              <a:pathLst>
                <a:path w="83185" h="5714">
                  <a:moveTo>
                    <a:pt x="-8572" y="2857"/>
                  </a:moveTo>
                  <a:lnTo>
                    <a:pt x="91440" y="2857"/>
                  </a:lnTo>
                </a:path>
              </a:pathLst>
            </a:custGeom>
            <a:ln w="22860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4744402" y="2968180"/>
              <a:ext cx="1034415" cy="591820"/>
            </a:xfrm>
            <a:custGeom>
              <a:avLst/>
              <a:gdLst/>
              <a:ahLst/>
              <a:cxnLst/>
              <a:rect l="l" t="t" r="r" b="b"/>
              <a:pathLst>
                <a:path w="1034414" h="591820">
                  <a:moveTo>
                    <a:pt x="0" y="0"/>
                  </a:moveTo>
                  <a:lnTo>
                    <a:pt x="81915" y="15240"/>
                  </a:lnTo>
                </a:path>
                <a:path w="1034414" h="591820">
                  <a:moveTo>
                    <a:pt x="81915" y="15240"/>
                  </a:moveTo>
                  <a:lnTo>
                    <a:pt x="84772" y="16192"/>
                  </a:lnTo>
                </a:path>
                <a:path w="1034414" h="591820">
                  <a:moveTo>
                    <a:pt x="84772" y="16192"/>
                  </a:moveTo>
                  <a:lnTo>
                    <a:pt x="163830" y="33337"/>
                  </a:lnTo>
                </a:path>
                <a:path w="1034414" h="591820">
                  <a:moveTo>
                    <a:pt x="163830" y="33337"/>
                  </a:moveTo>
                  <a:lnTo>
                    <a:pt x="245745" y="57150"/>
                  </a:lnTo>
                </a:path>
                <a:path w="1034414" h="591820">
                  <a:moveTo>
                    <a:pt x="245745" y="57150"/>
                  </a:moveTo>
                  <a:lnTo>
                    <a:pt x="328612" y="90487"/>
                  </a:lnTo>
                </a:path>
                <a:path w="1034414" h="591820">
                  <a:moveTo>
                    <a:pt x="328612" y="90487"/>
                  </a:moveTo>
                  <a:lnTo>
                    <a:pt x="342900" y="98107"/>
                  </a:lnTo>
                </a:path>
                <a:path w="1034414" h="591820">
                  <a:moveTo>
                    <a:pt x="342900" y="98107"/>
                  </a:moveTo>
                  <a:lnTo>
                    <a:pt x="410527" y="126682"/>
                  </a:lnTo>
                </a:path>
                <a:path w="1034414" h="591820">
                  <a:moveTo>
                    <a:pt x="410527" y="126682"/>
                  </a:moveTo>
                  <a:lnTo>
                    <a:pt x="492442" y="176212"/>
                  </a:lnTo>
                </a:path>
                <a:path w="1034414" h="591820">
                  <a:moveTo>
                    <a:pt x="492442" y="176212"/>
                  </a:moveTo>
                  <a:lnTo>
                    <a:pt x="498157" y="180022"/>
                  </a:lnTo>
                </a:path>
                <a:path w="1034414" h="591820">
                  <a:moveTo>
                    <a:pt x="498157" y="180022"/>
                  </a:moveTo>
                  <a:lnTo>
                    <a:pt x="574357" y="233362"/>
                  </a:lnTo>
                </a:path>
                <a:path w="1034414" h="591820">
                  <a:moveTo>
                    <a:pt x="574357" y="233362"/>
                  </a:moveTo>
                  <a:lnTo>
                    <a:pt x="608647" y="262890"/>
                  </a:lnTo>
                </a:path>
                <a:path w="1034414" h="591820">
                  <a:moveTo>
                    <a:pt x="608647" y="262890"/>
                  </a:moveTo>
                  <a:lnTo>
                    <a:pt x="657225" y="304800"/>
                  </a:lnTo>
                </a:path>
                <a:path w="1034414" h="591820">
                  <a:moveTo>
                    <a:pt x="657225" y="304800"/>
                  </a:moveTo>
                  <a:lnTo>
                    <a:pt x="696277" y="344805"/>
                  </a:lnTo>
                </a:path>
                <a:path w="1034414" h="591820">
                  <a:moveTo>
                    <a:pt x="696277" y="344805"/>
                  </a:moveTo>
                  <a:lnTo>
                    <a:pt x="739140" y="386715"/>
                  </a:lnTo>
                </a:path>
                <a:path w="1034414" h="591820">
                  <a:moveTo>
                    <a:pt x="739140" y="386715"/>
                  </a:moveTo>
                  <a:lnTo>
                    <a:pt x="779145" y="426720"/>
                  </a:lnTo>
                </a:path>
                <a:path w="1034414" h="591820">
                  <a:moveTo>
                    <a:pt x="779145" y="426720"/>
                  </a:moveTo>
                  <a:lnTo>
                    <a:pt x="821055" y="467677"/>
                  </a:lnTo>
                </a:path>
                <a:path w="1034414" h="591820">
                  <a:moveTo>
                    <a:pt x="821055" y="467677"/>
                  </a:moveTo>
                  <a:lnTo>
                    <a:pt x="867727" y="509587"/>
                  </a:lnTo>
                </a:path>
                <a:path w="1034414" h="591820">
                  <a:moveTo>
                    <a:pt x="867727" y="509587"/>
                  </a:moveTo>
                  <a:lnTo>
                    <a:pt x="902970" y="537210"/>
                  </a:lnTo>
                </a:path>
                <a:path w="1034414" h="591820">
                  <a:moveTo>
                    <a:pt x="902970" y="537210"/>
                  </a:moveTo>
                  <a:lnTo>
                    <a:pt x="985837" y="584835"/>
                  </a:lnTo>
                </a:path>
                <a:path w="1034414" h="591820">
                  <a:moveTo>
                    <a:pt x="985837" y="584835"/>
                  </a:moveTo>
                  <a:lnTo>
                    <a:pt x="1034415" y="591502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5778817" y="3559682"/>
              <a:ext cx="33655" cy="3810"/>
            </a:xfrm>
            <a:custGeom>
              <a:avLst/>
              <a:gdLst/>
              <a:ahLst/>
              <a:cxnLst/>
              <a:rect l="l" t="t" r="r" b="b"/>
              <a:pathLst>
                <a:path w="33654" h="3810">
                  <a:moveTo>
                    <a:pt x="-8572" y="1905"/>
                  </a:moveTo>
                  <a:lnTo>
                    <a:pt x="41910" y="1905"/>
                  </a:lnTo>
                </a:path>
              </a:pathLst>
            </a:custGeom>
            <a:ln w="2095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5812155" y="2579560"/>
              <a:ext cx="1396365" cy="984250"/>
            </a:xfrm>
            <a:custGeom>
              <a:avLst/>
              <a:gdLst/>
              <a:ahLst/>
              <a:cxnLst/>
              <a:rect l="l" t="t" r="r" b="b"/>
              <a:pathLst>
                <a:path w="1396365" h="984250">
                  <a:moveTo>
                    <a:pt x="0" y="983932"/>
                  </a:moveTo>
                  <a:lnTo>
                    <a:pt x="10477" y="980122"/>
                  </a:lnTo>
                </a:path>
                <a:path w="1396365" h="984250">
                  <a:moveTo>
                    <a:pt x="10477" y="980122"/>
                  </a:moveTo>
                  <a:lnTo>
                    <a:pt x="81915" y="949642"/>
                  </a:lnTo>
                </a:path>
                <a:path w="1396365" h="984250">
                  <a:moveTo>
                    <a:pt x="81915" y="949642"/>
                  </a:moveTo>
                  <a:lnTo>
                    <a:pt x="144780" y="898207"/>
                  </a:lnTo>
                </a:path>
                <a:path w="1396365" h="984250">
                  <a:moveTo>
                    <a:pt x="144780" y="898207"/>
                  </a:moveTo>
                  <a:lnTo>
                    <a:pt x="163830" y="880110"/>
                  </a:lnTo>
                </a:path>
                <a:path w="1396365" h="984250">
                  <a:moveTo>
                    <a:pt x="163830" y="880110"/>
                  </a:moveTo>
                  <a:lnTo>
                    <a:pt x="223837" y="815340"/>
                  </a:lnTo>
                </a:path>
                <a:path w="1396365" h="984250">
                  <a:moveTo>
                    <a:pt x="223837" y="815340"/>
                  </a:moveTo>
                  <a:lnTo>
                    <a:pt x="246697" y="791527"/>
                  </a:lnTo>
                </a:path>
                <a:path w="1396365" h="984250">
                  <a:moveTo>
                    <a:pt x="246697" y="791527"/>
                  </a:moveTo>
                  <a:lnTo>
                    <a:pt x="298132" y="733425"/>
                  </a:lnTo>
                </a:path>
                <a:path w="1396365" h="984250">
                  <a:moveTo>
                    <a:pt x="298132" y="733425"/>
                  </a:moveTo>
                  <a:lnTo>
                    <a:pt x="328612" y="701040"/>
                  </a:lnTo>
                </a:path>
                <a:path w="1396365" h="984250">
                  <a:moveTo>
                    <a:pt x="328612" y="701040"/>
                  </a:moveTo>
                  <a:lnTo>
                    <a:pt x="375285" y="651510"/>
                  </a:lnTo>
                </a:path>
                <a:path w="1396365" h="984250">
                  <a:moveTo>
                    <a:pt x="375285" y="651510"/>
                  </a:moveTo>
                  <a:lnTo>
                    <a:pt x="410527" y="615315"/>
                  </a:lnTo>
                </a:path>
                <a:path w="1396365" h="984250">
                  <a:moveTo>
                    <a:pt x="410527" y="615315"/>
                  </a:moveTo>
                  <a:lnTo>
                    <a:pt x="458152" y="568642"/>
                  </a:lnTo>
                </a:path>
                <a:path w="1396365" h="984250">
                  <a:moveTo>
                    <a:pt x="458152" y="568642"/>
                  </a:moveTo>
                  <a:lnTo>
                    <a:pt x="493395" y="535305"/>
                  </a:lnTo>
                </a:path>
                <a:path w="1396365" h="984250">
                  <a:moveTo>
                    <a:pt x="493395" y="535305"/>
                  </a:moveTo>
                  <a:lnTo>
                    <a:pt x="546735" y="486727"/>
                  </a:lnTo>
                </a:path>
                <a:path w="1396365" h="984250">
                  <a:moveTo>
                    <a:pt x="546735" y="486727"/>
                  </a:moveTo>
                  <a:lnTo>
                    <a:pt x="575310" y="461010"/>
                  </a:lnTo>
                </a:path>
                <a:path w="1396365" h="984250">
                  <a:moveTo>
                    <a:pt x="575310" y="461010"/>
                  </a:moveTo>
                  <a:lnTo>
                    <a:pt x="642937" y="404812"/>
                  </a:lnTo>
                </a:path>
                <a:path w="1396365" h="984250">
                  <a:moveTo>
                    <a:pt x="642937" y="404812"/>
                  </a:moveTo>
                  <a:lnTo>
                    <a:pt x="657225" y="392430"/>
                  </a:lnTo>
                </a:path>
                <a:path w="1396365" h="984250">
                  <a:moveTo>
                    <a:pt x="657225" y="392430"/>
                  </a:moveTo>
                  <a:lnTo>
                    <a:pt x="739140" y="328612"/>
                  </a:lnTo>
                </a:path>
                <a:path w="1396365" h="984250">
                  <a:moveTo>
                    <a:pt x="739140" y="328612"/>
                  </a:moveTo>
                  <a:lnTo>
                    <a:pt x="747712" y="322897"/>
                  </a:lnTo>
                </a:path>
                <a:path w="1396365" h="984250">
                  <a:moveTo>
                    <a:pt x="747712" y="322897"/>
                  </a:moveTo>
                  <a:lnTo>
                    <a:pt x="822007" y="266700"/>
                  </a:lnTo>
                </a:path>
                <a:path w="1396365" h="984250">
                  <a:moveTo>
                    <a:pt x="822007" y="266700"/>
                  </a:moveTo>
                  <a:lnTo>
                    <a:pt x="862012" y="240030"/>
                  </a:lnTo>
                </a:path>
                <a:path w="1396365" h="984250">
                  <a:moveTo>
                    <a:pt x="862012" y="240030"/>
                  </a:moveTo>
                  <a:lnTo>
                    <a:pt x="903922" y="210502"/>
                  </a:lnTo>
                </a:path>
                <a:path w="1396365" h="984250">
                  <a:moveTo>
                    <a:pt x="903922" y="210502"/>
                  </a:moveTo>
                  <a:lnTo>
                    <a:pt x="985837" y="162877"/>
                  </a:lnTo>
                </a:path>
                <a:path w="1396365" h="984250">
                  <a:moveTo>
                    <a:pt x="985837" y="162877"/>
                  </a:moveTo>
                  <a:lnTo>
                    <a:pt x="994410" y="158115"/>
                  </a:lnTo>
                </a:path>
                <a:path w="1396365" h="984250">
                  <a:moveTo>
                    <a:pt x="994410" y="158115"/>
                  </a:moveTo>
                  <a:lnTo>
                    <a:pt x="1067752" y="114300"/>
                  </a:lnTo>
                </a:path>
                <a:path w="1396365" h="984250">
                  <a:moveTo>
                    <a:pt x="1067752" y="114300"/>
                  </a:moveTo>
                  <a:lnTo>
                    <a:pt x="1150620" y="77152"/>
                  </a:lnTo>
                </a:path>
                <a:path w="1396365" h="984250">
                  <a:moveTo>
                    <a:pt x="1150620" y="77152"/>
                  </a:moveTo>
                  <a:lnTo>
                    <a:pt x="1154430" y="76200"/>
                  </a:lnTo>
                </a:path>
                <a:path w="1396365" h="984250">
                  <a:moveTo>
                    <a:pt x="1154430" y="76200"/>
                  </a:moveTo>
                  <a:lnTo>
                    <a:pt x="1232535" y="41910"/>
                  </a:lnTo>
                </a:path>
                <a:path w="1396365" h="984250">
                  <a:moveTo>
                    <a:pt x="1232535" y="41910"/>
                  </a:moveTo>
                  <a:lnTo>
                    <a:pt x="1314450" y="16192"/>
                  </a:lnTo>
                </a:path>
                <a:path w="1396365" h="984250">
                  <a:moveTo>
                    <a:pt x="1314450" y="16192"/>
                  </a:moveTo>
                  <a:lnTo>
                    <a:pt x="1396365" y="0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7208520" y="2573845"/>
              <a:ext cx="83185" cy="5715"/>
            </a:xfrm>
            <a:custGeom>
              <a:avLst/>
              <a:gdLst/>
              <a:ahLst/>
              <a:cxnLst/>
              <a:rect l="l" t="t" r="r" b="b"/>
              <a:pathLst>
                <a:path w="83184" h="5714">
                  <a:moveTo>
                    <a:pt x="-8572" y="2857"/>
                  </a:moveTo>
                  <a:lnTo>
                    <a:pt x="91440" y="2857"/>
                  </a:lnTo>
                </a:path>
              </a:pathLst>
            </a:custGeom>
            <a:ln w="22860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3347085" y="2573845"/>
              <a:ext cx="4026535" cy="2710815"/>
            </a:xfrm>
            <a:custGeom>
              <a:avLst/>
              <a:gdLst/>
              <a:ahLst/>
              <a:cxnLst/>
              <a:rect l="l" t="t" r="r" b="b"/>
              <a:pathLst>
                <a:path w="4026534" h="2710815">
                  <a:moveTo>
                    <a:pt x="3944302" y="0"/>
                  </a:moveTo>
                  <a:lnTo>
                    <a:pt x="4026217" y="12382"/>
                  </a:lnTo>
                </a:path>
                <a:path w="4026534" h="2710815">
                  <a:moveTo>
                    <a:pt x="0" y="2698432"/>
                  </a:moveTo>
                  <a:lnTo>
                    <a:pt x="81915" y="2710815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3429000" y="5278945"/>
              <a:ext cx="83185" cy="5715"/>
            </a:xfrm>
            <a:custGeom>
              <a:avLst/>
              <a:gdLst/>
              <a:ahLst/>
              <a:cxnLst/>
              <a:rect l="l" t="t" r="r" b="b"/>
              <a:pathLst>
                <a:path w="83185" h="5714">
                  <a:moveTo>
                    <a:pt x="-8572" y="2857"/>
                  </a:moveTo>
                  <a:lnTo>
                    <a:pt x="91440" y="2857"/>
                  </a:lnTo>
                </a:path>
              </a:pathLst>
            </a:custGeom>
            <a:ln w="22860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3511867" y="4295013"/>
              <a:ext cx="1396365" cy="984250"/>
            </a:xfrm>
            <a:custGeom>
              <a:avLst/>
              <a:gdLst/>
              <a:ahLst/>
              <a:cxnLst/>
              <a:rect l="l" t="t" r="r" b="b"/>
              <a:pathLst>
                <a:path w="1396364" h="984250">
                  <a:moveTo>
                    <a:pt x="0" y="983932"/>
                  </a:moveTo>
                  <a:lnTo>
                    <a:pt x="81915" y="967740"/>
                  </a:lnTo>
                </a:path>
                <a:path w="1396364" h="984250">
                  <a:moveTo>
                    <a:pt x="81915" y="967740"/>
                  </a:moveTo>
                  <a:lnTo>
                    <a:pt x="163830" y="942022"/>
                  </a:lnTo>
                </a:path>
                <a:path w="1396364" h="984250">
                  <a:moveTo>
                    <a:pt x="163830" y="942022"/>
                  </a:moveTo>
                  <a:lnTo>
                    <a:pt x="241935" y="907732"/>
                  </a:lnTo>
                </a:path>
                <a:path w="1396364" h="984250">
                  <a:moveTo>
                    <a:pt x="241935" y="907732"/>
                  </a:moveTo>
                  <a:lnTo>
                    <a:pt x="245745" y="906780"/>
                  </a:lnTo>
                </a:path>
                <a:path w="1396364" h="984250">
                  <a:moveTo>
                    <a:pt x="245745" y="906780"/>
                  </a:moveTo>
                  <a:lnTo>
                    <a:pt x="328612" y="869632"/>
                  </a:lnTo>
                </a:path>
                <a:path w="1396364" h="984250">
                  <a:moveTo>
                    <a:pt x="328612" y="869632"/>
                  </a:moveTo>
                  <a:lnTo>
                    <a:pt x="401955" y="825817"/>
                  </a:lnTo>
                </a:path>
                <a:path w="1396364" h="984250">
                  <a:moveTo>
                    <a:pt x="401955" y="825817"/>
                  </a:moveTo>
                  <a:lnTo>
                    <a:pt x="410527" y="821055"/>
                  </a:lnTo>
                </a:path>
                <a:path w="1396364" h="984250">
                  <a:moveTo>
                    <a:pt x="410527" y="821055"/>
                  </a:moveTo>
                  <a:lnTo>
                    <a:pt x="492442" y="773430"/>
                  </a:lnTo>
                </a:path>
                <a:path w="1396364" h="984250">
                  <a:moveTo>
                    <a:pt x="492442" y="773430"/>
                  </a:moveTo>
                  <a:lnTo>
                    <a:pt x="534352" y="743902"/>
                  </a:lnTo>
                </a:path>
                <a:path w="1396364" h="984250">
                  <a:moveTo>
                    <a:pt x="534352" y="743902"/>
                  </a:moveTo>
                  <a:lnTo>
                    <a:pt x="574357" y="717232"/>
                  </a:lnTo>
                </a:path>
                <a:path w="1396364" h="984250">
                  <a:moveTo>
                    <a:pt x="574357" y="717232"/>
                  </a:moveTo>
                  <a:lnTo>
                    <a:pt x="648652" y="661035"/>
                  </a:lnTo>
                </a:path>
                <a:path w="1396364" h="984250">
                  <a:moveTo>
                    <a:pt x="648652" y="661035"/>
                  </a:moveTo>
                  <a:lnTo>
                    <a:pt x="657225" y="655320"/>
                  </a:lnTo>
                </a:path>
                <a:path w="1396364" h="984250">
                  <a:moveTo>
                    <a:pt x="657225" y="655320"/>
                  </a:moveTo>
                  <a:lnTo>
                    <a:pt x="739140" y="591502"/>
                  </a:lnTo>
                </a:path>
                <a:path w="1396364" h="984250">
                  <a:moveTo>
                    <a:pt x="739140" y="591502"/>
                  </a:moveTo>
                  <a:lnTo>
                    <a:pt x="753427" y="579120"/>
                  </a:lnTo>
                </a:path>
                <a:path w="1396364" h="984250">
                  <a:moveTo>
                    <a:pt x="753427" y="579120"/>
                  </a:moveTo>
                  <a:lnTo>
                    <a:pt x="821055" y="522922"/>
                  </a:lnTo>
                </a:path>
                <a:path w="1396364" h="984250">
                  <a:moveTo>
                    <a:pt x="821055" y="522922"/>
                  </a:moveTo>
                  <a:lnTo>
                    <a:pt x="849630" y="497205"/>
                  </a:lnTo>
                </a:path>
                <a:path w="1396364" h="984250">
                  <a:moveTo>
                    <a:pt x="849630" y="497205"/>
                  </a:moveTo>
                  <a:lnTo>
                    <a:pt x="902970" y="448627"/>
                  </a:lnTo>
                </a:path>
                <a:path w="1396364" h="984250">
                  <a:moveTo>
                    <a:pt x="902970" y="448627"/>
                  </a:moveTo>
                  <a:lnTo>
                    <a:pt x="938212" y="415290"/>
                  </a:lnTo>
                </a:path>
                <a:path w="1396364" h="984250">
                  <a:moveTo>
                    <a:pt x="938212" y="415290"/>
                  </a:moveTo>
                  <a:lnTo>
                    <a:pt x="985837" y="368617"/>
                  </a:lnTo>
                </a:path>
                <a:path w="1396364" h="984250">
                  <a:moveTo>
                    <a:pt x="985837" y="368617"/>
                  </a:moveTo>
                  <a:lnTo>
                    <a:pt x="1021080" y="332422"/>
                  </a:lnTo>
                </a:path>
                <a:path w="1396364" h="984250">
                  <a:moveTo>
                    <a:pt x="1021080" y="332422"/>
                  </a:moveTo>
                  <a:lnTo>
                    <a:pt x="1067752" y="282892"/>
                  </a:lnTo>
                </a:path>
                <a:path w="1396364" h="984250">
                  <a:moveTo>
                    <a:pt x="1067752" y="282892"/>
                  </a:moveTo>
                  <a:lnTo>
                    <a:pt x="1098232" y="250507"/>
                  </a:lnTo>
                </a:path>
                <a:path w="1396364" h="984250">
                  <a:moveTo>
                    <a:pt x="1098232" y="250507"/>
                  </a:moveTo>
                  <a:lnTo>
                    <a:pt x="1149667" y="192405"/>
                  </a:lnTo>
                </a:path>
                <a:path w="1396364" h="984250">
                  <a:moveTo>
                    <a:pt x="1149667" y="192405"/>
                  </a:moveTo>
                  <a:lnTo>
                    <a:pt x="1172527" y="168592"/>
                  </a:lnTo>
                </a:path>
                <a:path w="1396364" h="984250">
                  <a:moveTo>
                    <a:pt x="1172527" y="168592"/>
                  </a:moveTo>
                  <a:lnTo>
                    <a:pt x="1232535" y="103822"/>
                  </a:lnTo>
                </a:path>
                <a:path w="1396364" h="984250">
                  <a:moveTo>
                    <a:pt x="1232535" y="103822"/>
                  </a:moveTo>
                  <a:lnTo>
                    <a:pt x="1251585" y="85725"/>
                  </a:lnTo>
                </a:path>
                <a:path w="1396364" h="984250">
                  <a:moveTo>
                    <a:pt x="1251585" y="85725"/>
                  </a:moveTo>
                  <a:lnTo>
                    <a:pt x="1314450" y="34290"/>
                  </a:lnTo>
                </a:path>
                <a:path w="1396364" h="984250">
                  <a:moveTo>
                    <a:pt x="1314450" y="34290"/>
                  </a:moveTo>
                  <a:lnTo>
                    <a:pt x="1385887" y="3810"/>
                  </a:lnTo>
                </a:path>
                <a:path w="1396364" h="984250">
                  <a:moveTo>
                    <a:pt x="1385887" y="3810"/>
                  </a:moveTo>
                  <a:lnTo>
                    <a:pt x="1396365" y="0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4908232" y="4295013"/>
              <a:ext cx="33655" cy="3810"/>
            </a:xfrm>
            <a:custGeom>
              <a:avLst/>
              <a:gdLst/>
              <a:ahLst/>
              <a:cxnLst/>
              <a:rect l="l" t="t" r="r" b="b"/>
              <a:pathLst>
                <a:path w="33654" h="3810">
                  <a:moveTo>
                    <a:pt x="-8572" y="1905"/>
                  </a:moveTo>
                  <a:lnTo>
                    <a:pt x="41910" y="1905"/>
                  </a:lnTo>
                </a:path>
              </a:pathLst>
            </a:custGeom>
            <a:ln w="2095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4941569" y="4298823"/>
              <a:ext cx="1034415" cy="591820"/>
            </a:xfrm>
            <a:custGeom>
              <a:avLst/>
              <a:gdLst/>
              <a:ahLst/>
              <a:cxnLst/>
              <a:rect l="l" t="t" r="r" b="b"/>
              <a:pathLst>
                <a:path w="1034414" h="591820">
                  <a:moveTo>
                    <a:pt x="0" y="0"/>
                  </a:moveTo>
                  <a:lnTo>
                    <a:pt x="48577" y="6667"/>
                  </a:lnTo>
                </a:path>
                <a:path w="1034414" h="591820">
                  <a:moveTo>
                    <a:pt x="48577" y="6667"/>
                  </a:moveTo>
                  <a:lnTo>
                    <a:pt x="131445" y="54292"/>
                  </a:lnTo>
                </a:path>
                <a:path w="1034414" h="591820">
                  <a:moveTo>
                    <a:pt x="131445" y="54292"/>
                  </a:moveTo>
                  <a:lnTo>
                    <a:pt x="166687" y="81915"/>
                  </a:lnTo>
                </a:path>
                <a:path w="1034414" h="591820">
                  <a:moveTo>
                    <a:pt x="166687" y="81915"/>
                  </a:moveTo>
                  <a:lnTo>
                    <a:pt x="213360" y="123825"/>
                  </a:lnTo>
                </a:path>
                <a:path w="1034414" h="591820">
                  <a:moveTo>
                    <a:pt x="213360" y="123825"/>
                  </a:moveTo>
                  <a:lnTo>
                    <a:pt x="255270" y="164782"/>
                  </a:lnTo>
                </a:path>
                <a:path w="1034414" h="591820">
                  <a:moveTo>
                    <a:pt x="255270" y="164782"/>
                  </a:moveTo>
                  <a:lnTo>
                    <a:pt x="295275" y="204787"/>
                  </a:lnTo>
                </a:path>
                <a:path w="1034414" h="591820">
                  <a:moveTo>
                    <a:pt x="295275" y="204787"/>
                  </a:moveTo>
                  <a:lnTo>
                    <a:pt x="338137" y="246697"/>
                  </a:lnTo>
                </a:path>
                <a:path w="1034414" h="591820">
                  <a:moveTo>
                    <a:pt x="338137" y="246697"/>
                  </a:moveTo>
                  <a:lnTo>
                    <a:pt x="377190" y="286702"/>
                  </a:lnTo>
                </a:path>
                <a:path w="1034414" h="591820">
                  <a:moveTo>
                    <a:pt x="377190" y="286702"/>
                  </a:moveTo>
                  <a:lnTo>
                    <a:pt x="425767" y="328612"/>
                  </a:lnTo>
                </a:path>
                <a:path w="1034414" h="591820">
                  <a:moveTo>
                    <a:pt x="425767" y="328612"/>
                  </a:moveTo>
                  <a:lnTo>
                    <a:pt x="460057" y="358140"/>
                  </a:lnTo>
                </a:path>
                <a:path w="1034414" h="591820">
                  <a:moveTo>
                    <a:pt x="460057" y="358140"/>
                  </a:moveTo>
                  <a:lnTo>
                    <a:pt x="536257" y="411480"/>
                  </a:lnTo>
                </a:path>
                <a:path w="1034414" h="591820">
                  <a:moveTo>
                    <a:pt x="536257" y="411480"/>
                  </a:moveTo>
                  <a:lnTo>
                    <a:pt x="541972" y="415290"/>
                  </a:lnTo>
                </a:path>
                <a:path w="1034414" h="591820">
                  <a:moveTo>
                    <a:pt x="541972" y="415290"/>
                  </a:moveTo>
                  <a:lnTo>
                    <a:pt x="623887" y="464820"/>
                  </a:lnTo>
                </a:path>
                <a:path w="1034414" h="591820">
                  <a:moveTo>
                    <a:pt x="623887" y="464820"/>
                  </a:moveTo>
                  <a:lnTo>
                    <a:pt x="691515" y="493395"/>
                  </a:lnTo>
                </a:path>
                <a:path w="1034414" h="591820">
                  <a:moveTo>
                    <a:pt x="691515" y="493395"/>
                  </a:moveTo>
                  <a:lnTo>
                    <a:pt x="705802" y="501015"/>
                  </a:lnTo>
                </a:path>
                <a:path w="1034414" h="591820">
                  <a:moveTo>
                    <a:pt x="705802" y="501015"/>
                  </a:moveTo>
                  <a:lnTo>
                    <a:pt x="788670" y="534352"/>
                  </a:lnTo>
                </a:path>
                <a:path w="1034414" h="591820">
                  <a:moveTo>
                    <a:pt x="788670" y="534352"/>
                  </a:moveTo>
                  <a:lnTo>
                    <a:pt x="870585" y="558165"/>
                  </a:lnTo>
                </a:path>
                <a:path w="1034414" h="591820">
                  <a:moveTo>
                    <a:pt x="870585" y="558165"/>
                  </a:moveTo>
                  <a:lnTo>
                    <a:pt x="949642" y="575310"/>
                  </a:lnTo>
                </a:path>
                <a:path w="1034414" h="591820">
                  <a:moveTo>
                    <a:pt x="949642" y="575310"/>
                  </a:moveTo>
                  <a:lnTo>
                    <a:pt x="952500" y="576262"/>
                  </a:lnTo>
                </a:path>
                <a:path w="1034414" h="591820">
                  <a:moveTo>
                    <a:pt x="952500" y="576262"/>
                  </a:moveTo>
                  <a:lnTo>
                    <a:pt x="1034415" y="591502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5975985" y="4890325"/>
              <a:ext cx="83185" cy="5715"/>
            </a:xfrm>
            <a:custGeom>
              <a:avLst/>
              <a:gdLst/>
              <a:ahLst/>
              <a:cxnLst/>
              <a:rect l="l" t="t" r="r" b="b"/>
              <a:pathLst>
                <a:path w="83185" h="5714">
                  <a:moveTo>
                    <a:pt x="-8572" y="2857"/>
                  </a:moveTo>
                  <a:lnTo>
                    <a:pt x="91440" y="2857"/>
                  </a:lnTo>
                </a:path>
              </a:pathLst>
            </a:custGeom>
            <a:ln w="22860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6058852" y="4887467"/>
              <a:ext cx="81915" cy="8890"/>
            </a:xfrm>
            <a:custGeom>
              <a:avLst/>
              <a:gdLst/>
              <a:ahLst/>
              <a:cxnLst/>
              <a:rect l="l" t="t" r="r" b="b"/>
              <a:pathLst>
                <a:path w="81914" h="8889">
                  <a:moveTo>
                    <a:pt x="-8572" y="4286"/>
                  </a:moveTo>
                  <a:lnTo>
                    <a:pt x="90487" y="4286"/>
                  </a:lnTo>
                </a:path>
              </a:pathLst>
            </a:custGeom>
            <a:ln w="25717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6140767" y="3394900"/>
              <a:ext cx="1149985" cy="1492885"/>
            </a:xfrm>
            <a:custGeom>
              <a:avLst/>
              <a:gdLst/>
              <a:ahLst/>
              <a:cxnLst/>
              <a:rect l="l" t="t" r="r" b="b"/>
              <a:pathLst>
                <a:path w="1149984" h="1492885">
                  <a:moveTo>
                    <a:pt x="0" y="1492567"/>
                  </a:moveTo>
                  <a:lnTo>
                    <a:pt x="39052" y="1479232"/>
                  </a:lnTo>
                </a:path>
                <a:path w="1149984" h="1492885">
                  <a:moveTo>
                    <a:pt x="39052" y="1479232"/>
                  </a:moveTo>
                  <a:lnTo>
                    <a:pt x="81915" y="1460182"/>
                  </a:lnTo>
                </a:path>
                <a:path w="1149984" h="1492885">
                  <a:moveTo>
                    <a:pt x="81915" y="1460182"/>
                  </a:moveTo>
                  <a:lnTo>
                    <a:pt x="148590" y="1397317"/>
                  </a:lnTo>
                </a:path>
                <a:path w="1149984" h="1492885">
                  <a:moveTo>
                    <a:pt x="148590" y="1397317"/>
                  </a:moveTo>
                  <a:lnTo>
                    <a:pt x="164782" y="1367790"/>
                  </a:lnTo>
                </a:path>
                <a:path w="1149984" h="1492885">
                  <a:moveTo>
                    <a:pt x="164782" y="1367790"/>
                  </a:moveTo>
                  <a:lnTo>
                    <a:pt x="186690" y="1315402"/>
                  </a:lnTo>
                </a:path>
                <a:path w="1149984" h="1492885">
                  <a:moveTo>
                    <a:pt x="186690" y="1315402"/>
                  </a:moveTo>
                  <a:lnTo>
                    <a:pt x="203835" y="1232535"/>
                  </a:lnTo>
                </a:path>
                <a:path w="1149984" h="1492885">
                  <a:moveTo>
                    <a:pt x="203835" y="1232535"/>
                  </a:moveTo>
                  <a:lnTo>
                    <a:pt x="215265" y="1150620"/>
                  </a:lnTo>
                </a:path>
                <a:path w="1149984" h="1492885">
                  <a:moveTo>
                    <a:pt x="215265" y="1150620"/>
                  </a:moveTo>
                  <a:lnTo>
                    <a:pt x="229552" y="1068705"/>
                  </a:lnTo>
                </a:path>
                <a:path w="1149984" h="1492885">
                  <a:moveTo>
                    <a:pt x="229552" y="1068705"/>
                  </a:moveTo>
                  <a:lnTo>
                    <a:pt x="246697" y="1008697"/>
                  </a:lnTo>
                </a:path>
                <a:path w="1149984" h="1492885">
                  <a:moveTo>
                    <a:pt x="246697" y="1008697"/>
                  </a:moveTo>
                  <a:lnTo>
                    <a:pt x="254317" y="985837"/>
                  </a:lnTo>
                </a:path>
                <a:path w="1149984" h="1492885">
                  <a:moveTo>
                    <a:pt x="254317" y="985837"/>
                  </a:moveTo>
                  <a:lnTo>
                    <a:pt x="301942" y="903922"/>
                  </a:lnTo>
                </a:path>
                <a:path w="1149984" h="1492885">
                  <a:moveTo>
                    <a:pt x="301942" y="903922"/>
                  </a:moveTo>
                  <a:lnTo>
                    <a:pt x="328612" y="871537"/>
                  </a:lnTo>
                </a:path>
                <a:path w="1149984" h="1492885">
                  <a:moveTo>
                    <a:pt x="328612" y="871537"/>
                  </a:moveTo>
                  <a:lnTo>
                    <a:pt x="373380" y="822007"/>
                  </a:lnTo>
                </a:path>
                <a:path w="1149984" h="1492885">
                  <a:moveTo>
                    <a:pt x="373380" y="822007"/>
                  </a:moveTo>
                  <a:lnTo>
                    <a:pt x="410527" y="788670"/>
                  </a:lnTo>
                </a:path>
                <a:path w="1149984" h="1492885">
                  <a:moveTo>
                    <a:pt x="410527" y="788670"/>
                  </a:moveTo>
                  <a:lnTo>
                    <a:pt x="464820" y="740092"/>
                  </a:lnTo>
                </a:path>
                <a:path w="1149984" h="1492885">
                  <a:moveTo>
                    <a:pt x="464820" y="740092"/>
                  </a:moveTo>
                  <a:lnTo>
                    <a:pt x="493395" y="717232"/>
                  </a:lnTo>
                </a:path>
                <a:path w="1149984" h="1492885">
                  <a:moveTo>
                    <a:pt x="493395" y="717232"/>
                  </a:moveTo>
                  <a:lnTo>
                    <a:pt x="561022" y="657225"/>
                  </a:lnTo>
                </a:path>
                <a:path w="1149984" h="1492885">
                  <a:moveTo>
                    <a:pt x="561022" y="657225"/>
                  </a:moveTo>
                  <a:lnTo>
                    <a:pt x="575310" y="645795"/>
                  </a:lnTo>
                </a:path>
                <a:path w="1149984" h="1492885">
                  <a:moveTo>
                    <a:pt x="575310" y="645795"/>
                  </a:moveTo>
                  <a:lnTo>
                    <a:pt x="652462" y="575310"/>
                  </a:lnTo>
                </a:path>
                <a:path w="1149984" h="1492885">
                  <a:moveTo>
                    <a:pt x="652462" y="575310"/>
                  </a:moveTo>
                  <a:lnTo>
                    <a:pt x="657225" y="571500"/>
                  </a:lnTo>
                </a:path>
                <a:path w="1149984" h="1492885">
                  <a:moveTo>
                    <a:pt x="657225" y="571500"/>
                  </a:moveTo>
                  <a:lnTo>
                    <a:pt x="739140" y="493395"/>
                  </a:lnTo>
                </a:path>
                <a:path w="1149984" h="1492885">
                  <a:moveTo>
                    <a:pt x="739140" y="493395"/>
                  </a:moveTo>
                  <a:lnTo>
                    <a:pt x="739140" y="492442"/>
                  </a:lnTo>
                </a:path>
                <a:path w="1149984" h="1492885">
                  <a:moveTo>
                    <a:pt x="739140" y="492442"/>
                  </a:moveTo>
                  <a:lnTo>
                    <a:pt x="820102" y="411480"/>
                  </a:lnTo>
                </a:path>
                <a:path w="1149984" h="1492885">
                  <a:moveTo>
                    <a:pt x="820102" y="411480"/>
                  </a:moveTo>
                  <a:lnTo>
                    <a:pt x="822007" y="409575"/>
                  </a:lnTo>
                </a:path>
                <a:path w="1149984" h="1492885">
                  <a:moveTo>
                    <a:pt x="822007" y="409575"/>
                  </a:moveTo>
                  <a:lnTo>
                    <a:pt x="897255" y="328612"/>
                  </a:lnTo>
                </a:path>
                <a:path w="1149984" h="1492885">
                  <a:moveTo>
                    <a:pt x="897255" y="328612"/>
                  </a:moveTo>
                  <a:lnTo>
                    <a:pt x="903922" y="320992"/>
                  </a:lnTo>
                </a:path>
                <a:path w="1149984" h="1492885">
                  <a:moveTo>
                    <a:pt x="903922" y="320992"/>
                  </a:moveTo>
                  <a:lnTo>
                    <a:pt x="968692" y="246697"/>
                  </a:lnTo>
                </a:path>
                <a:path w="1149984" h="1492885">
                  <a:moveTo>
                    <a:pt x="968692" y="246697"/>
                  </a:moveTo>
                  <a:lnTo>
                    <a:pt x="985837" y="224790"/>
                  </a:lnTo>
                </a:path>
                <a:path w="1149984" h="1492885">
                  <a:moveTo>
                    <a:pt x="985837" y="224790"/>
                  </a:moveTo>
                  <a:lnTo>
                    <a:pt x="1035367" y="164782"/>
                  </a:lnTo>
                </a:path>
                <a:path w="1149984" h="1492885">
                  <a:moveTo>
                    <a:pt x="1035367" y="164782"/>
                  </a:moveTo>
                  <a:lnTo>
                    <a:pt x="1067752" y="119062"/>
                  </a:lnTo>
                </a:path>
                <a:path w="1149984" h="1492885">
                  <a:moveTo>
                    <a:pt x="1067752" y="119062"/>
                  </a:moveTo>
                  <a:lnTo>
                    <a:pt x="1096327" y="82867"/>
                  </a:lnTo>
                </a:path>
                <a:path w="1149984" h="1492885">
                  <a:moveTo>
                    <a:pt x="1096327" y="82867"/>
                  </a:moveTo>
                  <a:lnTo>
                    <a:pt x="1149667" y="0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7290435" y="3394900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>
                  <a:moveTo>
                    <a:pt x="-8096" y="0"/>
                  </a:moveTo>
                  <a:lnTo>
                    <a:pt x="9048" y="0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3429000" y="3143440"/>
              <a:ext cx="3944620" cy="1630680"/>
            </a:xfrm>
            <a:custGeom>
              <a:avLst/>
              <a:gdLst/>
              <a:ahLst/>
              <a:cxnLst/>
              <a:rect l="l" t="t" r="r" b="b"/>
              <a:pathLst>
                <a:path w="3944620" h="1630679">
                  <a:moveTo>
                    <a:pt x="3862387" y="251460"/>
                  </a:moveTo>
                  <a:lnTo>
                    <a:pt x="3915727" y="169545"/>
                  </a:lnTo>
                </a:path>
                <a:path w="3944620" h="1630679">
                  <a:moveTo>
                    <a:pt x="3915727" y="169545"/>
                  </a:moveTo>
                  <a:lnTo>
                    <a:pt x="3944302" y="116205"/>
                  </a:lnTo>
                </a:path>
                <a:path w="3944620" h="1630679">
                  <a:moveTo>
                    <a:pt x="0" y="1630680"/>
                  </a:moveTo>
                  <a:lnTo>
                    <a:pt x="18097" y="1566862"/>
                  </a:lnTo>
                </a:path>
                <a:path w="3944620" h="1630679">
                  <a:moveTo>
                    <a:pt x="18097" y="1566862"/>
                  </a:moveTo>
                  <a:lnTo>
                    <a:pt x="51435" y="1483995"/>
                  </a:lnTo>
                </a:path>
                <a:path w="3944620" h="1630679">
                  <a:moveTo>
                    <a:pt x="51435" y="1483995"/>
                  </a:moveTo>
                  <a:lnTo>
                    <a:pt x="82867" y="1425892"/>
                  </a:lnTo>
                </a:path>
                <a:path w="3944620" h="1630679">
                  <a:moveTo>
                    <a:pt x="82867" y="1425892"/>
                  </a:moveTo>
                  <a:lnTo>
                    <a:pt x="93345" y="1402080"/>
                  </a:lnTo>
                </a:path>
                <a:path w="3944620" h="1630679">
                  <a:moveTo>
                    <a:pt x="93345" y="1402080"/>
                  </a:moveTo>
                  <a:lnTo>
                    <a:pt x="140970" y="1320165"/>
                  </a:lnTo>
                </a:path>
                <a:path w="3944620" h="1630679">
                  <a:moveTo>
                    <a:pt x="140970" y="1320165"/>
                  </a:moveTo>
                  <a:lnTo>
                    <a:pt x="164782" y="1286827"/>
                  </a:lnTo>
                </a:path>
                <a:path w="3944620" h="1630679">
                  <a:moveTo>
                    <a:pt x="164782" y="1286827"/>
                  </a:moveTo>
                  <a:lnTo>
                    <a:pt x="196215" y="1237297"/>
                  </a:lnTo>
                </a:path>
                <a:path w="3944620" h="1630679">
                  <a:moveTo>
                    <a:pt x="196215" y="1237297"/>
                  </a:moveTo>
                  <a:lnTo>
                    <a:pt x="246697" y="1171575"/>
                  </a:lnTo>
                </a:path>
                <a:path w="3944620" h="1630679">
                  <a:moveTo>
                    <a:pt x="246697" y="1171575"/>
                  </a:moveTo>
                  <a:lnTo>
                    <a:pt x="258127" y="1155382"/>
                  </a:lnTo>
                </a:path>
                <a:path w="3944620" h="1630679">
                  <a:moveTo>
                    <a:pt x="258127" y="1155382"/>
                  </a:moveTo>
                  <a:lnTo>
                    <a:pt x="325755" y="1073467"/>
                  </a:lnTo>
                </a:path>
                <a:path w="3944620" h="1630679">
                  <a:moveTo>
                    <a:pt x="325755" y="1073467"/>
                  </a:moveTo>
                  <a:lnTo>
                    <a:pt x="328612" y="1069657"/>
                  </a:lnTo>
                </a:path>
                <a:path w="3944620" h="1630679">
                  <a:moveTo>
                    <a:pt x="328612" y="1069657"/>
                  </a:moveTo>
                  <a:lnTo>
                    <a:pt x="398145" y="991552"/>
                  </a:lnTo>
                </a:path>
                <a:path w="3944620" h="1630679">
                  <a:moveTo>
                    <a:pt x="398145" y="991552"/>
                  </a:moveTo>
                  <a:lnTo>
                    <a:pt x="411480" y="978217"/>
                  </a:lnTo>
                </a:path>
                <a:path w="3944620" h="1630679">
                  <a:moveTo>
                    <a:pt x="411480" y="978217"/>
                  </a:moveTo>
                  <a:lnTo>
                    <a:pt x="478155" y="908685"/>
                  </a:lnTo>
                </a:path>
                <a:path w="3944620" h="1630679">
                  <a:moveTo>
                    <a:pt x="478155" y="908685"/>
                  </a:moveTo>
                  <a:lnTo>
                    <a:pt x="493395" y="894397"/>
                  </a:lnTo>
                </a:path>
                <a:path w="3944620" h="1630679">
                  <a:moveTo>
                    <a:pt x="493395" y="894397"/>
                  </a:moveTo>
                  <a:lnTo>
                    <a:pt x="566737" y="826770"/>
                  </a:lnTo>
                </a:path>
                <a:path w="3944620" h="1630679">
                  <a:moveTo>
                    <a:pt x="566737" y="826770"/>
                  </a:moveTo>
                  <a:lnTo>
                    <a:pt x="575310" y="819150"/>
                  </a:lnTo>
                </a:path>
                <a:path w="3944620" h="1630679">
                  <a:moveTo>
                    <a:pt x="575310" y="819150"/>
                  </a:moveTo>
                  <a:lnTo>
                    <a:pt x="657225" y="748665"/>
                  </a:lnTo>
                </a:path>
                <a:path w="3944620" h="1630679">
                  <a:moveTo>
                    <a:pt x="657225" y="748665"/>
                  </a:moveTo>
                  <a:lnTo>
                    <a:pt x="662940" y="744855"/>
                  </a:lnTo>
                </a:path>
                <a:path w="3944620" h="1630679">
                  <a:moveTo>
                    <a:pt x="662940" y="744855"/>
                  </a:moveTo>
                  <a:lnTo>
                    <a:pt x="740092" y="682942"/>
                  </a:lnTo>
                </a:path>
                <a:path w="3944620" h="1630679">
                  <a:moveTo>
                    <a:pt x="740092" y="682942"/>
                  </a:moveTo>
                  <a:lnTo>
                    <a:pt x="766762" y="662940"/>
                  </a:lnTo>
                </a:path>
                <a:path w="3944620" h="1630679">
                  <a:moveTo>
                    <a:pt x="766762" y="662940"/>
                  </a:moveTo>
                  <a:lnTo>
                    <a:pt x="822007" y="618172"/>
                  </a:lnTo>
                </a:path>
                <a:path w="3944620" h="1630679">
                  <a:moveTo>
                    <a:pt x="822007" y="618172"/>
                  </a:moveTo>
                  <a:lnTo>
                    <a:pt x="870585" y="580072"/>
                  </a:lnTo>
                </a:path>
                <a:path w="3944620" h="1630679">
                  <a:moveTo>
                    <a:pt x="870585" y="580072"/>
                  </a:moveTo>
                  <a:lnTo>
                    <a:pt x="903922" y="549592"/>
                  </a:lnTo>
                </a:path>
                <a:path w="3944620" h="1630679">
                  <a:moveTo>
                    <a:pt x="903922" y="549592"/>
                  </a:moveTo>
                  <a:lnTo>
                    <a:pt x="956310" y="498157"/>
                  </a:lnTo>
                </a:path>
                <a:path w="3944620" h="1630679">
                  <a:moveTo>
                    <a:pt x="956310" y="498157"/>
                  </a:moveTo>
                  <a:lnTo>
                    <a:pt x="985837" y="458152"/>
                  </a:lnTo>
                </a:path>
                <a:path w="3944620" h="1630679">
                  <a:moveTo>
                    <a:pt x="985837" y="458152"/>
                  </a:moveTo>
                  <a:lnTo>
                    <a:pt x="1014412" y="416242"/>
                  </a:lnTo>
                </a:path>
                <a:path w="3944620" h="1630679">
                  <a:moveTo>
                    <a:pt x="1014412" y="416242"/>
                  </a:moveTo>
                  <a:lnTo>
                    <a:pt x="1052512" y="334327"/>
                  </a:lnTo>
                </a:path>
                <a:path w="3944620" h="1630679">
                  <a:moveTo>
                    <a:pt x="1052512" y="334327"/>
                  </a:moveTo>
                  <a:lnTo>
                    <a:pt x="1068705" y="290512"/>
                  </a:lnTo>
                </a:path>
                <a:path w="3944620" h="1630679">
                  <a:moveTo>
                    <a:pt x="1068705" y="290512"/>
                  </a:moveTo>
                  <a:lnTo>
                    <a:pt x="1082040" y="251460"/>
                  </a:lnTo>
                </a:path>
                <a:path w="3944620" h="1630679">
                  <a:moveTo>
                    <a:pt x="1082040" y="251460"/>
                  </a:moveTo>
                  <a:lnTo>
                    <a:pt x="1112520" y="169545"/>
                  </a:lnTo>
                </a:path>
                <a:path w="3944620" h="1630679">
                  <a:moveTo>
                    <a:pt x="1112520" y="169545"/>
                  </a:moveTo>
                  <a:lnTo>
                    <a:pt x="1150620" y="100012"/>
                  </a:lnTo>
                </a:path>
                <a:path w="3944620" h="1630679">
                  <a:moveTo>
                    <a:pt x="1150620" y="100012"/>
                  </a:moveTo>
                  <a:lnTo>
                    <a:pt x="1161097" y="87630"/>
                  </a:lnTo>
                </a:path>
                <a:path w="3944620" h="1630679">
                  <a:moveTo>
                    <a:pt x="1161097" y="87630"/>
                  </a:moveTo>
                  <a:lnTo>
                    <a:pt x="1232535" y="26670"/>
                  </a:lnTo>
                </a:path>
                <a:path w="3944620" h="1630679">
                  <a:moveTo>
                    <a:pt x="1232535" y="26670"/>
                  </a:moveTo>
                  <a:lnTo>
                    <a:pt x="1297305" y="4762"/>
                  </a:lnTo>
                </a:path>
                <a:path w="3944620" h="1630679">
                  <a:moveTo>
                    <a:pt x="1297305" y="4762"/>
                  </a:moveTo>
                  <a:lnTo>
                    <a:pt x="1315402" y="0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4744402" y="3138677"/>
              <a:ext cx="81915" cy="5080"/>
            </a:xfrm>
            <a:custGeom>
              <a:avLst/>
              <a:gdLst/>
              <a:ahLst/>
              <a:cxnLst/>
              <a:rect l="l" t="t" r="r" b="b"/>
              <a:pathLst>
                <a:path w="81914" h="5080">
                  <a:moveTo>
                    <a:pt x="-8572" y="2381"/>
                  </a:moveTo>
                  <a:lnTo>
                    <a:pt x="90487" y="2381"/>
                  </a:lnTo>
                </a:path>
              </a:pathLst>
            </a:custGeom>
            <a:ln w="21907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4826317" y="3138677"/>
              <a:ext cx="81915" cy="9525"/>
            </a:xfrm>
            <a:custGeom>
              <a:avLst/>
              <a:gdLst/>
              <a:ahLst/>
              <a:cxnLst/>
              <a:rect l="l" t="t" r="r" b="b"/>
              <a:pathLst>
                <a:path w="81914" h="9525">
                  <a:moveTo>
                    <a:pt x="-8572" y="4762"/>
                  </a:moveTo>
                  <a:lnTo>
                    <a:pt x="90487" y="4762"/>
                  </a:lnTo>
                </a:path>
              </a:pathLst>
            </a:custGeom>
            <a:ln w="26670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4908232" y="2793872"/>
              <a:ext cx="2136775" cy="916305"/>
            </a:xfrm>
            <a:custGeom>
              <a:avLst/>
              <a:gdLst/>
              <a:ahLst/>
              <a:cxnLst/>
              <a:rect l="l" t="t" r="r" b="b"/>
              <a:pathLst>
                <a:path w="2136775" h="916304">
                  <a:moveTo>
                    <a:pt x="0" y="354330"/>
                  </a:moveTo>
                  <a:lnTo>
                    <a:pt x="0" y="354330"/>
                  </a:lnTo>
                </a:path>
                <a:path w="2136775" h="916304">
                  <a:moveTo>
                    <a:pt x="0" y="354330"/>
                  </a:moveTo>
                  <a:lnTo>
                    <a:pt x="81915" y="373380"/>
                  </a:lnTo>
                </a:path>
                <a:path w="2136775" h="916304">
                  <a:moveTo>
                    <a:pt x="81915" y="373380"/>
                  </a:moveTo>
                  <a:lnTo>
                    <a:pt x="164782" y="402907"/>
                  </a:lnTo>
                </a:path>
                <a:path w="2136775" h="916304">
                  <a:moveTo>
                    <a:pt x="164782" y="402907"/>
                  </a:moveTo>
                  <a:lnTo>
                    <a:pt x="228600" y="437197"/>
                  </a:lnTo>
                </a:path>
                <a:path w="2136775" h="916304">
                  <a:moveTo>
                    <a:pt x="228600" y="437197"/>
                  </a:moveTo>
                  <a:lnTo>
                    <a:pt x="246697" y="445770"/>
                  </a:lnTo>
                </a:path>
                <a:path w="2136775" h="916304">
                  <a:moveTo>
                    <a:pt x="246697" y="445770"/>
                  </a:moveTo>
                  <a:lnTo>
                    <a:pt x="328612" y="498157"/>
                  </a:lnTo>
                </a:path>
                <a:path w="2136775" h="916304">
                  <a:moveTo>
                    <a:pt x="328612" y="498157"/>
                  </a:moveTo>
                  <a:lnTo>
                    <a:pt x="354330" y="519112"/>
                  </a:lnTo>
                </a:path>
                <a:path w="2136775" h="916304">
                  <a:moveTo>
                    <a:pt x="354330" y="519112"/>
                  </a:moveTo>
                  <a:lnTo>
                    <a:pt x="410527" y="563880"/>
                  </a:lnTo>
                </a:path>
                <a:path w="2136775" h="916304">
                  <a:moveTo>
                    <a:pt x="410527" y="563880"/>
                  </a:moveTo>
                  <a:lnTo>
                    <a:pt x="450532" y="601027"/>
                  </a:lnTo>
                </a:path>
                <a:path w="2136775" h="916304">
                  <a:moveTo>
                    <a:pt x="450532" y="601027"/>
                  </a:moveTo>
                  <a:lnTo>
                    <a:pt x="493395" y="640080"/>
                  </a:lnTo>
                </a:path>
                <a:path w="2136775" h="916304">
                  <a:moveTo>
                    <a:pt x="493395" y="640080"/>
                  </a:moveTo>
                  <a:lnTo>
                    <a:pt x="537210" y="683895"/>
                  </a:lnTo>
                </a:path>
                <a:path w="2136775" h="916304">
                  <a:moveTo>
                    <a:pt x="537210" y="683895"/>
                  </a:moveTo>
                  <a:lnTo>
                    <a:pt x="575310" y="720090"/>
                  </a:lnTo>
                </a:path>
                <a:path w="2136775" h="916304">
                  <a:moveTo>
                    <a:pt x="575310" y="720090"/>
                  </a:moveTo>
                  <a:lnTo>
                    <a:pt x="624840" y="765810"/>
                  </a:lnTo>
                </a:path>
                <a:path w="2136775" h="916304">
                  <a:moveTo>
                    <a:pt x="624840" y="765810"/>
                  </a:moveTo>
                  <a:lnTo>
                    <a:pt x="657225" y="794385"/>
                  </a:lnTo>
                </a:path>
                <a:path w="2136775" h="916304">
                  <a:moveTo>
                    <a:pt x="657225" y="794385"/>
                  </a:moveTo>
                  <a:lnTo>
                    <a:pt x="724852" y="847725"/>
                  </a:lnTo>
                </a:path>
                <a:path w="2136775" h="916304">
                  <a:moveTo>
                    <a:pt x="724852" y="847725"/>
                  </a:moveTo>
                  <a:lnTo>
                    <a:pt x="739140" y="858202"/>
                  </a:lnTo>
                </a:path>
                <a:path w="2136775" h="916304">
                  <a:moveTo>
                    <a:pt x="739140" y="858202"/>
                  </a:moveTo>
                  <a:lnTo>
                    <a:pt x="822007" y="900112"/>
                  </a:lnTo>
                </a:path>
                <a:path w="2136775" h="916304">
                  <a:moveTo>
                    <a:pt x="822007" y="900112"/>
                  </a:moveTo>
                  <a:lnTo>
                    <a:pt x="903922" y="916305"/>
                  </a:lnTo>
                </a:path>
                <a:path w="2136775" h="916304">
                  <a:moveTo>
                    <a:pt x="903922" y="916305"/>
                  </a:moveTo>
                  <a:lnTo>
                    <a:pt x="985837" y="897255"/>
                  </a:lnTo>
                </a:path>
                <a:path w="2136775" h="916304">
                  <a:moveTo>
                    <a:pt x="985837" y="897255"/>
                  </a:moveTo>
                  <a:lnTo>
                    <a:pt x="1057275" y="847725"/>
                  </a:lnTo>
                </a:path>
                <a:path w="2136775" h="916304">
                  <a:moveTo>
                    <a:pt x="1057275" y="847725"/>
                  </a:moveTo>
                  <a:lnTo>
                    <a:pt x="1067752" y="839152"/>
                  </a:lnTo>
                </a:path>
                <a:path w="2136775" h="916304">
                  <a:moveTo>
                    <a:pt x="1067752" y="839152"/>
                  </a:moveTo>
                  <a:lnTo>
                    <a:pt x="1135380" y="765810"/>
                  </a:lnTo>
                </a:path>
                <a:path w="2136775" h="916304">
                  <a:moveTo>
                    <a:pt x="1135380" y="765810"/>
                  </a:moveTo>
                  <a:lnTo>
                    <a:pt x="1150620" y="749617"/>
                  </a:lnTo>
                </a:path>
                <a:path w="2136775" h="916304">
                  <a:moveTo>
                    <a:pt x="1150620" y="749617"/>
                  </a:moveTo>
                  <a:lnTo>
                    <a:pt x="1203960" y="683895"/>
                  </a:lnTo>
                </a:path>
                <a:path w="2136775" h="916304">
                  <a:moveTo>
                    <a:pt x="1203960" y="683895"/>
                  </a:moveTo>
                  <a:lnTo>
                    <a:pt x="1232535" y="650557"/>
                  </a:lnTo>
                </a:path>
                <a:path w="2136775" h="916304">
                  <a:moveTo>
                    <a:pt x="1232535" y="650557"/>
                  </a:moveTo>
                  <a:lnTo>
                    <a:pt x="1274445" y="601027"/>
                  </a:lnTo>
                </a:path>
                <a:path w="2136775" h="916304">
                  <a:moveTo>
                    <a:pt x="1274445" y="601027"/>
                  </a:moveTo>
                  <a:lnTo>
                    <a:pt x="1314450" y="557212"/>
                  </a:lnTo>
                </a:path>
                <a:path w="2136775" h="916304">
                  <a:moveTo>
                    <a:pt x="1314450" y="557212"/>
                  </a:moveTo>
                  <a:lnTo>
                    <a:pt x="1349692" y="519112"/>
                  </a:lnTo>
                </a:path>
                <a:path w="2136775" h="916304">
                  <a:moveTo>
                    <a:pt x="1349692" y="519112"/>
                  </a:moveTo>
                  <a:lnTo>
                    <a:pt x="1397317" y="470535"/>
                  </a:lnTo>
                </a:path>
                <a:path w="2136775" h="916304">
                  <a:moveTo>
                    <a:pt x="1397317" y="470535"/>
                  </a:moveTo>
                  <a:lnTo>
                    <a:pt x="1431607" y="437197"/>
                  </a:lnTo>
                </a:path>
                <a:path w="2136775" h="916304">
                  <a:moveTo>
                    <a:pt x="1431607" y="437197"/>
                  </a:moveTo>
                  <a:lnTo>
                    <a:pt x="1479232" y="391477"/>
                  </a:lnTo>
                </a:path>
                <a:path w="2136775" h="916304">
                  <a:moveTo>
                    <a:pt x="1479232" y="391477"/>
                  </a:moveTo>
                  <a:lnTo>
                    <a:pt x="1521142" y="354330"/>
                  </a:lnTo>
                </a:path>
                <a:path w="2136775" h="916304">
                  <a:moveTo>
                    <a:pt x="1521142" y="354330"/>
                  </a:moveTo>
                  <a:lnTo>
                    <a:pt x="1561147" y="320040"/>
                  </a:lnTo>
                </a:path>
                <a:path w="2136775" h="916304">
                  <a:moveTo>
                    <a:pt x="1561147" y="320040"/>
                  </a:moveTo>
                  <a:lnTo>
                    <a:pt x="1621155" y="272415"/>
                  </a:lnTo>
                </a:path>
                <a:path w="2136775" h="916304">
                  <a:moveTo>
                    <a:pt x="1621155" y="272415"/>
                  </a:moveTo>
                  <a:lnTo>
                    <a:pt x="1643062" y="254317"/>
                  </a:lnTo>
                </a:path>
                <a:path w="2136775" h="916304">
                  <a:moveTo>
                    <a:pt x="1643062" y="254317"/>
                  </a:moveTo>
                  <a:lnTo>
                    <a:pt x="1725930" y="195262"/>
                  </a:lnTo>
                </a:path>
                <a:path w="2136775" h="916304">
                  <a:moveTo>
                    <a:pt x="1725930" y="195262"/>
                  </a:moveTo>
                  <a:lnTo>
                    <a:pt x="1733550" y="190500"/>
                  </a:lnTo>
                </a:path>
                <a:path w="2136775" h="916304">
                  <a:moveTo>
                    <a:pt x="1733550" y="190500"/>
                  </a:moveTo>
                  <a:lnTo>
                    <a:pt x="1807845" y="140017"/>
                  </a:lnTo>
                </a:path>
                <a:path w="2136775" h="916304">
                  <a:moveTo>
                    <a:pt x="1807845" y="140017"/>
                  </a:moveTo>
                  <a:lnTo>
                    <a:pt x="1865947" y="108585"/>
                  </a:lnTo>
                </a:path>
                <a:path w="2136775" h="916304">
                  <a:moveTo>
                    <a:pt x="1865947" y="108585"/>
                  </a:moveTo>
                  <a:lnTo>
                    <a:pt x="1889760" y="94297"/>
                  </a:lnTo>
                </a:path>
                <a:path w="2136775" h="916304">
                  <a:moveTo>
                    <a:pt x="1889760" y="94297"/>
                  </a:moveTo>
                  <a:lnTo>
                    <a:pt x="1971675" y="53340"/>
                  </a:lnTo>
                </a:path>
                <a:path w="2136775" h="916304">
                  <a:moveTo>
                    <a:pt x="1971675" y="53340"/>
                  </a:moveTo>
                  <a:lnTo>
                    <a:pt x="2045970" y="25717"/>
                  </a:lnTo>
                </a:path>
                <a:path w="2136775" h="916304">
                  <a:moveTo>
                    <a:pt x="2045970" y="25717"/>
                  </a:moveTo>
                  <a:lnTo>
                    <a:pt x="2054542" y="22860"/>
                  </a:lnTo>
                </a:path>
                <a:path w="2136775" h="916304">
                  <a:moveTo>
                    <a:pt x="2054542" y="22860"/>
                  </a:moveTo>
                  <a:lnTo>
                    <a:pt x="2136457" y="0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7044690" y="2786252"/>
              <a:ext cx="81915" cy="7620"/>
            </a:xfrm>
            <a:custGeom>
              <a:avLst/>
              <a:gdLst/>
              <a:ahLst/>
              <a:cxnLst/>
              <a:rect l="l" t="t" r="r" b="b"/>
              <a:pathLst>
                <a:path w="81915" h="7619">
                  <a:moveTo>
                    <a:pt x="-8572" y="3810"/>
                  </a:moveTo>
                  <a:lnTo>
                    <a:pt x="90487" y="3810"/>
                  </a:lnTo>
                </a:path>
              </a:pathLst>
            </a:custGeom>
            <a:ln w="2476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7126604" y="2786252"/>
              <a:ext cx="172720" cy="116205"/>
            </a:xfrm>
            <a:custGeom>
              <a:avLst/>
              <a:gdLst/>
              <a:ahLst/>
              <a:cxnLst/>
              <a:rect l="l" t="t" r="r" b="b"/>
              <a:pathLst>
                <a:path w="172720" h="116205">
                  <a:moveTo>
                    <a:pt x="0" y="0"/>
                  </a:moveTo>
                  <a:lnTo>
                    <a:pt x="81915" y="16192"/>
                  </a:lnTo>
                </a:path>
                <a:path w="172720" h="116205">
                  <a:moveTo>
                    <a:pt x="81915" y="16192"/>
                  </a:moveTo>
                  <a:lnTo>
                    <a:pt x="112395" y="33337"/>
                  </a:lnTo>
                </a:path>
                <a:path w="172720" h="116205">
                  <a:moveTo>
                    <a:pt x="112395" y="33337"/>
                  </a:moveTo>
                  <a:lnTo>
                    <a:pt x="164782" y="98107"/>
                  </a:lnTo>
                </a:path>
                <a:path w="172720" h="116205">
                  <a:moveTo>
                    <a:pt x="164782" y="98107"/>
                  </a:moveTo>
                  <a:lnTo>
                    <a:pt x="172402" y="116205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7299007" y="2902458"/>
              <a:ext cx="8890" cy="81915"/>
            </a:xfrm>
            <a:custGeom>
              <a:avLst/>
              <a:gdLst/>
              <a:ahLst/>
              <a:cxnLst/>
              <a:rect l="l" t="t" r="r" b="b"/>
              <a:pathLst>
                <a:path w="8890" h="81914">
                  <a:moveTo>
                    <a:pt x="4286" y="-8572"/>
                  </a:moveTo>
                  <a:lnTo>
                    <a:pt x="4286" y="90487"/>
                  </a:lnTo>
                </a:path>
              </a:pathLst>
            </a:custGeom>
            <a:ln w="25717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5975985" y="2984372"/>
              <a:ext cx="1331595" cy="1731010"/>
            </a:xfrm>
            <a:custGeom>
              <a:avLst/>
              <a:gdLst/>
              <a:ahLst/>
              <a:cxnLst/>
              <a:rect l="l" t="t" r="r" b="b"/>
              <a:pathLst>
                <a:path w="1331595" h="1731010">
                  <a:moveTo>
                    <a:pt x="1331595" y="0"/>
                  </a:moveTo>
                  <a:lnTo>
                    <a:pt x="1321117" y="81915"/>
                  </a:lnTo>
                </a:path>
                <a:path w="1331595" h="1731010">
                  <a:moveTo>
                    <a:pt x="1321117" y="81915"/>
                  </a:moveTo>
                  <a:lnTo>
                    <a:pt x="1315402" y="100012"/>
                  </a:lnTo>
                </a:path>
                <a:path w="1331595" h="1731010">
                  <a:moveTo>
                    <a:pt x="1315402" y="100012"/>
                  </a:moveTo>
                  <a:lnTo>
                    <a:pt x="1297305" y="163830"/>
                  </a:lnTo>
                </a:path>
                <a:path w="1331595" h="1731010">
                  <a:moveTo>
                    <a:pt x="1297305" y="163830"/>
                  </a:moveTo>
                  <a:lnTo>
                    <a:pt x="1263967" y="246697"/>
                  </a:lnTo>
                </a:path>
                <a:path w="1331595" h="1731010">
                  <a:moveTo>
                    <a:pt x="1263967" y="246697"/>
                  </a:moveTo>
                  <a:lnTo>
                    <a:pt x="1232535" y="304800"/>
                  </a:lnTo>
                </a:path>
                <a:path w="1331595" h="1731010">
                  <a:moveTo>
                    <a:pt x="1232535" y="304800"/>
                  </a:moveTo>
                  <a:lnTo>
                    <a:pt x="1222057" y="328612"/>
                  </a:lnTo>
                </a:path>
                <a:path w="1331595" h="1731010">
                  <a:moveTo>
                    <a:pt x="1222057" y="328612"/>
                  </a:moveTo>
                  <a:lnTo>
                    <a:pt x="1174432" y="410527"/>
                  </a:lnTo>
                </a:path>
                <a:path w="1331595" h="1731010">
                  <a:moveTo>
                    <a:pt x="1174432" y="410527"/>
                  </a:moveTo>
                  <a:lnTo>
                    <a:pt x="1150620" y="443865"/>
                  </a:lnTo>
                </a:path>
                <a:path w="1331595" h="1731010">
                  <a:moveTo>
                    <a:pt x="1150620" y="443865"/>
                  </a:moveTo>
                  <a:lnTo>
                    <a:pt x="1119187" y="493395"/>
                  </a:lnTo>
                </a:path>
                <a:path w="1331595" h="1731010">
                  <a:moveTo>
                    <a:pt x="1119187" y="493395"/>
                  </a:moveTo>
                  <a:lnTo>
                    <a:pt x="1068705" y="559117"/>
                  </a:lnTo>
                </a:path>
                <a:path w="1331595" h="1731010">
                  <a:moveTo>
                    <a:pt x="1068705" y="559117"/>
                  </a:moveTo>
                  <a:lnTo>
                    <a:pt x="1057275" y="575310"/>
                  </a:lnTo>
                </a:path>
                <a:path w="1331595" h="1731010">
                  <a:moveTo>
                    <a:pt x="1057275" y="575310"/>
                  </a:moveTo>
                  <a:lnTo>
                    <a:pt x="989647" y="657225"/>
                  </a:lnTo>
                </a:path>
                <a:path w="1331595" h="1731010">
                  <a:moveTo>
                    <a:pt x="989647" y="657225"/>
                  </a:moveTo>
                  <a:lnTo>
                    <a:pt x="986790" y="661035"/>
                  </a:lnTo>
                </a:path>
                <a:path w="1331595" h="1731010">
                  <a:moveTo>
                    <a:pt x="986790" y="661035"/>
                  </a:moveTo>
                  <a:lnTo>
                    <a:pt x="917257" y="739140"/>
                  </a:lnTo>
                </a:path>
                <a:path w="1331595" h="1731010">
                  <a:moveTo>
                    <a:pt x="917257" y="739140"/>
                  </a:moveTo>
                  <a:lnTo>
                    <a:pt x="903922" y="752475"/>
                  </a:lnTo>
                </a:path>
                <a:path w="1331595" h="1731010">
                  <a:moveTo>
                    <a:pt x="903922" y="752475"/>
                  </a:moveTo>
                  <a:lnTo>
                    <a:pt x="837247" y="822007"/>
                  </a:lnTo>
                </a:path>
                <a:path w="1331595" h="1731010">
                  <a:moveTo>
                    <a:pt x="837247" y="822007"/>
                  </a:moveTo>
                  <a:lnTo>
                    <a:pt x="822007" y="836295"/>
                  </a:lnTo>
                </a:path>
                <a:path w="1331595" h="1731010">
                  <a:moveTo>
                    <a:pt x="822007" y="836295"/>
                  </a:moveTo>
                  <a:lnTo>
                    <a:pt x="748665" y="903922"/>
                  </a:lnTo>
                </a:path>
                <a:path w="1331595" h="1731010">
                  <a:moveTo>
                    <a:pt x="748665" y="903922"/>
                  </a:moveTo>
                  <a:lnTo>
                    <a:pt x="740092" y="911542"/>
                  </a:lnTo>
                </a:path>
                <a:path w="1331595" h="1731010">
                  <a:moveTo>
                    <a:pt x="740092" y="911542"/>
                  </a:moveTo>
                  <a:lnTo>
                    <a:pt x="658177" y="982027"/>
                  </a:lnTo>
                </a:path>
                <a:path w="1331595" h="1731010">
                  <a:moveTo>
                    <a:pt x="658177" y="982027"/>
                  </a:moveTo>
                  <a:lnTo>
                    <a:pt x="652462" y="985837"/>
                  </a:lnTo>
                </a:path>
                <a:path w="1331595" h="1731010">
                  <a:moveTo>
                    <a:pt x="652462" y="985837"/>
                  </a:moveTo>
                  <a:lnTo>
                    <a:pt x="575310" y="1047750"/>
                  </a:lnTo>
                </a:path>
                <a:path w="1331595" h="1731010">
                  <a:moveTo>
                    <a:pt x="575310" y="1047750"/>
                  </a:moveTo>
                  <a:lnTo>
                    <a:pt x="548640" y="1067752"/>
                  </a:lnTo>
                </a:path>
                <a:path w="1331595" h="1731010">
                  <a:moveTo>
                    <a:pt x="548640" y="1067752"/>
                  </a:moveTo>
                  <a:lnTo>
                    <a:pt x="493395" y="1112520"/>
                  </a:lnTo>
                </a:path>
                <a:path w="1331595" h="1731010">
                  <a:moveTo>
                    <a:pt x="493395" y="1112520"/>
                  </a:moveTo>
                  <a:lnTo>
                    <a:pt x="444817" y="1150620"/>
                  </a:lnTo>
                </a:path>
                <a:path w="1331595" h="1731010">
                  <a:moveTo>
                    <a:pt x="444817" y="1150620"/>
                  </a:moveTo>
                  <a:lnTo>
                    <a:pt x="411480" y="1181100"/>
                  </a:lnTo>
                </a:path>
                <a:path w="1331595" h="1731010">
                  <a:moveTo>
                    <a:pt x="411480" y="1181100"/>
                  </a:moveTo>
                  <a:lnTo>
                    <a:pt x="359092" y="1232535"/>
                  </a:lnTo>
                </a:path>
                <a:path w="1331595" h="1731010">
                  <a:moveTo>
                    <a:pt x="359092" y="1232535"/>
                  </a:moveTo>
                  <a:lnTo>
                    <a:pt x="329565" y="1272540"/>
                  </a:lnTo>
                </a:path>
                <a:path w="1331595" h="1731010">
                  <a:moveTo>
                    <a:pt x="329565" y="1272540"/>
                  </a:moveTo>
                  <a:lnTo>
                    <a:pt x="300990" y="1314450"/>
                  </a:lnTo>
                </a:path>
                <a:path w="1331595" h="1731010">
                  <a:moveTo>
                    <a:pt x="300990" y="1314450"/>
                  </a:moveTo>
                  <a:lnTo>
                    <a:pt x="262890" y="1396365"/>
                  </a:lnTo>
                </a:path>
                <a:path w="1331595" h="1731010">
                  <a:moveTo>
                    <a:pt x="262890" y="1396365"/>
                  </a:moveTo>
                  <a:lnTo>
                    <a:pt x="246697" y="1440180"/>
                  </a:lnTo>
                </a:path>
                <a:path w="1331595" h="1731010">
                  <a:moveTo>
                    <a:pt x="246697" y="1440180"/>
                  </a:moveTo>
                  <a:lnTo>
                    <a:pt x="233362" y="1479232"/>
                  </a:lnTo>
                </a:path>
                <a:path w="1331595" h="1731010">
                  <a:moveTo>
                    <a:pt x="233362" y="1479232"/>
                  </a:moveTo>
                  <a:lnTo>
                    <a:pt x="202882" y="1561147"/>
                  </a:lnTo>
                </a:path>
                <a:path w="1331595" h="1731010">
                  <a:moveTo>
                    <a:pt x="202882" y="1561147"/>
                  </a:moveTo>
                  <a:lnTo>
                    <a:pt x="164782" y="1630680"/>
                  </a:lnTo>
                </a:path>
                <a:path w="1331595" h="1731010">
                  <a:moveTo>
                    <a:pt x="164782" y="1630680"/>
                  </a:moveTo>
                  <a:lnTo>
                    <a:pt x="154305" y="1643062"/>
                  </a:lnTo>
                </a:path>
                <a:path w="1331595" h="1731010">
                  <a:moveTo>
                    <a:pt x="154305" y="1643062"/>
                  </a:moveTo>
                  <a:lnTo>
                    <a:pt x="82867" y="1704022"/>
                  </a:lnTo>
                </a:path>
                <a:path w="1331595" h="1731010">
                  <a:moveTo>
                    <a:pt x="82867" y="1704022"/>
                  </a:moveTo>
                  <a:lnTo>
                    <a:pt x="18097" y="1725930"/>
                  </a:lnTo>
                </a:path>
                <a:path w="1331595" h="1731010">
                  <a:moveTo>
                    <a:pt x="18097" y="1725930"/>
                  </a:moveTo>
                  <a:lnTo>
                    <a:pt x="0" y="1730692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5894070" y="4715065"/>
              <a:ext cx="81915" cy="5080"/>
            </a:xfrm>
            <a:custGeom>
              <a:avLst/>
              <a:gdLst/>
              <a:ahLst/>
              <a:cxnLst/>
              <a:rect l="l" t="t" r="r" b="b"/>
              <a:pathLst>
                <a:path w="81914" h="5079">
                  <a:moveTo>
                    <a:pt x="-8572" y="2381"/>
                  </a:moveTo>
                  <a:lnTo>
                    <a:pt x="90487" y="2381"/>
                  </a:lnTo>
                </a:path>
              </a:pathLst>
            </a:custGeom>
            <a:ln w="21907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5812155" y="4710302"/>
              <a:ext cx="81915" cy="9525"/>
            </a:xfrm>
            <a:custGeom>
              <a:avLst/>
              <a:gdLst/>
              <a:ahLst/>
              <a:cxnLst/>
              <a:rect l="l" t="t" r="r" b="b"/>
              <a:pathLst>
                <a:path w="81914" h="9525">
                  <a:moveTo>
                    <a:pt x="-8572" y="4762"/>
                  </a:moveTo>
                  <a:lnTo>
                    <a:pt x="90487" y="4762"/>
                  </a:lnTo>
                </a:path>
              </a:pathLst>
            </a:custGeom>
            <a:ln w="26670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3675697" y="4148327"/>
              <a:ext cx="2136775" cy="916305"/>
            </a:xfrm>
            <a:custGeom>
              <a:avLst/>
              <a:gdLst/>
              <a:ahLst/>
              <a:cxnLst/>
              <a:rect l="l" t="t" r="r" b="b"/>
              <a:pathLst>
                <a:path w="2136775" h="916304">
                  <a:moveTo>
                    <a:pt x="2136457" y="561975"/>
                  </a:moveTo>
                  <a:lnTo>
                    <a:pt x="2136457" y="561975"/>
                  </a:lnTo>
                </a:path>
                <a:path w="2136775" h="916304">
                  <a:moveTo>
                    <a:pt x="2136457" y="561975"/>
                  </a:moveTo>
                  <a:lnTo>
                    <a:pt x="2054542" y="542925"/>
                  </a:lnTo>
                </a:path>
                <a:path w="2136775" h="916304">
                  <a:moveTo>
                    <a:pt x="2054542" y="542925"/>
                  </a:moveTo>
                  <a:lnTo>
                    <a:pt x="1971675" y="513397"/>
                  </a:lnTo>
                </a:path>
                <a:path w="2136775" h="916304">
                  <a:moveTo>
                    <a:pt x="1971675" y="513397"/>
                  </a:moveTo>
                  <a:lnTo>
                    <a:pt x="1907857" y="479107"/>
                  </a:lnTo>
                </a:path>
                <a:path w="2136775" h="916304">
                  <a:moveTo>
                    <a:pt x="1907857" y="479107"/>
                  </a:moveTo>
                  <a:lnTo>
                    <a:pt x="1889760" y="470535"/>
                  </a:lnTo>
                </a:path>
                <a:path w="2136775" h="916304">
                  <a:moveTo>
                    <a:pt x="1889760" y="470535"/>
                  </a:moveTo>
                  <a:lnTo>
                    <a:pt x="1807845" y="418147"/>
                  </a:lnTo>
                </a:path>
                <a:path w="2136775" h="916304">
                  <a:moveTo>
                    <a:pt x="1807845" y="418147"/>
                  </a:moveTo>
                  <a:lnTo>
                    <a:pt x="1782127" y="397192"/>
                  </a:lnTo>
                </a:path>
                <a:path w="2136775" h="916304">
                  <a:moveTo>
                    <a:pt x="1782127" y="397192"/>
                  </a:moveTo>
                  <a:lnTo>
                    <a:pt x="1725930" y="352425"/>
                  </a:lnTo>
                </a:path>
                <a:path w="2136775" h="916304">
                  <a:moveTo>
                    <a:pt x="1725930" y="352425"/>
                  </a:moveTo>
                  <a:lnTo>
                    <a:pt x="1685925" y="315277"/>
                  </a:lnTo>
                </a:path>
                <a:path w="2136775" h="916304">
                  <a:moveTo>
                    <a:pt x="1685925" y="315277"/>
                  </a:moveTo>
                  <a:lnTo>
                    <a:pt x="1643062" y="276225"/>
                  </a:lnTo>
                </a:path>
                <a:path w="2136775" h="916304">
                  <a:moveTo>
                    <a:pt x="1643062" y="276225"/>
                  </a:moveTo>
                  <a:lnTo>
                    <a:pt x="1599247" y="232410"/>
                  </a:lnTo>
                </a:path>
                <a:path w="2136775" h="916304">
                  <a:moveTo>
                    <a:pt x="1599247" y="232410"/>
                  </a:moveTo>
                  <a:lnTo>
                    <a:pt x="1561147" y="196215"/>
                  </a:lnTo>
                </a:path>
                <a:path w="2136775" h="916304">
                  <a:moveTo>
                    <a:pt x="1561147" y="196215"/>
                  </a:moveTo>
                  <a:lnTo>
                    <a:pt x="1511617" y="150495"/>
                  </a:lnTo>
                </a:path>
                <a:path w="2136775" h="916304">
                  <a:moveTo>
                    <a:pt x="1511617" y="150495"/>
                  </a:moveTo>
                  <a:lnTo>
                    <a:pt x="1479232" y="121920"/>
                  </a:lnTo>
                </a:path>
                <a:path w="2136775" h="916304">
                  <a:moveTo>
                    <a:pt x="1479232" y="121920"/>
                  </a:moveTo>
                  <a:lnTo>
                    <a:pt x="1411605" y="68580"/>
                  </a:lnTo>
                </a:path>
                <a:path w="2136775" h="916304">
                  <a:moveTo>
                    <a:pt x="1411605" y="68580"/>
                  </a:moveTo>
                  <a:lnTo>
                    <a:pt x="1397317" y="58102"/>
                  </a:lnTo>
                </a:path>
                <a:path w="2136775" h="916304">
                  <a:moveTo>
                    <a:pt x="1397317" y="58102"/>
                  </a:moveTo>
                  <a:lnTo>
                    <a:pt x="1314450" y="16192"/>
                  </a:lnTo>
                </a:path>
                <a:path w="2136775" h="916304">
                  <a:moveTo>
                    <a:pt x="1314450" y="16192"/>
                  </a:moveTo>
                  <a:lnTo>
                    <a:pt x="1232535" y="0"/>
                  </a:lnTo>
                </a:path>
                <a:path w="2136775" h="916304">
                  <a:moveTo>
                    <a:pt x="1232535" y="0"/>
                  </a:moveTo>
                  <a:lnTo>
                    <a:pt x="1150620" y="19050"/>
                  </a:lnTo>
                </a:path>
                <a:path w="2136775" h="916304">
                  <a:moveTo>
                    <a:pt x="1150620" y="19050"/>
                  </a:moveTo>
                  <a:lnTo>
                    <a:pt x="1079182" y="68580"/>
                  </a:lnTo>
                </a:path>
                <a:path w="2136775" h="916304">
                  <a:moveTo>
                    <a:pt x="1079182" y="68580"/>
                  </a:moveTo>
                  <a:lnTo>
                    <a:pt x="1068705" y="77152"/>
                  </a:lnTo>
                </a:path>
                <a:path w="2136775" h="916304">
                  <a:moveTo>
                    <a:pt x="1068705" y="77152"/>
                  </a:moveTo>
                  <a:lnTo>
                    <a:pt x="1001077" y="150495"/>
                  </a:lnTo>
                </a:path>
                <a:path w="2136775" h="916304">
                  <a:moveTo>
                    <a:pt x="1001077" y="150495"/>
                  </a:moveTo>
                  <a:lnTo>
                    <a:pt x="985837" y="166687"/>
                  </a:lnTo>
                </a:path>
                <a:path w="2136775" h="916304">
                  <a:moveTo>
                    <a:pt x="985837" y="166687"/>
                  </a:moveTo>
                  <a:lnTo>
                    <a:pt x="932497" y="232410"/>
                  </a:lnTo>
                </a:path>
                <a:path w="2136775" h="916304">
                  <a:moveTo>
                    <a:pt x="932497" y="232410"/>
                  </a:moveTo>
                  <a:lnTo>
                    <a:pt x="903922" y="265747"/>
                  </a:lnTo>
                </a:path>
                <a:path w="2136775" h="916304">
                  <a:moveTo>
                    <a:pt x="903922" y="265747"/>
                  </a:moveTo>
                  <a:lnTo>
                    <a:pt x="862012" y="315277"/>
                  </a:lnTo>
                </a:path>
                <a:path w="2136775" h="916304">
                  <a:moveTo>
                    <a:pt x="862012" y="315277"/>
                  </a:moveTo>
                  <a:lnTo>
                    <a:pt x="822007" y="359092"/>
                  </a:lnTo>
                </a:path>
                <a:path w="2136775" h="916304">
                  <a:moveTo>
                    <a:pt x="822007" y="359092"/>
                  </a:moveTo>
                  <a:lnTo>
                    <a:pt x="786765" y="397192"/>
                  </a:lnTo>
                </a:path>
                <a:path w="2136775" h="916304">
                  <a:moveTo>
                    <a:pt x="786765" y="397192"/>
                  </a:moveTo>
                  <a:lnTo>
                    <a:pt x="739140" y="445770"/>
                  </a:lnTo>
                </a:path>
                <a:path w="2136775" h="916304">
                  <a:moveTo>
                    <a:pt x="739140" y="445770"/>
                  </a:moveTo>
                  <a:lnTo>
                    <a:pt x="704850" y="479107"/>
                  </a:lnTo>
                </a:path>
                <a:path w="2136775" h="916304">
                  <a:moveTo>
                    <a:pt x="704850" y="479107"/>
                  </a:moveTo>
                  <a:lnTo>
                    <a:pt x="657225" y="524827"/>
                  </a:lnTo>
                </a:path>
                <a:path w="2136775" h="916304">
                  <a:moveTo>
                    <a:pt x="657225" y="524827"/>
                  </a:moveTo>
                  <a:lnTo>
                    <a:pt x="615315" y="561975"/>
                  </a:lnTo>
                </a:path>
                <a:path w="2136775" h="916304">
                  <a:moveTo>
                    <a:pt x="615315" y="561975"/>
                  </a:moveTo>
                  <a:lnTo>
                    <a:pt x="575310" y="596265"/>
                  </a:lnTo>
                </a:path>
                <a:path w="2136775" h="916304">
                  <a:moveTo>
                    <a:pt x="575310" y="596265"/>
                  </a:moveTo>
                  <a:lnTo>
                    <a:pt x="515302" y="643890"/>
                  </a:lnTo>
                </a:path>
                <a:path w="2136775" h="916304">
                  <a:moveTo>
                    <a:pt x="515302" y="643890"/>
                  </a:moveTo>
                  <a:lnTo>
                    <a:pt x="493395" y="661987"/>
                  </a:lnTo>
                </a:path>
                <a:path w="2136775" h="916304">
                  <a:moveTo>
                    <a:pt x="493395" y="661987"/>
                  </a:moveTo>
                  <a:lnTo>
                    <a:pt x="410527" y="721042"/>
                  </a:lnTo>
                </a:path>
                <a:path w="2136775" h="916304">
                  <a:moveTo>
                    <a:pt x="410527" y="721042"/>
                  </a:moveTo>
                  <a:lnTo>
                    <a:pt x="402907" y="725805"/>
                  </a:lnTo>
                </a:path>
                <a:path w="2136775" h="916304">
                  <a:moveTo>
                    <a:pt x="402907" y="725805"/>
                  </a:moveTo>
                  <a:lnTo>
                    <a:pt x="328612" y="776287"/>
                  </a:lnTo>
                </a:path>
                <a:path w="2136775" h="916304">
                  <a:moveTo>
                    <a:pt x="328612" y="776287"/>
                  </a:moveTo>
                  <a:lnTo>
                    <a:pt x="270510" y="807720"/>
                  </a:lnTo>
                </a:path>
                <a:path w="2136775" h="916304">
                  <a:moveTo>
                    <a:pt x="270510" y="807720"/>
                  </a:moveTo>
                  <a:lnTo>
                    <a:pt x="246697" y="822007"/>
                  </a:lnTo>
                </a:path>
                <a:path w="2136775" h="916304">
                  <a:moveTo>
                    <a:pt x="246697" y="822007"/>
                  </a:moveTo>
                  <a:lnTo>
                    <a:pt x="164782" y="862965"/>
                  </a:lnTo>
                </a:path>
                <a:path w="2136775" h="916304">
                  <a:moveTo>
                    <a:pt x="164782" y="862965"/>
                  </a:moveTo>
                  <a:lnTo>
                    <a:pt x="90487" y="890587"/>
                  </a:lnTo>
                </a:path>
                <a:path w="2136775" h="916304">
                  <a:moveTo>
                    <a:pt x="90487" y="890587"/>
                  </a:moveTo>
                  <a:lnTo>
                    <a:pt x="81915" y="893445"/>
                  </a:lnTo>
                </a:path>
                <a:path w="2136775" h="916304">
                  <a:moveTo>
                    <a:pt x="81915" y="893445"/>
                  </a:moveTo>
                  <a:lnTo>
                    <a:pt x="0" y="916305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3593782" y="5064632"/>
              <a:ext cx="81915" cy="7620"/>
            </a:xfrm>
            <a:custGeom>
              <a:avLst/>
              <a:gdLst/>
              <a:ahLst/>
              <a:cxnLst/>
              <a:rect l="l" t="t" r="r" b="b"/>
              <a:pathLst>
                <a:path w="81914" h="7620">
                  <a:moveTo>
                    <a:pt x="-8572" y="3810"/>
                  </a:moveTo>
                  <a:lnTo>
                    <a:pt x="90487" y="3810"/>
                  </a:lnTo>
                </a:path>
              </a:pathLst>
            </a:custGeom>
            <a:ln w="2476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3421380" y="4956048"/>
              <a:ext cx="172720" cy="116205"/>
            </a:xfrm>
            <a:custGeom>
              <a:avLst/>
              <a:gdLst/>
              <a:ahLst/>
              <a:cxnLst/>
              <a:rect l="l" t="t" r="r" b="b"/>
              <a:pathLst>
                <a:path w="172720" h="116204">
                  <a:moveTo>
                    <a:pt x="172402" y="116205"/>
                  </a:moveTo>
                  <a:lnTo>
                    <a:pt x="90487" y="100012"/>
                  </a:lnTo>
                </a:path>
                <a:path w="172720" h="116204">
                  <a:moveTo>
                    <a:pt x="90487" y="100012"/>
                  </a:moveTo>
                  <a:lnTo>
                    <a:pt x="60007" y="82867"/>
                  </a:lnTo>
                </a:path>
                <a:path w="172720" h="116204">
                  <a:moveTo>
                    <a:pt x="60007" y="82867"/>
                  </a:moveTo>
                  <a:lnTo>
                    <a:pt x="7620" y="18097"/>
                  </a:lnTo>
                </a:path>
                <a:path w="172720" h="116204">
                  <a:moveTo>
                    <a:pt x="7620" y="18097"/>
                  </a:moveTo>
                  <a:lnTo>
                    <a:pt x="0" y="0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3412807" y="4874132"/>
              <a:ext cx="8890" cy="81915"/>
            </a:xfrm>
            <a:custGeom>
              <a:avLst/>
              <a:gdLst/>
              <a:ahLst/>
              <a:cxnLst/>
              <a:rect l="l" t="t" r="r" b="b"/>
              <a:pathLst>
                <a:path w="8889" h="81914">
                  <a:moveTo>
                    <a:pt x="4286" y="-8572"/>
                  </a:moveTo>
                  <a:lnTo>
                    <a:pt x="4286" y="90487"/>
                  </a:lnTo>
                </a:path>
              </a:pathLst>
            </a:custGeom>
            <a:ln w="25717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3412807" y="3260597"/>
              <a:ext cx="1413510" cy="1613535"/>
            </a:xfrm>
            <a:custGeom>
              <a:avLst/>
              <a:gdLst/>
              <a:ahLst/>
              <a:cxnLst/>
              <a:rect l="l" t="t" r="r" b="b"/>
              <a:pathLst>
                <a:path w="1413510" h="1613535">
                  <a:moveTo>
                    <a:pt x="0" y="1613535"/>
                  </a:moveTo>
                  <a:lnTo>
                    <a:pt x="10477" y="1531620"/>
                  </a:lnTo>
                </a:path>
                <a:path w="1413510" h="1613535">
                  <a:moveTo>
                    <a:pt x="10477" y="1531620"/>
                  </a:moveTo>
                  <a:lnTo>
                    <a:pt x="16192" y="1513522"/>
                  </a:lnTo>
                </a:path>
                <a:path w="1413510" h="1613535">
                  <a:moveTo>
                    <a:pt x="180975" y="1391602"/>
                  </a:moveTo>
                  <a:lnTo>
                    <a:pt x="186690" y="1366837"/>
                  </a:lnTo>
                </a:path>
                <a:path w="1413510" h="1613535">
                  <a:moveTo>
                    <a:pt x="186690" y="1366837"/>
                  </a:moveTo>
                  <a:lnTo>
                    <a:pt x="221932" y="1284922"/>
                  </a:lnTo>
                </a:path>
                <a:path w="1413510" h="1613535">
                  <a:moveTo>
                    <a:pt x="221932" y="1284922"/>
                  </a:moveTo>
                  <a:lnTo>
                    <a:pt x="262890" y="1209675"/>
                  </a:lnTo>
                </a:path>
                <a:path w="1413510" h="1613535">
                  <a:moveTo>
                    <a:pt x="262890" y="1209675"/>
                  </a:moveTo>
                  <a:lnTo>
                    <a:pt x="266700" y="1203007"/>
                  </a:lnTo>
                </a:path>
                <a:path w="1413510" h="1613535">
                  <a:moveTo>
                    <a:pt x="266700" y="1203007"/>
                  </a:moveTo>
                  <a:lnTo>
                    <a:pt x="319087" y="1120140"/>
                  </a:lnTo>
                </a:path>
                <a:path w="1413510" h="1613535">
                  <a:moveTo>
                    <a:pt x="319087" y="1120140"/>
                  </a:moveTo>
                  <a:lnTo>
                    <a:pt x="344805" y="1085850"/>
                  </a:lnTo>
                </a:path>
                <a:path w="1413510" h="1613535">
                  <a:moveTo>
                    <a:pt x="344805" y="1085850"/>
                  </a:moveTo>
                  <a:lnTo>
                    <a:pt x="380047" y="1038225"/>
                  </a:lnTo>
                </a:path>
                <a:path w="1413510" h="1613535">
                  <a:moveTo>
                    <a:pt x="380047" y="1038225"/>
                  </a:moveTo>
                  <a:lnTo>
                    <a:pt x="427672" y="982027"/>
                  </a:lnTo>
                </a:path>
                <a:path w="1413510" h="1613535">
                  <a:moveTo>
                    <a:pt x="427672" y="982027"/>
                  </a:moveTo>
                  <a:lnTo>
                    <a:pt x="448627" y="956310"/>
                  </a:lnTo>
                </a:path>
                <a:path w="1413510" h="1613535">
                  <a:moveTo>
                    <a:pt x="448627" y="956310"/>
                  </a:moveTo>
                  <a:lnTo>
                    <a:pt x="509587" y="890587"/>
                  </a:lnTo>
                </a:path>
                <a:path w="1413510" h="1613535">
                  <a:moveTo>
                    <a:pt x="509587" y="890587"/>
                  </a:moveTo>
                  <a:lnTo>
                    <a:pt x="525780" y="874395"/>
                  </a:lnTo>
                </a:path>
                <a:path w="1413510" h="1613535">
                  <a:moveTo>
                    <a:pt x="525780" y="874395"/>
                  </a:moveTo>
                  <a:lnTo>
                    <a:pt x="591502" y="810577"/>
                  </a:lnTo>
                </a:path>
                <a:path w="1413510" h="1613535">
                  <a:moveTo>
                    <a:pt x="591502" y="810577"/>
                  </a:moveTo>
                  <a:lnTo>
                    <a:pt x="612457" y="791527"/>
                  </a:lnTo>
                </a:path>
                <a:path w="1413510" h="1613535">
                  <a:moveTo>
                    <a:pt x="612457" y="791527"/>
                  </a:moveTo>
                  <a:lnTo>
                    <a:pt x="673417" y="738187"/>
                  </a:lnTo>
                </a:path>
                <a:path w="1413510" h="1613535">
                  <a:moveTo>
                    <a:pt x="673417" y="738187"/>
                  </a:moveTo>
                  <a:lnTo>
                    <a:pt x="709612" y="709612"/>
                  </a:lnTo>
                </a:path>
                <a:path w="1413510" h="1613535">
                  <a:moveTo>
                    <a:pt x="709612" y="709612"/>
                  </a:moveTo>
                  <a:lnTo>
                    <a:pt x="756285" y="673417"/>
                  </a:lnTo>
                </a:path>
                <a:path w="1413510" h="1613535">
                  <a:moveTo>
                    <a:pt x="756285" y="673417"/>
                  </a:moveTo>
                  <a:lnTo>
                    <a:pt x="820102" y="627697"/>
                  </a:lnTo>
                </a:path>
                <a:path w="1413510" h="1613535">
                  <a:moveTo>
                    <a:pt x="820102" y="627697"/>
                  </a:moveTo>
                  <a:lnTo>
                    <a:pt x="838200" y="614362"/>
                  </a:lnTo>
                </a:path>
                <a:path w="1413510" h="1613535">
                  <a:moveTo>
                    <a:pt x="838200" y="614362"/>
                  </a:moveTo>
                  <a:lnTo>
                    <a:pt x="920115" y="559117"/>
                  </a:lnTo>
                </a:path>
                <a:path w="1413510" h="1613535">
                  <a:moveTo>
                    <a:pt x="920115" y="559117"/>
                  </a:moveTo>
                  <a:lnTo>
                    <a:pt x="941070" y="545782"/>
                  </a:lnTo>
                </a:path>
                <a:path w="1413510" h="1613535">
                  <a:moveTo>
                    <a:pt x="941070" y="545782"/>
                  </a:moveTo>
                  <a:lnTo>
                    <a:pt x="1002030" y="499110"/>
                  </a:lnTo>
                </a:path>
                <a:path w="1413510" h="1613535">
                  <a:moveTo>
                    <a:pt x="1002030" y="499110"/>
                  </a:moveTo>
                  <a:lnTo>
                    <a:pt x="1044892" y="462915"/>
                  </a:lnTo>
                </a:path>
                <a:path w="1413510" h="1613535">
                  <a:moveTo>
                    <a:pt x="1044892" y="462915"/>
                  </a:moveTo>
                  <a:lnTo>
                    <a:pt x="1084897" y="419100"/>
                  </a:lnTo>
                </a:path>
                <a:path w="1413510" h="1613535">
                  <a:moveTo>
                    <a:pt x="1084897" y="419100"/>
                  </a:moveTo>
                  <a:lnTo>
                    <a:pt x="1112520" y="381000"/>
                  </a:lnTo>
                </a:path>
                <a:path w="1413510" h="1613535">
                  <a:moveTo>
                    <a:pt x="1112520" y="381000"/>
                  </a:moveTo>
                  <a:lnTo>
                    <a:pt x="1156335" y="299085"/>
                  </a:lnTo>
                </a:path>
                <a:path w="1413510" h="1613535">
                  <a:moveTo>
                    <a:pt x="1156335" y="299085"/>
                  </a:moveTo>
                  <a:lnTo>
                    <a:pt x="1166812" y="273367"/>
                  </a:lnTo>
                </a:path>
                <a:path w="1413510" h="1613535">
                  <a:moveTo>
                    <a:pt x="1166812" y="273367"/>
                  </a:moveTo>
                  <a:lnTo>
                    <a:pt x="1190625" y="217170"/>
                  </a:lnTo>
                </a:path>
                <a:path w="1413510" h="1613535">
                  <a:moveTo>
                    <a:pt x="1190625" y="217170"/>
                  </a:moveTo>
                  <a:lnTo>
                    <a:pt x="1230630" y="134302"/>
                  </a:lnTo>
                </a:path>
                <a:path w="1413510" h="1613535">
                  <a:moveTo>
                    <a:pt x="1230630" y="134302"/>
                  </a:moveTo>
                  <a:lnTo>
                    <a:pt x="1248727" y="104775"/>
                  </a:lnTo>
                </a:path>
                <a:path w="1413510" h="1613535">
                  <a:moveTo>
                    <a:pt x="1248727" y="104775"/>
                  </a:moveTo>
                  <a:lnTo>
                    <a:pt x="1298257" y="52387"/>
                  </a:lnTo>
                </a:path>
                <a:path w="1413510" h="1613535">
                  <a:moveTo>
                    <a:pt x="1298257" y="52387"/>
                  </a:moveTo>
                  <a:lnTo>
                    <a:pt x="1331595" y="27622"/>
                  </a:lnTo>
                </a:path>
                <a:path w="1413510" h="1613535">
                  <a:moveTo>
                    <a:pt x="1331595" y="27622"/>
                  </a:moveTo>
                  <a:lnTo>
                    <a:pt x="1413510" y="0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4826317" y="3257740"/>
              <a:ext cx="81915" cy="3175"/>
            </a:xfrm>
            <a:custGeom>
              <a:avLst/>
              <a:gdLst/>
              <a:ahLst/>
              <a:cxnLst/>
              <a:rect l="l" t="t" r="r" b="b"/>
              <a:pathLst>
                <a:path w="81914" h="3175">
                  <a:moveTo>
                    <a:pt x="-8572" y="1428"/>
                  </a:moveTo>
                  <a:lnTo>
                    <a:pt x="90487" y="1428"/>
                  </a:lnTo>
                </a:path>
              </a:pathLst>
            </a:custGeom>
            <a:ln w="20002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4908232" y="3257740"/>
              <a:ext cx="904240" cy="565150"/>
            </a:xfrm>
            <a:custGeom>
              <a:avLst/>
              <a:gdLst/>
              <a:ahLst/>
              <a:cxnLst/>
              <a:rect l="l" t="t" r="r" b="b"/>
              <a:pathLst>
                <a:path w="904239" h="565150">
                  <a:moveTo>
                    <a:pt x="0" y="0"/>
                  </a:moveTo>
                  <a:lnTo>
                    <a:pt x="81915" y="14287"/>
                  </a:lnTo>
                </a:path>
                <a:path w="904239" h="565150">
                  <a:moveTo>
                    <a:pt x="81915" y="14287"/>
                  </a:moveTo>
                  <a:lnTo>
                    <a:pt x="164782" y="43815"/>
                  </a:lnTo>
                </a:path>
                <a:path w="904239" h="565150">
                  <a:moveTo>
                    <a:pt x="164782" y="43815"/>
                  </a:moveTo>
                  <a:lnTo>
                    <a:pt x="185737" y="55245"/>
                  </a:lnTo>
                </a:path>
                <a:path w="904239" h="565150">
                  <a:moveTo>
                    <a:pt x="185737" y="55245"/>
                  </a:moveTo>
                  <a:lnTo>
                    <a:pt x="246697" y="86677"/>
                  </a:lnTo>
                </a:path>
                <a:path w="904239" h="565150">
                  <a:moveTo>
                    <a:pt x="246697" y="86677"/>
                  </a:moveTo>
                  <a:lnTo>
                    <a:pt x="318135" y="137160"/>
                  </a:lnTo>
                </a:path>
                <a:path w="904239" h="565150">
                  <a:moveTo>
                    <a:pt x="318135" y="137160"/>
                  </a:moveTo>
                  <a:lnTo>
                    <a:pt x="328612" y="144780"/>
                  </a:lnTo>
                </a:path>
                <a:path w="904239" h="565150">
                  <a:moveTo>
                    <a:pt x="328612" y="144780"/>
                  </a:moveTo>
                  <a:lnTo>
                    <a:pt x="410527" y="215265"/>
                  </a:lnTo>
                </a:path>
                <a:path w="904239" h="565150">
                  <a:moveTo>
                    <a:pt x="410527" y="215265"/>
                  </a:moveTo>
                  <a:lnTo>
                    <a:pt x="416242" y="220027"/>
                  </a:lnTo>
                </a:path>
                <a:path w="904239" h="565150">
                  <a:moveTo>
                    <a:pt x="416242" y="220027"/>
                  </a:moveTo>
                  <a:lnTo>
                    <a:pt x="493395" y="291465"/>
                  </a:lnTo>
                </a:path>
                <a:path w="904239" h="565150">
                  <a:moveTo>
                    <a:pt x="493395" y="291465"/>
                  </a:moveTo>
                  <a:lnTo>
                    <a:pt x="503872" y="301942"/>
                  </a:lnTo>
                </a:path>
                <a:path w="904239" h="565150">
                  <a:moveTo>
                    <a:pt x="503872" y="301942"/>
                  </a:moveTo>
                  <a:lnTo>
                    <a:pt x="575310" y="368617"/>
                  </a:lnTo>
                </a:path>
                <a:path w="904239" h="565150">
                  <a:moveTo>
                    <a:pt x="575310" y="368617"/>
                  </a:moveTo>
                  <a:lnTo>
                    <a:pt x="592455" y="383857"/>
                  </a:lnTo>
                </a:path>
                <a:path w="904239" h="565150">
                  <a:moveTo>
                    <a:pt x="592455" y="383857"/>
                  </a:moveTo>
                  <a:lnTo>
                    <a:pt x="657225" y="439102"/>
                  </a:lnTo>
                </a:path>
                <a:path w="904239" h="565150">
                  <a:moveTo>
                    <a:pt x="657225" y="439102"/>
                  </a:moveTo>
                  <a:lnTo>
                    <a:pt x="692467" y="465772"/>
                  </a:lnTo>
                </a:path>
                <a:path w="904239" h="565150">
                  <a:moveTo>
                    <a:pt x="692467" y="465772"/>
                  </a:moveTo>
                  <a:lnTo>
                    <a:pt x="739140" y="499110"/>
                  </a:lnTo>
                </a:path>
                <a:path w="904239" h="565150">
                  <a:moveTo>
                    <a:pt x="739140" y="499110"/>
                  </a:moveTo>
                  <a:lnTo>
                    <a:pt x="822007" y="542925"/>
                  </a:lnTo>
                </a:path>
                <a:path w="904239" h="565150">
                  <a:moveTo>
                    <a:pt x="822007" y="542925"/>
                  </a:moveTo>
                  <a:lnTo>
                    <a:pt x="842010" y="548640"/>
                  </a:lnTo>
                </a:path>
                <a:path w="904239" h="565150">
                  <a:moveTo>
                    <a:pt x="842010" y="548640"/>
                  </a:moveTo>
                  <a:lnTo>
                    <a:pt x="903922" y="564832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5812155" y="3817810"/>
              <a:ext cx="81915" cy="5080"/>
            </a:xfrm>
            <a:custGeom>
              <a:avLst/>
              <a:gdLst/>
              <a:ahLst/>
              <a:cxnLst/>
              <a:rect l="l" t="t" r="r" b="b"/>
              <a:pathLst>
                <a:path w="81914" h="5079">
                  <a:moveTo>
                    <a:pt x="-8572" y="2381"/>
                  </a:moveTo>
                  <a:lnTo>
                    <a:pt x="90487" y="2381"/>
                  </a:lnTo>
                </a:path>
              </a:pathLst>
            </a:custGeom>
            <a:ln w="21907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5894070" y="2949130"/>
              <a:ext cx="1068705" cy="868680"/>
            </a:xfrm>
            <a:custGeom>
              <a:avLst/>
              <a:gdLst/>
              <a:ahLst/>
              <a:cxnLst/>
              <a:rect l="l" t="t" r="r" b="b"/>
              <a:pathLst>
                <a:path w="1068704" h="868679">
                  <a:moveTo>
                    <a:pt x="0" y="868680"/>
                  </a:moveTo>
                  <a:lnTo>
                    <a:pt x="25717" y="857250"/>
                  </a:lnTo>
                </a:path>
                <a:path w="1068704" h="868679">
                  <a:moveTo>
                    <a:pt x="25717" y="857250"/>
                  </a:moveTo>
                  <a:lnTo>
                    <a:pt x="81915" y="826770"/>
                  </a:lnTo>
                </a:path>
                <a:path w="1068704" h="868679">
                  <a:moveTo>
                    <a:pt x="81915" y="826770"/>
                  </a:moveTo>
                  <a:lnTo>
                    <a:pt x="134302" y="774382"/>
                  </a:lnTo>
                </a:path>
                <a:path w="1068704" h="868679">
                  <a:moveTo>
                    <a:pt x="134302" y="774382"/>
                  </a:moveTo>
                  <a:lnTo>
                    <a:pt x="164782" y="741997"/>
                  </a:lnTo>
                </a:path>
                <a:path w="1068704" h="868679">
                  <a:moveTo>
                    <a:pt x="164782" y="741997"/>
                  </a:moveTo>
                  <a:lnTo>
                    <a:pt x="200977" y="692467"/>
                  </a:lnTo>
                </a:path>
                <a:path w="1068704" h="868679">
                  <a:moveTo>
                    <a:pt x="200977" y="692467"/>
                  </a:moveTo>
                  <a:lnTo>
                    <a:pt x="246697" y="633412"/>
                  </a:lnTo>
                </a:path>
                <a:path w="1068704" h="868679">
                  <a:moveTo>
                    <a:pt x="246697" y="633412"/>
                  </a:moveTo>
                  <a:lnTo>
                    <a:pt x="262890" y="610552"/>
                  </a:lnTo>
                </a:path>
                <a:path w="1068704" h="868679">
                  <a:moveTo>
                    <a:pt x="262890" y="610552"/>
                  </a:moveTo>
                  <a:lnTo>
                    <a:pt x="327660" y="528637"/>
                  </a:lnTo>
                </a:path>
                <a:path w="1068704" h="868679">
                  <a:moveTo>
                    <a:pt x="327660" y="528637"/>
                  </a:moveTo>
                  <a:lnTo>
                    <a:pt x="328612" y="526732"/>
                  </a:lnTo>
                </a:path>
                <a:path w="1068704" h="868679">
                  <a:moveTo>
                    <a:pt x="328612" y="526732"/>
                  </a:moveTo>
                  <a:lnTo>
                    <a:pt x="398145" y="445770"/>
                  </a:lnTo>
                </a:path>
                <a:path w="1068704" h="868679">
                  <a:moveTo>
                    <a:pt x="398145" y="445770"/>
                  </a:moveTo>
                  <a:lnTo>
                    <a:pt x="411480" y="431482"/>
                  </a:lnTo>
                </a:path>
                <a:path w="1068704" h="868679">
                  <a:moveTo>
                    <a:pt x="411480" y="431482"/>
                  </a:moveTo>
                  <a:lnTo>
                    <a:pt x="476250" y="363855"/>
                  </a:lnTo>
                </a:path>
                <a:path w="1068704" h="868679">
                  <a:moveTo>
                    <a:pt x="476250" y="363855"/>
                  </a:moveTo>
                  <a:lnTo>
                    <a:pt x="493395" y="347662"/>
                  </a:lnTo>
                </a:path>
                <a:path w="1068704" h="868679">
                  <a:moveTo>
                    <a:pt x="493395" y="347662"/>
                  </a:moveTo>
                  <a:lnTo>
                    <a:pt x="564832" y="281940"/>
                  </a:lnTo>
                </a:path>
                <a:path w="1068704" h="868679">
                  <a:moveTo>
                    <a:pt x="564832" y="281940"/>
                  </a:moveTo>
                  <a:lnTo>
                    <a:pt x="575310" y="272415"/>
                  </a:lnTo>
                </a:path>
                <a:path w="1068704" h="868679">
                  <a:moveTo>
                    <a:pt x="575310" y="272415"/>
                  </a:moveTo>
                  <a:lnTo>
                    <a:pt x="657225" y="205740"/>
                  </a:lnTo>
                </a:path>
                <a:path w="1068704" h="868679">
                  <a:moveTo>
                    <a:pt x="657225" y="205740"/>
                  </a:moveTo>
                  <a:lnTo>
                    <a:pt x="665797" y="199072"/>
                  </a:lnTo>
                </a:path>
                <a:path w="1068704" h="868679">
                  <a:moveTo>
                    <a:pt x="665797" y="199072"/>
                  </a:moveTo>
                  <a:lnTo>
                    <a:pt x="740092" y="145732"/>
                  </a:lnTo>
                </a:path>
                <a:path w="1068704" h="868679">
                  <a:moveTo>
                    <a:pt x="740092" y="145732"/>
                  </a:moveTo>
                  <a:lnTo>
                    <a:pt x="786765" y="117157"/>
                  </a:lnTo>
                </a:path>
                <a:path w="1068704" h="868679">
                  <a:moveTo>
                    <a:pt x="786765" y="117157"/>
                  </a:moveTo>
                  <a:lnTo>
                    <a:pt x="822007" y="94297"/>
                  </a:lnTo>
                </a:path>
                <a:path w="1068704" h="868679">
                  <a:moveTo>
                    <a:pt x="822007" y="94297"/>
                  </a:moveTo>
                  <a:lnTo>
                    <a:pt x="903922" y="52387"/>
                  </a:lnTo>
                </a:path>
                <a:path w="1068704" h="868679">
                  <a:moveTo>
                    <a:pt x="903922" y="52387"/>
                  </a:moveTo>
                  <a:lnTo>
                    <a:pt x="948690" y="35242"/>
                  </a:lnTo>
                </a:path>
                <a:path w="1068704" h="868679">
                  <a:moveTo>
                    <a:pt x="948690" y="35242"/>
                  </a:moveTo>
                  <a:lnTo>
                    <a:pt x="985837" y="19050"/>
                  </a:lnTo>
                </a:path>
                <a:path w="1068704" h="868679">
                  <a:moveTo>
                    <a:pt x="985837" y="19050"/>
                  </a:moveTo>
                  <a:lnTo>
                    <a:pt x="1068705" y="0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6962775" y="2949130"/>
              <a:ext cx="81915" cy="3175"/>
            </a:xfrm>
            <a:custGeom>
              <a:avLst/>
              <a:gdLst/>
              <a:ahLst/>
              <a:cxnLst/>
              <a:rect l="l" t="t" r="r" b="b"/>
              <a:pathLst>
                <a:path w="81915" h="3175">
                  <a:moveTo>
                    <a:pt x="-8572" y="1428"/>
                  </a:moveTo>
                  <a:lnTo>
                    <a:pt x="90487" y="1428"/>
                  </a:lnTo>
                </a:path>
              </a:pathLst>
            </a:custGeom>
            <a:ln w="20002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7044690" y="2951987"/>
              <a:ext cx="102235" cy="114300"/>
            </a:xfrm>
            <a:custGeom>
              <a:avLst/>
              <a:gdLst/>
              <a:ahLst/>
              <a:cxnLst/>
              <a:rect l="l" t="t" r="r" b="b"/>
              <a:pathLst>
                <a:path w="102234" h="114300">
                  <a:moveTo>
                    <a:pt x="0" y="0"/>
                  </a:moveTo>
                  <a:lnTo>
                    <a:pt x="63817" y="32385"/>
                  </a:lnTo>
                </a:path>
                <a:path w="102234" h="114300">
                  <a:moveTo>
                    <a:pt x="63817" y="32385"/>
                  </a:moveTo>
                  <a:lnTo>
                    <a:pt x="81915" y="57150"/>
                  </a:lnTo>
                </a:path>
                <a:path w="102234" h="114300">
                  <a:moveTo>
                    <a:pt x="81915" y="57150"/>
                  </a:moveTo>
                  <a:lnTo>
                    <a:pt x="101917" y="114300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7142797" y="3066287"/>
              <a:ext cx="3810" cy="81915"/>
            </a:xfrm>
            <a:custGeom>
              <a:avLst/>
              <a:gdLst/>
              <a:ahLst/>
              <a:cxnLst/>
              <a:rect l="l" t="t" r="r" b="b"/>
              <a:pathLst>
                <a:path w="3809" h="81914">
                  <a:moveTo>
                    <a:pt x="1905" y="-8572"/>
                  </a:moveTo>
                  <a:lnTo>
                    <a:pt x="1905" y="90487"/>
                  </a:lnTo>
                </a:path>
              </a:pathLst>
            </a:custGeom>
            <a:ln w="2095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5894070" y="3148202"/>
              <a:ext cx="1249045" cy="1449705"/>
            </a:xfrm>
            <a:custGeom>
              <a:avLst/>
              <a:gdLst/>
              <a:ahLst/>
              <a:cxnLst/>
              <a:rect l="l" t="t" r="r" b="b"/>
              <a:pathLst>
                <a:path w="1249045" h="1449704">
                  <a:moveTo>
                    <a:pt x="1248727" y="0"/>
                  </a:moveTo>
                  <a:lnTo>
                    <a:pt x="1232535" y="58102"/>
                  </a:lnTo>
                </a:path>
                <a:path w="1249045" h="1449704">
                  <a:moveTo>
                    <a:pt x="1232535" y="58102"/>
                  </a:moveTo>
                  <a:lnTo>
                    <a:pt x="1226820" y="82867"/>
                  </a:lnTo>
                </a:path>
                <a:path w="1249045" h="1449704">
                  <a:moveTo>
                    <a:pt x="1226820" y="82867"/>
                  </a:moveTo>
                  <a:lnTo>
                    <a:pt x="1191577" y="164782"/>
                  </a:lnTo>
                </a:path>
                <a:path w="1249045" h="1449704">
                  <a:moveTo>
                    <a:pt x="1191577" y="164782"/>
                  </a:moveTo>
                  <a:lnTo>
                    <a:pt x="1150620" y="240030"/>
                  </a:lnTo>
                </a:path>
                <a:path w="1249045" h="1449704">
                  <a:moveTo>
                    <a:pt x="1150620" y="240030"/>
                  </a:moveTo>
                  <a:lnTo>
                    <a:pt x="1146810" y="246697"/>
                  </a:lnTo>
                </a:path>
                <a:path w="1249045" h="1449704">
                  <a:moveTo>
                    <a:pt x="1146810" y="246697"/>
                  </a:moveTo>
                  <a:lnTo>
                    <a:pt x="1094422" y="329565"/>
                  </a:lnTo>
                </a:path>
                <a:path w="1249045" h="1449704">
                  <a:moveTo>
                    <a:pt x="1094422" y="329565"/>
                  </a:moveTo>
                  <a:lnTo>
                    <a:pt x="1068705" y="363855"/>
                  </a:lnTo>
                </a:path>
                <a:path w="1249045" h="1449704">
                  <a:moveTo>
                    <a:pt x="1068705" y="363855"/>
                  </a:moveTo>
                  <a:lnTo>
                    <a:pt x="1033462" y="411480"/>
                  </a:lnTo>
                </a:path>
                <a:path w="1249045" h="1449704">
                  <a:moveTo>
                    <a:pt x="1033462" y="411480"/>
                  </a:moveTo>
                  <a:lnTo>
                    <a:pt x="985837" y="467677"/>
                  </a:lnTo>
                </a:path>
                <a:path w="1249045" h="1449704">
                  <a:moveTo>
                    <a:pt x="985837" y="467677"/>
                  </a:moveTo>
                  <a:lnTo>
                    <a:pt x="964882" y="493395"/>
                  </a:lnTo>
                </a:path>
                <a:path w="1249045" h="1449704">
                  <a:moveTo>
                    <a:pt x="964882" y="493395"/>
                  </a:moveTo>
                  <a:lnTo>
                    <a:pt x="903922" y="559117"/>
                  </a:lnTo>
                </a:path>
                <a:path w="1249045" h="1449704">
                  <a:moveTo>
                    <a:pt x="903922" y="559117"/>
                  </a:moveTo>
                  <a:lnTo>
                    <a:pt x="887730" y="575310"/>
                  </a:lnTo>
                </a:path>
                <a:path w="1249045" h="1449704">
                  <a:moveTo>
                    <a:pt x="887730" y="575310"/>
                  </a:moveTo>
                  <a:lnTo>
                    <a:pt x="822007" y="639127"/>
                  </a:lnTo>
                </a:path>
                <a:path w="1249045" h="1449704">
                  <a:moveTo>
                    <a:pt x="822007" y="639127"/>
                  </a:moveTo>
                  <a:lnTo>
                    <a:pt x="801052" y="658177"/>
                  </a:lnTo>
                </a:path>
                <a:path w="1249045" h="1449704">
                  <a:moveTo>
                    <a:pt x="801052" y="658177"/>
                  </a:moveTo>
                  <a:lnTo>
                    <a:pt x="740092" y="711517"/>
                  </a:lnTo>
                </a:path>
                <a:path w="1249045" h="1449704">
                  <a:moveTo>
                    <a:pt x="740092" y="711517"/>
                  </a:moveTo>
                  <a:lnTo>
                    <a:pt x="703897" y="740092"/>
                  </a:lnTo>
                </a:path>
                <a:path w="1249045" h="1449704">
                  <a:moveTo>
                    <a:pt x="703897" y="740092"/>
                  </a:moveTo>
                  <a:lnTo>
                    <a:pt x="657225" y="776287"/>
                  </a:lnTo>
                </a:path>
                <a:path w="1249045" h="1449704">
                  <a:moveTo>
                    <a:pt x="657225" y="776287"/>
                  </a:moveTo>
                  <a:lnTo>
                    <a:pt x="593407" y="822007"/>
                  </a:lnTo>
                </a:path>
                <a:path w="1249045" h="1449704">
                  <a:moveTo>
                    <a:pt x="593407" y="822007"/>
                  </a:moveTo>
                  <a:lnTo>
                    <a:pt x="575310" y="835342"/>
                  </a:lnTo>
                </a:path>
                <a:path w="1249045" h="1449704">
                  <a:moveTo>
                    <a:pt x="575310" y="835342"/>
                  </a:moveTo>
                  <a:lnTo>
                    <a:pt x="493395" y="890587"/>
                  </a:lnTo>
                </a:path>
                <a:path w="1249045" h="1449704">
                  <a:moveTo>
                    <a:pt x="493395" y="890587"/>
                  </a:moveTo>
                  <a:lnTo>
                    <a:pt x="472440" y="903922"/>
                  </a:lnTo>
                </a:path>
                <a:path w="1249045" h="1449704">
                  <a:moveTo>
                    <a:pt x="472440" y="903922"/>
                  </a:moveTo>
                  <a:lnTo>
                    <a:pt x="411480" y="950595"/>
                  </a:lnTo>
                </a:path>
                <a:path w="1249045" h="1449704">
                  <a:moveTo>
                    <a:pt x="411480" y="950595"/>
                  </a:moveTo>
                  <a:lnTo>
                    <a:pt x="368617" y="986790"/>
                  </a:lnTo>
                </a:path>
                <a:path w="1249045" h="1449704">
                  <a:moveTo>
                    <a:pt x="368617" y="986790"/>
                  </a:moveTo>
                  <a:lnTo>
                    <a:pt x="328612" y="1030605"/>
                  </a:lnTo>
                </a:path>
                <a:path w="1249045" h="1449704">
                  <a:moveTo>
                    <a:pt x="328612" y="1030605"/>
                  </a:moveTo>
                  <a:lnTo>
                    <a:pt x="300990" y="1068705"/>
                  </a:lnTo>
                </a:path>
                <a:path w="1249045" h="1449704">
                  <a:moveTo>
                    <a:pt x="300990" y="1068705"/>
                  </a:moveTo>
                  <a:lnTo>
                    <a:pt x="257175" y="1150620"/>
                  </a:lnTo>
                </a:path>
                <a:path w="1249045" h="1449704">
                  <a:moveTo>
                    <a:pt x="257175" y="1150620"/>
                  </a:moveTo>
                  <a:lnTo>
                    <a:pt x="246697" y="1176337"/>
                  </a:lnTo>
                </a:path>
                <a:path w="1249045" h="1449704">
                  <a:moveTo>
                    <a:pt x="246697" y="1176337"/>
                  </a:moveTo>
                  <a:lnTo>
                    <a:pt x="222885" y="1232535"/>
                  </a:lnTo>
                </a:path>
                <a:path w="1249045" h="1449704">
                  <a:moveTo>
                    <a:pt x="222885" y="1232535"/>
                  </a:moveTo>
                  <a:lnTo>
                    <a:pt x="182880" y="1315402"/>
                  </a:lnTo>
                </a:path>
                <a:path w="1249045" h="1449704">
                  <a:moveTo>
                    <a:pt x="182880" y="1315402"/>
                  </a:moveTo>
                  <a:lnTo>
                    <a:pt x="164782" y="1344930"/>
                  </a:lnTo>
                </a:path>
                <a:path w="1249045" h="1449704">
                  <a:moveTo>
                    <a:pt x="164782" y="1344930"/>
                  </a:moveTo>
                  <a:lnTo>
                    <a:pt x="115252" y="1397317"/>
                  </a:lnTo>
                </a:path>
                <a:path w="1249045" h="1449704">
                  <a:moveTo>
                    <a:pt x="115252" y="1397317"/>
                  </a:moveTo>
                  <a:lnTo>
                    <a:pt x="81915" y="1422082"/>
                  </a:lnTo>
                </a:path>
                <a:path w="1249045" h="1449704">
                  <a:moveTo>
                    <a:pt x="81915" y="1422082"/>
                  </a:moveTo>
                  <a:lnTo>
                    <a:pt x="0" y="1449705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5812155" y="4597907"/>
              <a:ext cx="81915" cy="3175"/>
            </a:xfrm>
            <a:custGeom>
              <a:avLst/>
              <a:gdLst/>
              <a:ahLst/>
              <a:cxnLst/>
              <a:rect l="l" t="t" r="r" b="b"/>
              <a:pathLst>
                <a:path w="81914" h="3175">
                  <a:moveTo>
                    <a:pt x="-8572" y="1428"/>
                  </a:moveTo>
                  <a:lnTo>
                    <a:pt x="90487" y="1428"/>
                  </a:lnTo>
                </a:path>
              </a:pathLst>
            </a:custGeom>
            <a:ln w="20002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4908232" y="4035932"/>
              <a:ext cx="904240" cy="565150"/>
            </a:xfrm>
            <a:custGeom>
              <a:avLst/>
              <a:gdLst/>
              <a:ahLst/>
              <a:cxnLst/>
              <a:rect l="l" t="t" r="r" b="b"/>
              <a:pathLst>
                <a:path w="904239" h="565150">
                  <a:moveTo>
                    <a:pt x="903922" y="564832"/>
                  </a:moveTo>
                  <a:lnTo>
                    <a:pt x="822007" y="550545"/>
                  </a:lnTo>
                </a:path>
                <a:path w="904239" h="565150">
                  <a:moveTo>
                    <a:pt x="822007" y="550545"/>
                  </a:moveTo>
                  <a:lnTo>
                    <a:pt x="739140" y="521017"/>
                  </a:lnTo>
                </a:path>
                <a:path w="904239" h="565150">
                  <a:moveTo>
                    <a:pt x="739140" y="521017"/>
                  </a:moveTo>
                  <a:lnTo>
                    <a:pt x="718185" y="509587"/>
                  </a:lnTo>
                </a:path>
                <a:path w="904239" h="565150">
                  <a:moveTo>
                    <a:pt x="718185" y="509587"/>
                  </a:moveTo>
                  <a:lnTo>
                    <a:pt x="657225" y="478155"/>
                  </a:lnTo>
                </a:path>
                <a:path w="904239" h="565150">
                  <a:moveTo>
                    <a:pt x="657225" y="478155"/>
                  </a:moveTo>
                  <a:lnTo>
                    <a:pt x="585787" y="427672"/>
                  </a:lnTo>
                </a:path>
                <a:path w="904239" h="565150">
                  <a:moveTo>
                    <a:pt x="585787" y="427672"/>
                  </a:moveTo>
                  <a:lnTo>
                    <a:pt x="575310" y="420052"/>
                  </a:lnTo>
                </a:path>
                <a:path w="904239" h="565150">
                  <a:moveTo>
                    <a:pt x="575310" y="420052"/>
                  </a:moveTo>
                  <a:lnTo>
                    <a:pt x="493395" y="349567"/>
                  </a:lnTo>
                </a:path>
                <a:path w="904239" h="565150">
                  <a:moveTo>
                    <a:pt x="493395" y="349567"/>
                  </a:moveTo>
                  <a:lnTo>
                    <a:pt x="487680" y="344805"/>
                  </a:lnTo>
                </a:path>
                <a:path w="904239" h="565150">
                  <a:moveTo>
                    <a:pt x="487680" y="344805"/>
                  </a:moveTo>
                  <a:lnTo>
                    <a:pt x="410527" y="273367"/>
                  </a:lnTo>
                </a:path>
                <a:path w="904239" h="565150">
                  <a:moveTo>
                    <a:pt x="410527" y="273367"/>
                  </a:moveTo>
                  <a:lnTo>
                    <a:pt x="400050" y="262890"/>
                  </a:lnTo>
                </a:path>
                <a:path w="904239" h="565150">
                  <a:moveTo>
                    <a:pt x="400050" y="262890"/>
                  </a:moveTo>
                  <a:lnTo>
                    <a:pt x="328612" y="196215"/>
                  </a:lnTo>
                </a:path>
                <a:path w="904239" h="565150">
                  <a:moveTo>
                    <a:pt x="328612" y="196215"/>
                  </a:moveTo>
                  <a:lnTo>
                    <a:pt x="311467" y="180975"/>
                  </a:lnTo>
                </a:path>
                <a:path w="904239" h="565150">
                  <a:moveTo>
                    <a:pt x="311467" y="180975"/>
                  </a:moveTo>
                  <a:lnTo>
                    <a:pt x="246697" y="125730"/>
                  </a:lnTo>
                </a:path>
                <a:path w="904239" h="565150">
                  <a:moveTo>
                    <a:pt x="246697" y="125730"/>
                  </a:moveTo>
                  <a:lnTo>
                    <a:pt x="211455" y="99060"/>
                  </a:lnTo>
                </a:path>
                <a:path w="904239" h="565150">
                  <a:moveTo>
                    <a:pt x="211455" y="99060"/>
                  </a:moveTo>
                  <a:lnTo>
                    <a:pt x="164782" y="65722"/>
                  </a:lnTo>
                </a:path>
                <a:path w="904239" h="565150">
                  <a:moveTo>
                    <a:pt x="164782" y="65722"/>
                  </a:moveTo>
                  <a:lnTo>
                    <a:pt x="81915" y="21907"/>
                  </a:lnTo>
                </a:path>
                <a:path w="904239" h="565150">
                  <a:moveTo>
                    <a:pt x="81915" y="21907"/>
                  </a:moveTo>
                  <a:lnTo>
                    <a:pt x="61912" y="16192"/>
                  </a:lnTo>
                </a:path>
                <a:path w="904239" h="565150">
                  <a:moveTo>
                    <a:pt x="61912" y="16192"/>
                  </a:moveTo>
                  <a:lnTo>
                    <a:pt x="0" y="0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4826317" y="4035932"/>
              <a:ext cx="81915" cy="5080"/>
            </a:xfrm>
            <a:custGeom>
              <a:avLst/>
              <a:gdLst/>
              <a:ahLst/>
              <a:cxnLst/>
              <a:rect l="l" t="t" r="r" b="b"/>
              <a:pathLst>
                <a:path w="81914" h="5079">
                  <a:moveTo>
                    <a:pt x="-8572" y="2381"/>
                  </a:moveTo>
                  <a:lnTo>
                    <a:pt x="90487" y="2381"/>
                  </a:lnTo>
                </a:path>
              </a:pathLst>
            </a:custGeom>
            <a:ln w="21907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3757612" y="4040695"/>
              <a:ext cx="1068705" cy="868680"/>
            </a:xfrm>
            <a:custGeom>
              <a:avLst/>
              <a:gdLst/>
              <a:ahLst/>
              <a:cxnLst/>
              <a:rect l="l" t="t" r="r" b="b"/>
              <a:pathLst>
                <a:path w="1068704" h="868679">
                  <a:moveTo>
                    <a:pt x="1068705" y="0"/>
                  </a:moveTo>
                  <a:lnTo>
                    <a:pt x="1042987" y="11430"/>
                  </a:lnTo>
                </a:path>
                <a:path w="1068704" h="868679">
                  <a:moveTo>
                    <a:pt x="1042987" y="11430"/>
                  </a:moveTo>
                  <a:lnTo>
                    <a:pt x="986790" y="41910"/>
                  </a:lnTo>
                </a:path>
                <a:path w="1068704" h="868679">
                  <a:moveTo>
                    <a:pt x="986790" y="41910"/>
                  </a:moveTo>
                  <a:lnTo>
                    <a:pt x="934402" y="94297"/>
                  </a:lnTo>
                </a:path>
                <a:path w="1068704" h="868679">
                  <a:moveTo>
                    <a:pt x="934402" y="94297"/>
                  </a:moveTo>
                  <a:lnTo>
                    <a:pt x="903922" y="126682"/>
                  </a:lnTo>
                </a:path>
                <a:path w="1068704" h="868679">
                  <a:moveTo>
                    <a:pt x="903922" y="126682"/>
                  </a:moveTo>
                  <a:lnTo>
                    <a:pt x="867727" y="176212"/>
                  </a:lnTo>
                </a:path>
                <a:path w="1068704" h="868679">
                  <a:moveTo>
                    <a:pt x="867727" y="176212"/>
                  </a:moveTo>
                  <a:lnTo>
                    <a:pt x="822007" y="235267"/>
                  </a:lnTo>
                </a:path>
                <a:path w="1068704" h="868679">
                  <a:moveTo>
                    <a:pt x="822007" y="235267"/>
                  </a:moveTo>
                  <a:lnTo>
                    <a:pt x="805815" y="258127"/>
                  </a:lnTo>
                </a:path>
                <a:path w="1068704" h="868679">
                  <a:moveTo>
                    <a:pt x="805815" y="258127"/>
                  </a:moveTo>
                  <a:lnTo>
                    <a:pt x="741045" y="340042"/>
                  </a:lnTo>
                </a:path>
                <a:path w="1068704" h="868679">
                  <a:moveTo>
                    <a:pt x="741045" y="340042"/>
                  </a:moveTo>
                  <a:lnTo>
                    <a:pt x="740092" y="341947"/>
                  </a:lnTo>
                </a:path>
                <a:path w="1068704" h="868679">
                  <a:moveTo>
                    <a:pt x="740092" y="341947"/>
                  </a:moveTo>
                  <a:lnTo>
                    <a:pt x="670560" y="422910"/>
                  </a:lnTo>
                </a:path>
                <a:path w="1068704" h="868679">
                  <a:moveTo>
                    <a:pt x="670560" y="422910"/>
                  </a:moveTo>
                  <a:lnTo>
                    <a:pt x="657225" y="437197"/>
                  </a:lnTo>
                </a:path>
                <a:path w="1068704" h="868679">
                  <a:moveTo>
                    <a:pt x="657225" y="437197"/>
                  </a:moveTo>
                  <a:lnTo>
                    <a:pt x="592455" y="504825"/>
                  </a:lnTo>
                </a:path>
                <a:path w="1068704" h="868679">
                  <a:moveTo>
                    <a:pt x="592455" y="504825"/>
                  </a:moveTo>
                  <a:lnTo>
                    <a:pt x="575310" y="521017"/>
                  </a:lnTo>
                </a:path>
                <a:path w="1068704" h="868679">
                  <a:moveTo>
                    <a:pt x="575310" y="521017"/>
                  </a:moveTo>
                  <a:lnTo>
                    <a:pt x="503872" y="586740"/>
                  </a:lnTo>
                </a:path>
                <a:path w="1068704" h="868679">
                  <a:moveTo>
                    <a:pt x="503872" y="586740"/>
                  </a:moveTo>
                  <a:lnTo>
                    <a:pt x="493395" y="596265"/>
                  </a:lnTo>
                </a:path>
                <a:path w="1068704" h="868679">
                  <a:moveTo>
                    <a:pt x="493395" y="596265"/>
                  </a:moveTo>
                  <a:lnTo>
                    <a:pt x="411480" y="662940"/>
                  </a:lnTo>
                </a:path>
                <a:path w="1068704" h="868679">
                  <a:moveTo>
                    <a:pt x="411480" y="662940"/>
                  </a:moveTo>
                  <a:lnTo>
                    <a:pt x="402907" y="669607"/>
                  </a:lnTo>
                </a:path>
                <a:path w="1068704" h="868679">
                  <a:moveTo>
                    <a:pt x="402907" y="669607"/>
                  </a:moveTo>
                  <a:lnTo>
                    <a:pt x="328612" y="722947"/>
                  </a:lnTo>
                </a:path>
                <a:path w="1068704" h="868679">
                  <a:moveTo>
                    <a:pt x="328612" y="722947"/>
                  </a:moveTo>
                  <a:lnTo>
                    <a:pt x="281940" y="751522"/>
                  </a:lnTo>
                </a:path>
                <a:path w="1068704" h="868679">
                  <a:moveTo>
                    <a:pt x="281940" y="751522"/>
                  </a:moveTo>
                  <a:lnTo>
                    <a:pt x="246697" y="774382"/>
                  </a:lnTo>
                </a:path>
                <a:path w="1068704" h="868679">
                  <a:moveTo>
                    <a:pt x="246697" y="774382"/>
                  </a:moveTo>
                  <a:lnTo>
                    <a:pt x="164782" y="816292"/>
                  </a:lnTo>
                </a:path>
                <a:path w="1068704" h="868679">
                  <a:moveTo>
                    <a:pt x="164782" y="816292"/>
                  </a:moveTo>
                  <a:lnTo>
                    <a:pt x="120015" y="833437"/>
                  </a:lnTo>
                </a:path>
                <a:path w="1068704" h="868679">
                  <a:moveTo>
                    <a:pt x="120015" y="833437"/>
                  </a:moveTo>
                  <a:lnTo>
                    <a:pt x="82867" y="849630"/>
                  </a:lnTo>
                </a:path>
                <a:path w="1068704" h="868679">
                  <a:moveTo>
                    <a:pt x="82867" y="849630"/>
                  </a:moveTo>
                  <a:lnTo>
                    <a:pt x="0" y="868680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3675697" y="4906517"/>
              <a:ext cx="81915" cy="3175"/>
            </a:xfrm>
            <a:custGeom>
              <a:avLst/>
              <a:gdLst/>
              <a:ahLst/>
              <a:cxnLst/>
              <a:rect l="l" t="t" r="r" b="b"/>
              <a:pathLst>
                <a:path w="81914" h="3175">
                  <a:moveTo>
                    <a:pt x="-8572" y="1428"/>
                  </a:moveTo>
                  <a:lnTo>
                    <a:pt x="90487" y="1428"/>
                  </a:lnTo>
                </a:path>
              </a:pathLst>
            </a:custGeom>
            <a:ln w="20002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3573779" y="4792217"/>
              <a:ext cx="102235" cy="114300"/>
            </a:xfrm>
            <a:custGeom>
              <a:avLst/>
              <a:gdLst/>
              <a:ahLst/>
              <a:cxnLst/>
              <a:rect l="l" t="t" r="r" b="b"/>
              <a:pathLst>
                <a:path w="102235" h="114300">
                  <a:moveTo>
                    <a:pt x="101917" y="114300"/>
                  </a:moveTo>
                  <a:lnTo>
                    <a:pt x="38100" y="81915"/>
                  </a:lnTo>
                </a:path>
                <a:path w="102235" h="114300">
                  <a:moveTo>
                    <a:pt x="38100" y="81915"/>
                  </a:moveTo>
                  <a:lnTo>
                    <a:pt x="20002" y="57150"/>
                  </a:lnTo>
                </a:path>
                <a:path w="102235" h="114300">
                  <a:moveTo>
                    <a:pt x="20002" y="57150"/>
                  </a:moveTo>
                  <a:lnTo>
                    <a:pt x="0" y="0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3573779" y="4710302"/>
              <a:ext cx="3810" cy="81915"/>
            </a:xfrm>
            <a:custGeom>
              <a:avLst/>
              <a:gdLst/>
              <a:ahLst/>
              <a:cxnLst/>
              <a:rect l="l" t="t" r="r" b="b"/>
              <a:pathLst>
                <a:path w="3810" h="81914">
                  <a:moveTo>
                    <a:pt x="1905" y="-8572"/>
                  </a:moveTo>
                  <a:lnTo>
                    <a:pt x="1905" y="90487"/>
                  </a:lnTo>
                </a:path>
              </a:pathLst>
            </a:custGeom>
            <a:ln w="2095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3577590" y="3361562"/>
              <a:ext cx="1330960" cy="1348740"/>
            </a:xfrm>
            <a:custGeom>
              <a:avLst/>
              <a:gdLst/>
              <a:ahLst/>
              <a:cxnLst/>
              <a:rect l="l" t="t" r="r" b="b"/>
              <a:pathLst>
                <a:path w="1330960" h="1348739">
                  <a:moveTo>
                    <a:pt x="0" y="1348740"/>
                  </a:moveTo>
                  <a:lnTo>
                    <a:pt x="16192" y="1290637"/>
                  </a:lnTo>
                </a:path>
                <a:path w="1330960" h="1348739">
                  <a:moveTo>
                    <a:pt x="180022" y="1152525"/>
                  </a:moveTo>
                  <a:lnTo>
                    <a:pt x="203835" y="1102042"/>
                  </a:lnTo>
                </a:path>
                <a:path w="1330960" h="1348739">
                  <a:moveTo>
                    <a:pt x="203835" y="1102042"/>
                  </a:moveTo>
                  <a:lnTo>
                    <a:pt x="252412" y="1019175"/>
                  </a:lnTo>
                </a:path>
                <a:path w="1330960" h="1348739">
                  <a:moveTo>
                    <a:pt x="252412" y="1019175"/>
                  </a:moveTo>
                  <a:lnTo>
                    <a:pt x="262890" y="1006792"/>
                  </a:lnTo>
                </a:path>
                <a:path w="1330960" h="1348739">
                  <a:moveTo>
                    <a:pt x="262890" y="1006792"/>
                  </a:moveTo>
                  <a:lnTo>
                    <a:pt x="314325" y="937260"/>
                  </a:lnTo>
                </a:path>
                <a:path w="1330960" h="1348739">
                  <a:moveTo>
                    <a:pt x="314325" y="937260"/>
                  </a:moveTo>
                  <a:lnTo>
                    <a:pt x="344805" y="901065"/>
                  </a:lnTo>
                </a:path>
                <a:path w="1330960" h="1348739">
                  <a:moveTo>
                    <a:pt x="344805" y="901065"/>
                  </a:moveTo>
                  <a:lnTo>
                    <a:pt x="385762" y="855345"/>
                  </a:lnTo>
                </a:path>
                <a:path w="1330960" h="1348739">
                  <a:moveTo>
                    <a:pt x="385762" y="855345"/>
                  </a:moveTo>
                  <a:lnTo>
                    <a:pt x="426720" y="812482"/>
                  </a:lnTo>
                </a:path>
                <a:path w="1330960" h="1348739">
                  <a:moveTo>
                    <a:pt x="426720" y="812482"/>
                  </a:moveTo>
                  <a:lnTo>
                    <a:pt x="468630" y="773430"/>
                  </a:lnTo>
                </a:path>
                <a:path w="1330960" h="1348739">
                  <a:moveTo>
                    <a:pt x="468630" y="773430"/>
                  </a:moveTo>
                  <a:lnTo>
                    <a:pt x="508635" y="736282"/>
                  </a:lnTo>
                </a:path>
                <a:path w="1330960" h="1348739">
                  <a:moveTo>
                    <a:pt x="508635" y="736282"/>
                  </a:moveTo>
                  <a:lnTo>
                    <a:pt x="565785" y="690562"/>
                  </a:lnTo>
                </a:path>
                <a:path w="1330960" h="1348739">
                  <a:moveTo>
                    <a:pt x="565785" y="690562"/>
                  </a:moveTo>
                  <a:lnTo>
                    <a:pt x="591502" y="671512"/>
                  </a:lnTo>
                </a:path>
                <a:path w="1330960" h="1348739">
                  <a:moveTo>
                    <a:pt x="591502" y="671512"/>
                  </a:moveTo>
                  <a:lnTo>
                    <a:pt x="673417" y="615315"/>
                  </a:lnTo>
                </a:path>
                <a:path w="1330960" h="1348739">
                  <a:moveTo>
                    <a:pt x="673417" y="615315"/>
                  </a:moveTo>
                  <a:lnTo>
                    <a:pt x="685800" y="608647"/>
                  </a:lnTo>
                </a:path>
                <a:path w="1330960" h="1348739">
                  <a:moveTo>
                    <a:pt x="685800" y="608647"/>
                  </a:moveTo>
                  <a:lnTo>
                    <a:pt x="755332" y="568642"/>
                  </a:lnTo>
                </a:path>
                <a:path w="1330960" h="1348739">
                  <a:moveTo>
                    <a:pt x="755332" y="568642"/>
                  </a:moveTo>
                  <a:lnTo>
                    <a:pt x="837247" y="527685"/>
                  </a:lnTo>
                </a:path>
                <a:path w="1330960" h="1348739">
                  <a:moveTo>
                    <a:pt x="837247" y="527685"/>
                  </a:moveTo>
                  <a:lnTo>
                    <a:pt x="840105" y="526732"/>
                  </a:lnTo>
                </a:path>
                <a:path w="1330960" h="1348739">
                  <a:moveTo>
                    <a:pt x="840105" y="526732"/>
                  </a:moveTo>
                  <a:lnTo>
                    <a:pt x="920115" y="490537"/>
                  </a:lnTo>
                </a:path>
                <a:path w="1330960" h="1348739">
                  <a:moveTo>
                    <a:pt x="920115" y="490537"/>
                  </a:moveTo>
                  <a:lnTo>
                    <a:pt x="988695" y="444817"/>
                  </a:lnTo>
                </a:path>
                <a:path w="1330960" h="1348739">
                  <a:moveTo>
                    <a:pt x="988695" y="444817"/>
                  </a:moveTo>
                  <a:lnTo>
                    <a:pt x="1002030" y="430530"/>
                  </a:lnTo>
                </a:path>
                <a:path w="1330960" h="1348739">
                  <a:moveTo>
                    <a:pt x="1002030" y="430530"/>
                  </a:moveTo>
                  <a:lnTo>
                    <a:pt x="1045845" y="361950"/>
                  </a:lnTo>
                </a:path>
                <a:path w="1330960" h="1348739">
                  <a:moveTo>
                    <a:pt x="1045845" y="361950"/>
                  </a:moveTo>
                  <a:lnTo>
                    <a:pt x="1077277" y="280035"/>
                  </a:lnTo>
                </a:path>
                <a:path w="1330960" h="1348739">
                  <a:moveTo>
                    <a:pt x="1077277" y="280035"/>
                  </a:moveTo>
                  <a:lnTo>
                    <a:pt x="1083945" y="263842"/>
                  </a:lnTo>
                </a:path>
                <a:path w="1330960" h="1348739">
                  <a:moveTo>
                    <a:pt x="1083945" y="263842"/>
                  </a:moveTo>
                  <a:lnTo>
                    <a:pt x="1107757" y="198120"/>
                  </a:lnTo>
                </a:path>
                <a:path w="1330960" h="1348739">
                  <a:moveTo>
                    <a:pt x="1107757" y="198120"/>
                  </a:moveTo>
                  <a:lnTo>
                    <a:pt x="1146810" y="116205"/>
                  </a:lnTo>
                </a:path>
                <a:path w="1330960" h="1348739">
                  <a:moveTo>
                    <a:pt x="1146810" y="116205"/>
                  </a:moveTo>
                  <a:lnTo>
                    <a:pt x="1166812" y="87630"/>
                  </a:lnTo>
                </a:path>
                <a:path w="1330960" h="1348739">
                  <a:moveTo>
                    <a:pt x="1166812" y="87630"/>
                  </a:moveTo>
                  <a:lnTo>
                    <a:pt x="1223962" y="33337"/>
                  </a:lnTo>
                </a:path>
                <a:path w="1330960" h="1348739">
                  <a:moveTo>
                    <a:pt x="1223962" y="33337"/>
                  </a:moveTo>
                  <a:lnTo>
                    <a:pt x="1248727" y="19050"/>
                  </a:lnTo>
                </a:path>
                <a:path w="1330960" h="1348739">
                  <a:moveTo>
                    <a:pt x="1248727" y="19050"/>
                  </a:moveTo>
                  <a:lnTo>
                    <a:pt x="1330642" y="0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4908232" y="3361562"/>
              <a:ext cx="81915" cy="6985"/>
            </a:xfrm>
            <a:custGeom>
              <a:avLst/>
              <a:gdLst/>
              <a:ahLst/>
              <a:cxnLst/>
              <a:rect l="l" t="t" r="r" b="b"/>
              <a:pathLst>
                <a:path w="81914" h="6985">
                  <a:moveTo>
                    <a:pt x="-8572" y="3333"/>
                  </a:moveTo>
                  <a:lnTo>
                    <a:pt x="90487" y="3333"/>
                  </a:lnTo>
                </a:path>
              </a:pathLst>
            </a:custGeom>
            <a:ln w="23812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4990147" y="3368230"/>
              <a:ext cx="904240" cy="572770"/>
            </a:xfrm>
            <a:custGeom>
              <a:avLst/>
              <a:gdLst/>
              <a:ahLst/>
              <a:cxnLst/>
              <a:rect l="l" t="t" r="r" b="b"/>
              <a:pathLst>
                <a:path w="904239" h="572770">
                  <a:moveTo>
                    <a:pt x="0" y="0"/>
                  </a:moveTo>
                  <a:lnTo>
                    <a:pt x="80962" y="26670"/>
                  </a:lnTo>
                </a:path>
                <a:path w="904239" h="572770">
                  <a:moveTo>
                    <a:pt x="80962" y="26670"/>
                  </a:moveTo>
                  <a:lnTo>
                    <a:pt x="82867" y="27622"/>
                  </a:lnTo>
                </a:path>
                <a:path w="904239" h="572770">
                  <a:moveTo>
                    <a:pt x="82867" y="27622"/>
                  </a:moveTo>
                  <a:lnTo>
                    <a:pt x="164782" y="73342"/>
                  </a:lnTo>
                </a:path>
                <a:path w="904239" h="572770">
                  <a:moveTo>
                    <a:pt x="164782" y="73342"/>
                  </a:moveTo>
                  <a:lnTo>
                    <a:pt x="214312" y="109537"/>
                  </a:lnTo>
                </a:path>
                <a:path w="904239" h="572770">
                  <a:moveTo>
                    <a:pt x="214312" y="109537"/>
                  </a:moveTo>
                  <a:lnTo>
                    <a:pt x="246697" y="134302"/>
                  </a:lnTo>
                </a:path>
                <a:path w="904239" h="572770">
                  <a:moveTo>
                    <a:pt x="246697" y="134302"/>
                  </a:moveTo>
                  <a:lnTo>
                    <a:pt x="312420" y="191452"/>
                  </a:lnTo>
                </a:path>
                <a:path w="904239" h="572770">
                  <a:moveTo>
                    <a:pt x="312420" y="191452"/>
                  </a:moveTo>
                  <a:lnTo>
                    <a:pt x="328612" y="205740"/>
                  </a:lnTo>
                </a:path>
                <a:path w="904239" h="572770">
                  <a:moveTo>
                    <a:pt x="328612" y="205740"/>
                  </a:moveTo>
                  <a:lnTo>
                    <a:pt x="401955" y="273367"/>
                  </a:lnTo>
                </a:path>
                <a:path w="904239" h="572770">
                  <a:moveTo>
                    <a:pt x="401955" y="273367"/>
                  </a:moveTo>
                  <a:lnTo>
                    <a:pt x="411480" y="281940"/>
                  </a:lnTo>
                </a:path>
                <a:path w="904239" h="572770">
                  <a:moveTo>
                    <a:pt x="411480" y="281940"/>
                  </a:moveTo>
                  <a:lnTo>
                    <a:pt x="491490" y="355282"/>
                  </a:lnTo>
                </a:path>
                <a:path w="904239" h="572770">
                  <a:moveTo>
                    <a:pt x="491490" y="355282"/>
                  </a:moveTo>
                  <a:lnTo>
                    <a:pt x="493395" y="357187"/>
                  </a:lnTo>
                </a:path>
                <a:path w="904239" h="572770">
                  <a:moveTo>
                    <a:pt x="493395" y="357187"/>
                  </a:moveTo>
                  <a:lnTo>
                    <a:pt x="575310" y="425767"/>
                  </a:lnTo>
                </a:path>
                <a:path w="904239" h="572770">
                  <a:moveTo>
                    <a:pt x="575310" y="425767"/>
                  </a:moveTo>
                  <a:lnTo>
                    <a:pt x="591502" y="438150"/>
                  </a:lnTo>
                </a:path>
                <a:path w="904239" h="572770">
                  <a:moveTo>
                    <a:pt x="591502" y="438150"/>
                  </a:moveTo>
                  <a:lnTo>
                    <a:pt x="657225" y="484822"/>
                  </a:lnTo>
                </a:path>
                <a:path w="904239" h="572770">
                  <a:moveTo>
                    <a:pt x="657225" y="484822"/>
                  </a:moveTo>
                  <a:lnTo>
                    <a:pt x="724852" y="520065"/>
                  </a:lnTo>
                </a:path>
                <a:path w="904239" h="572770">
                  <a:moveTo>
                    <a:pt x="724852" y="520065"/>
                  </a:moveTo>
                  <a:lnTo>
                    <a:pt x="740092" y="528637"/>
                  </a:lnTo>
                </a:path>
                <a:path w="904239" h="572770">
                  <a:moveTo>
                    <a:pt x="740092" y="528637"/>
                  </a:moveTo>
                  <a:lnTo>
                    <a:pt x="822007" y="558165"/>
                  </a:lnTo>
                </a:path>
                <a:path w="904239" h="572770">
                  <a:moveTo>
                    <a:pt x="822007" y="558165"/>
                  </a:moveTo>
                  <a:lnTo>
                    <a:pt x="903922" y="572452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5894070" y="3934967"/>
              <a:ext cx="81915" cy="5715"/>
            </a:xfrm>
            <a:custGeom>
              <a:avLst/>
              <a:gdLst/>
              <a:ahLst/>
              <a:cxnLst/>
              <a:rect l="l" t="t" r="r" b="b"/>
              <a:pathLst>
                <a:path w="81914" h="5714">
                  <a:moveTo>
                    <a:pt x="-8572" y="2857"/>
                  </a:moveTo>
                  <a:lnTo>
                    <a:pt x="90487" y="2857"/>
                  </a:lnTo>
                </a:path>
              </a:pathLst>
            </a:custGeom>
            <a:ln w="22860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5975985" y="3095815"/>
              <a:ext cx="1012825" cy="839469"/>
            </a:xfrm>
            <a:custGeom>
              <a:avLst/>
              <a:gdLst/>
              <a:ahLst/>
              <a:cxnLst/>
              <a:rect l="l" t="t" r="r" b="b"/>
              <a:pathLst>
                <a:path w="1012825" h="839470">
                  <a:moveTo>
                    <a:pt x="0" y="839152"/>
                  </a:moveTo>
                  <a:lnTo>
                    <a:pt x="74295" y="792480"/>
                  </a:lnTo>
                </a:path>
                <a:path w="1012825" h="839470">
                  <a:moveTo>
                    <a:pt x="74295" y="792480"/>
                  </a:moveTo>
                  <a:lnTo>
                    <a:pt x="82867" y="784860"/>
                  </a:lnTo>
                </a:path>
                <a:path w="1012825" h="839470">
                  <a:moveTo>
                    <a:pt x="82867" y="784860"/>
                  </a:moveTo>
                  <a:lnTo>
                    <a:pt x="132397" y="710565"/>
                  </a:lnTo>
                </a:path>
                <a:path w="1012825" h="839470">
                  <a:moveTo>
                    <a:pt x="132397" y="710565"/>
                  </a:moveTo>
                  <a:lnTo>
                    <a:pt x="164782" y="655320"/>
                  </a:lnTo>
                </a:path>
                <a:path w="1012825" h="839470">
                  <a:moveTo>
                    <a:pt x="164782" y="655320"/>
                  </a:moveTo>
                  <a:lnTo>
                    <a:pt x="178117" y="627697"/>
                  </a:lnTo>
                </a:path>
                <a:path w="1012825" h="839470">
                  <a:moveTo>
                    <a:pt x="178117" y="627697"/>
                  </a:moveTo>
                  <a:lnTo>
                    <a:pt x="225742" y="545782"/>
                  </a:lnTo>
                </a:path>
                <a:path w="1012825" h="839470">
                  <a:moveTo>
                    <a:pt x="225742" y="545782"/>
                  </a:moveTo>
                  <a:lnTo>
                    <a:pt x="246697" y="515302"/>
                  </a:lnTo>
                </a:path>
                <a:path w="1012825" h="839470">
                  <a:moveTo>
                    <a:pt x="246697" y="515302"/>
                  </a:moveTo>
                  <a:lnTo>
                    <a:pt x="280987" y="463867"/>
                  </a:lnTo>
                </a:path>
                <a:path w="1012825" h="839470">
                  <a:moveTo>
                    <a:pt x="280987" y="463867"/>
                  </a:moveTo>
                  <a:lnTo>
                    <a:pt x="329565" y="401002"/>
                  </a:lnTo>
                </a:path>
                <a:path w="1012825" h="839470">
                  <a:moveTo>
                    <a:pt x="329565" y="401002"/>
                  </a:moveTo>
                  <a:lnTo>
                    <a:pt x="344805" y="381952"/>
                  </a:lnTo>
                </a:path>
                <a:path w="1012825" h="839470">
                  <a:moveTo>
                    <a:pt x="344805" y="381952"/>
                  </a:moveTo>
                  <a:lnTo>
                    <a:pt x="411480" y="305752"/>
                  </a:lnTo>
                </a:path>
                <a:path w="1012825" h="839470">
                  <a:moveTo>
                    <a:pt x="411480" y="305752"/>
                  </a:moveTo>
                  <a:lnTo>
                    <a:pt x="417195" y="299085"/>
                  </a:lnTo>
                </a:path>
                <a:path w="1012825" h="839470">
                  <a:moveTo>
                    <a:pt x="417195" y="299085"/>
                  </a:moveTo>
                  <a:lnTo>
                    <a:pt x="493395" y="225742"/>
                  </a:lnTo>
                </a:path>
                <a:path w="1012825" h="839470">
                  <a:moveTo>
                    <a:pt x="493395" y="225742"/>
                  </a:moveTo>
                  <a:lnTo>
                    <a:pt x="502920" y="217170"/>
                  </a:lnTo>
                </a:path>
                <a:path w="1012825" h="839470">
                  <a:moveTo>
                    <a:pt x="502920" y="217170"/>
                  </a:moveTo>
                  <a:lnTo>
                    <a:pt x="575310" y="157162"/>
                  </a:lnTo>
                </a:path>
                <a:path w="1012825" h="839470">
                  <a:moveTo>
                    <a:pt x="575310" y="157162"/>
                  </a:moveTo>
                  <a:lnTo>
                    <a:pt x="606742" y="135255"/>
                  </a:lnTo>
                </a:path>
                <a:path w="1012825" h="839470">
                  <a:moveTo>
                    <a:pt x="606742" y="135255"/>
                  </a:moveTo>
                  <a:lnTo>
                    <a:pt x="658177" y="99060"/>
                  </a:lnTo>
                </a:path>
                <a:path w="1012825" h="839470">
                  <a:moveTo>
                    <a:pt x="658177" y="99060"/>
                  </a:moveTo>
                  <a:lnTo>
                    <a:pt x="735330" y="52387"/>
                  </a:lnTo>
                </a:path>
                <a:path w="1012825" h="839470">
                  <a:moveTo>
                    <a:pt x="735330" y="52387"/>
                  </a:moveTo>
                  <a:lnTo>
                    <a:pt x="740092" y="50482"/>
                  </a:lnTo>
                </a:path>
                <a:path w="1012825" h="839470">
                  <a:moveTo>
                    <a:pt x="740092" y="50482"/>
                  </a:moveTo>
                  <a:lnTo>
                    <a:pt x="822007" y="16192"/>
                  </a:lnTo>
                </a:path>
                <a:path w="1012825" h="839470">
                  <a:moveTo>
                    <a:pt x="822007" y="16192"/>
                  </a:moveTo>
                  <a:lnTo>
                    <a:pt x="903922" y="0"/>
                  </a:lnTo>
                </a:path>
                <a:path w="1012825" h="839470">
                  <a:moveTo>
                    <a:pt x="903922" y="0"/>
                  </a:moveTo>
                  <a:lnTo>
                    <a:pt x="986790" y="21907"/>
                  </a:lnTo>
                </a:path>
                <a:path w="1012825" h="839470">
                  <a:moveTo>
                    <a:pt x="986790" y="21907"/>
                  </a:moveTo>
                  <a:lnTo>
                    <a:pt x="1012507" y="52387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6988492" y="3148202"/>
              <a:ext cx="8890" cy="83185"/>
            </a:xfrm>
            <a:custGeom>
              <a:avLst/>
              <a:gdLst/>
              <a:ahLst/>
              <a:cxnLst/>
              <a:rect l="l" t="t" r="r" b="b"/>
              <a:pathLst>
                <a:path w="8890" h="83185">
                  <a:moveTo>
                    <a:pt x="4286" y="-8572"/>
                  </a:moveTo>
                  <a:lnTo>
                    <a:pt x="4286" y="91440"/>
                  </a:lnTo>
                </a:path>
              </a:pathLst>
            </a:custGeom>
            <a:ln w="25717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5812155" y="3231070"/>
              <a:ext cx="1184910" cy="1266190"/>
            </a:xfrm>
            <a:custGeom>
              <a:avLst/>
              <a:gdLst/>
              <a:ahLst/>
              <a:cxnLst/>
              <a:rect l="l" t="t" r="r" b="b"/>
              <a:pathLst>
                <a:path w="1184909" h="1266189">
                  <a:moveTo>
                    <a:pt x="1184910" y="0"/>
                  </a:moveTo>
                  <a:lnTo>
                    <a:pt x="1164907" y="81915"/>
                  </a:lnTo>
                </a:path>
                <a:path w="1184909" h="1266189">
                  <a:moveTo>
                    <a:pt x="1164907" y="81915"/>
                  </a:moveTo>
                  <a:lnTo>
                    <a:pt x="1150620" y="113347"/>
                  </a:lnTo>
                </a:path>
                <a:path w="1184909" h="1266189">
                  <a:moveTo>
                    <a:pt x="1150620" y="113347"/>
                  </a:moveTo>
                  <a:lnTo>
                    <a:pt x="1126807" y="163830"/>
                  </a:lnTo>
                </a:path>
                <a:path w="1184909" h="1266189">
                  <a:moveTo>
                    <a:pt x="1126807" y="163830"/>
                  </a:moveTo>
                  <a:lnTo>
                    <a:pt x="1078230" y="246697"/>
                  </a:lnTo>
                </a:path>
                <a:path w="1184909" h="1266189">
                  <a:moveTo>
                    <a:pt x="1078230" y="246697"/>
                  </a:moveTo>
                  <a:lnTo>
                    <a:pt x="1067752" y="259080"/>
                  </a:lnTo>
                </a:path>
                <a:path w="1184909" h="1266189">
                  <a:moveTo>
                    <a:pt x="1067752" y="259080"/>
                  </a:moveTo>
                  <a:lnTo>
                    <a:pt x="1016317" y="328612"/>
                  </a:lnTo>
                </a:path>
                <a:path w="1184909" h="1266189">
                  <a:moveTo>
                    <a:pt x="1016317" y="328612"/>
                  </a:moveTo>
                  <a:lnTo>
                    <a:pt x="985837" y="364807"/>
                  </a:lnTo>
                </a:path>
                <a:path w="1184909" h="1266189">
                  <a:moveTo>
                    <a:pt x="985837" y="364807"/>
                  </a:moveTo>
                  <a:lnTo>
                    <a:pt x="944880" y="410527"/>
                  </a:lnTo>
                </a:path>
                <a:path w="1184909" h="1266189">
                  <a:moveTo>
                    <a:pt x="944880" y="410527"/>
                  </a:moveTo>
                  <a:lnTo>
                    <a:pt x="903922" y="453390"/>
                  </a:lnTo>
                </a:path>
                <a:path w="1184909" h="1266189">
                  <a:moveTo>
                    <a:pt x="903922" y="453390"/>
                  </a:moveTo>
                  <a:lnTo>
                    <a:pt x="862012" y="492442"/>
                  </a:lnTo>
                </a:path>
                <a:path w="1184909" h="1266189">
                  <a:moveTo>
                    <a:pt x="862012" y="492442"/>
                  </a:moveTo>
                  <a:lnTo>
                    <a:pt x="822007" y="529590"/>
                  </a:lnTo>
                </a:path>
                <a:path w="1184909" h="1266189">
                  <a:moveTo>
                    <a:pt x="822007" y="529590"/>
                  </a:moveTo>
                  <a:lnTo>
                    <a:pt x="764857" y="575310"/>
                  </a:lnTo>
                </a:path>
                <a:path w="1184909" h="1266189">
                  <a:moveTo>
                    <a:pt x="764857" y="575310"/>
                  </a:moveTo>
                  <a:lnTo>
                    <a:pt x="739140" y="594360"/>
                  </a:lnTo>
                </a:path>
                <a:path w="1184909" h="1266189">
                  <a:moveTo>
                    <a:pt x="739140" y="594360"/>
                  </a:moveTo>
                  <a:lnTo>
                    <a:pt x="657225" y="650557"/>
                  </a:lnTo>
                </a:path>
                <a:path w="1184909" h="1266189">
                  <a:moveTo>
                    <a:pt x="657225" y="650557"/>
                  </a:moveTo>
                  <a:lnTo>
                    <a:pt x="644842" y="657225"/>
                  </a:lnTo>
                </a:path>
                <a:path w="1184909" h="1266189">
                  <a:moveTo>
                    <a:pt x="644842" y="657225"/>
                  </a:moveTo>
                  <a:lnTo>
                    <a:pt x="575310" y="697230"/>
                  </a:lnTo>
                </a:path>
                <a:path w="1184909" h="1266189">
                  <a:moveTo>
                    <a:pt x="575310" y="697230"/>
                  </a:moveTo>
                  <a:lnTo>
                    <a:pt x="493395" y="738187"/>
                  </a:lnTo>
                </a:path>
                <a:path w="1184909" h="1266189">
                  <a:moveTo>
                    <a:pt x="493395" y="738187"/>
                  </a:moveTo>
                  <a:lnTo>
                    <a:pt x="490537" y="739140"/>
                  </a:lnTo>
                </a:path>
                <a:path w="1184909" h="1266189">
                  <a:moveTo>
                    <a:pt x="490537" y="739140"/>
                  </a:moveTo>
                  <a:lnTo>
                    <a:pt x="410527" y="775335"/>
                  </a:lnTo>
                </a:path>
                <a:path w="1184909" h="1266189">
                  <a:moveTo>
                    <a:pt x="410527" y="775335"/>
                  </a:moveTo>
                  <a:lnTo>
                    <a:pt x="341947" y="821055"/>
                  </a:lnTo>
                </a:path>
                <a:path w="1184909" h="1266189">
                  <a:moveTo>
                    <a:pt x="341947" y="821055"/>
                  </a:moveTo>
                  <a:lnTo>
                    <a:pt x="328612" y="835342"/>
                  </a:lnTo>
                </a:path>
                <a:path w="1184909" h="1266189">
                  <a:moveTo>
                    <a:pt x="328612" y="835342"/>
                  </a:moveTo>
                  <a:lnTo>
                    <a:pt x="284797" y="903922"/>
                  </a:lnTo>
                </a:path>
                <a:path w="1184909" h="1266189">
                  <a:moveTo>
                    <a:pt x="284797" y="903922"/>
                  </a:moveTo>
                  <a:lnTo>
                    <a:pt x="253365" y="985837"/>
                  </a:lnTo>
                </a:path>
                <a:path w="1184909" h="1266189">
                  <a:moveTo>
                    <a:pt x="253365" y="985837"/>
                  </a:moveTo>
                  <a:lnTo>
                    <a:pt x="246697" y="1002030"/>
                  </a:lnTo>
                </a:path>
                <a:path w="1184909" h="1266189">
                  <a:moveTo>
                    <a:pt x="246697" y="1002030"/>
                  </a:moveTo>
                  <a:lnTo>
                    <a:pt x="222885" y="1067752"/>
                  </a:lnTo>
                </a:path>
                <a:path w="1184909" h="1266189">
                  <a:moveTo>
                    <a:pt x="222885" y="1067752"/>
                  </a:moveTo>
                  <a:lnTo>
                    <a:pt x="183832" y="1149667"/>
                  </a:lnTo>
                </a:path>
                <a:path w="1184909" h="1266189">
                  <a:moveTo>
                    <a:pt x="183832" y="1149667"/>
                  </a:moveTo>
                  <a:lnTo>
                    <a:pt x="163830" y="1178242"/>
                  </a:lnTo>
                </a:path>
                <a:path w="1184909" h="1266189">
                  <a:moveTo>
                    <a:pt x="163830" y="1178242"/>
                  </a:moveTo>
                  <a:lnTo>
                    <a:pt x="106680" y="1232535"/>
                  </a:lnTo>
                </a:path>
                <a:path w="1184909" h="1266189">
                  <a:moveTo>
                    <a:pt x="106680" y="1232535"/>
                  </a:moveTo>
                  <a:lnTo>
                    <a:pt x="81915" y="1246822"/>
                  </a:lnTo>
                </a:path>
                <a:path w="1184909" h="1266189">
                  <a:moveTo>
                    <a:pt x="81915" y="1246822"/>
                  </a:moveTo>
                  <a:lnTo>
                    <a:pt x="0" y="1265872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71" name="object 71"/>
            <p:cNvSpPr/>
            <p:nvPr/>
          </p:nvSpPr>
          <p:spPr>
            <a:xfrm>
              <a:off x="5730239" y="4490275"/>
              <a:ext cx="81915" cy="6985"/>
            </a:xfrm>
            <a:custGeom>
              <a:avLst/>
              <a:gdLst/>
              <a:ahLst/>
              <a:cxnLst/>
              <a:rect l="l" t="t" r="r" b="b"/>
              <a:pathLst>
                <a:path w="81914" h="6985">
                  <a:moveTo>
                    <a:pt x="-8572" y="3333"/>
                  </a:moveTo>
                  <a:lnTo>
                    <a:pt x="90487" y="3333"/>
                  </a:lnTo>
                </a:path>
              </a:pathLst>
            </a:custGeom>
            <a:ln w="23812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4826317" y="3917823"/>
              <a:ext cx="904240" cy="572770"/>
            </a:xfrm>
            <a:custGeom>
              <a:avLst/>
              <a:gdLst/>
              <a:ahLst/>
              <a:cxnLst/>
              <a:rect l="l" t="t" r="r" b="b"/>
              <a:pathLst>
                <a:path w="904239" h="572770">
                  <a:moveTo>
                    <a:pt x="903922" y="572452"/>
                  </a:moveTo>
                  <a:lnTo>
                    <a:pt x="822960" y="545782"/>
                  </a:lnTo>
                </a:path>
                <a:path w="904239" h="572770">
                  <a:moveTo>
                    <a:pt x="822960" y="545782"/>
                  </a:moveTo>
                  <a:lnTo>
                    <a:pt x="821055" y="544830"/>
                  </a:lnTo>
                </a:path>
                <a:path w="904239" h="572770">
                  <a:moveTo>
                    <a:pt x="821055" y="544830"/>
                  </a:moveTo>
                  <a:lnTo>
                    <a:pt x="739140" y="499110"/>
                  </a:lnTo>
                </a:path>
                <a:path w="904239" h="572770">
                  <a:moveTo>
                    <a:pt x="739140" y="499110"/>
                  </a:moveTo>
                  <a:lnTo>
                    <a:pt x="689610" y="462915"/>
                  </a:lnTo>
                </a:path>
                <a:path w="904239" h="572770">
                  <a:moveTo>
                    <a:pt x="689610" y="462915"/>
                  </a:moveTo>
                  <a:lnTo>
                    <a:pt x="657225" y="438150"/>
                  </a:lnTo>
                </a:path>
                <a:path w="904239" h="572770">
                  <a:moveTo>
                    <a:pt x="657225" y="438150"/>
                  </a:moveTo>
                  <a:lnTo>
                    <a:pt x="591502" y="381000"/>
                  </a:lnTo>
                </a:path>
                <a:path w="904239" h="572770">
                  <a:moveTo>
                    <a:pt x="591502" y="381000"/>
                  </a:moveTo>
                  <a:lnTo>
                    <a:pt x="575310" y="366712"/>
                  </a:lnTo>
                </a:path>
                <a:path w="904239" h="572770">
                  <a:moveTo>
                    <a:pt x="575310" y="366712"/>
                  </a:moveTo>
                  <a:lnTo>
                    <a:pt x="501967" y="299085"/>
                  </a:lnTo>
                </a:path>
                <a:path w="904239" h="572770">
                  <a:moveTo>
                    <a:pt x="501967" y="299085"/>
                  </a:moveTo>
                  <a:lnTo>
                    <a:pt x="492442" y="290512"/>
                  </a:lnTo>
                </a:path>
                <a:path w="904239" h="572770">
                  <a:moveTo>
                    <a:pt x="492442" y="290512"/>
                  </a:moveTo>
                  <a:lnTo>
                    <a:pt x="412432" y="217170"/>
                  </a:lnTo>
                </a:path>
                <a:path w="904239" h="572770">
                  <a:moveTo>
                    <a:pt x="412432" y="217170"/>
                  </a:moveTo>
                  <a:lnTo>
                    <a:pt x="410527" y="215265"/>
                  </a:lnTo>
                </a:path>
                <a:path w="904239" h="572770">
                  <a:moveTo>
                    <a:pt x="410527" y="215265"/>
                  </a:moveTo>
                  <a:lnTo>
                    <a:pt x="328612" y="146685"/>
                  </a:lnTo>
                </a:path>
                <a:path w="904239" h="572770">
                  <a:moveTo>
                    <a:pt x="328612" y="146685"/>
                  </a:moveTo>
                  <a:lnTo>
                    <a:pt x="312420" y="134302"/>
                  </a:lnTo>
                </a:path>
                <a:path w="904239" h="572770">
                  <a:moveTo>
                    <a:pt x="312420" y="134302"/>
                  </a:moveTo>
                  <a:lnTo>
                    <a:pt x="246697" y="87630"/>
                  </a:lnTo>
                </a:path>
                <a:path w="904239" h="572770">
                  <a:moveTo>
                    <a:pt x="246697" y="87630"/>
                  </a:moveTo>
                  <a:lnTo>
                    <a:pt x="179070" y="52387"/>
                  </a:lnTo>
                </a:path>
                <a:path w="904239" h="572770">
                  <a:moveTo>
                    <a:pt x="179070" y="52387"/>
                  </a:moveTo>
                  <a:lnTo>
                    <a:pt x="163830" y="43815"/>
                  </a:lnTo>
                </a:path>
                <a:path w="904239" h="572770">
                  <a:moveTo>
                    <a:pt x="163830" y="43815"/>
                  </a:moveTo>
                  <a:lnTo>
                    <a:pt x="81915" y="14287"/>
                  </a:lnTo>
                </a:path>
                <a:path w="904239" h="572770">
                  <a:moveTo>
                    <a:pt x="81915" y="14287"/>
                  </a:moveTo>
                  <a:lnTo>
                    <a:pt x="0" y="0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73" name="object 73"/>
            <p:cNvSpPr/>
            <p:nvPr/>
          </p:nvSpPr>
          <p:spPr>
            <a:xfrm>
              <a:off x="4744402" y="3917823"/>
              <a:ext cx="81915" cy="5715"/>
            </a:xfrm>
            <a:custGeom>
              <a:avLst/>
              <a:gdLst/>
              <a:ahLst/>
              <a:cxnLst/>
              <a:rect l="l" t="t" r="r" b="b"/>
              <a:pathLst>
                <a:path w="81914" h="5714">
                  <a:moveTo>
                    <a:pt x="-8572" y="2857"/>
                  </a:moveTo>
                  <a:lnTo>
                    <a:pt x="90487" y="2857"/>
                  </a:lnTo>
                </a:path>
              </a:pathLst>
            </a:custGeom>
            <a:ln w="22860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74" name="object 74"/>
            <p:cNvSpPr/>
            <p:nvPr/>
          </p:nvSpPr>
          <p:spPr>
            <a:xfrm>
              <a:off x="3731895" y="3923538"/>
              <a:ext cx="1012825" cy="839469"/>
            </a:xfrm>
            <a:custGeom>
              <a:avLst/>
              <a:gdLst/>
              <a:ahLst/>
              <a:cxnLst/>
              <a:rect l="l" t="t" r="r" b="b"/>
              <a:pathLst>
                <a:path w="1012825" h="839470">
                  <a:moveTo>
                    <a:pt x="1012507" y="0"/>
                  </a:moveTo>
                  <a:lnTo>
                    <a:pt x="938212" y="46672"/>
                  </a:lnTo>
                </a:path>
                <a:path w="1012825" h="839470">
                  <a:moveTo>
                    <a:pt x="938212" y="46672"/>
                  </a:moveTo>
                  <a:lnTo>
                    <a:pt x="929640" y="54292"/>
                  </a:lnTo>
                </a:path>
                <a:path w="1012825" h="839470">
                  <a:moveTo>
                    <a:pt x="929640" y="54292"/>
                  </a:moveTo>
                  <a:lnTo>
                    <a:pt x="880110" y="128587"/>
                  </a:lnTo>
                </a:path>
                <a:path w="1012825" h="839470">
                  <a:moveTo>
                    <a:pt x="880110" y="128587"/>
                  </a:moveTo>
                  <a:lnTo>
                    <a:pt x="847725" y="183832"/>
                  </a:lnTo>
                </a:path>
                <a:path w="1012825" h="839470">
                  <a:moveTo>
                    <a:pt x="847725" y="183832"/>
                  </a:moveTo>
                  <a:lnTo>
                    <a:pt x="834390" y="211455"/>
                  </a:lnTo>
                </a:path>
                <a:path w="1012825" h="839470">
                  <a:moveTo>
                    <a:pt x="834390" y="211455"/>
                  </a:moveTo>
                  <a:lnTo>
                    <a:pt x="786765" y="293370"/>
                  </a:lnTo>
                </a:path>
                <a:path w="1012825" h="839470">
                  <a:moveTo>
                    <a:pt x="786765" y="293370"/>
                  </a:moveTo>
                  <a:lnTo>
                    <a:pt x="765810" y="323850"/>
                  </a:lnTo>
                </a:path>
                <a:path w="1012825" h="839470">
                  <a:moveTo>
                    <a:pt x="765810" y="323850"/>
                  </a:moveTo>
                  <a:lnTo>
                    <a:pt x="731520" y="375285"/>
                  </a:lnTo>
                </a:path>
                <a:path w="1012825" h="839470">
                  <a:moveTo>
                    <a:pt x="731520" y="375285"/>
                  </a:moveTo>
                  <a:lnTo>
                    <a:pt x="682942" y="438150"/>
                  </a:lnTo>
                </a:path>
                <a:path w="1012825" h="839470">
                  <a:moveTo>
                    <a:pt x="682942" y="438150"/>
                  </a:moveTo>
                  <a:lnTo>
                    <a:pt x="667702" y="457200"/>
                  </a:lnTo>
                </a:path>
                <a:path w="1012825" h="839470">
                  <a:moveTo>
                    <a:pt x="667702" y="457200"/>
                  </a:moveTo>
                  <a:lnTo>
                    <a:pt x="601027" y="533400"/>
                  </a:lnTo>
                </a:path>
                <a:path w="1012825" h="839470">
                  <a:moveTo>
                    <a:pt x="601027" y="533400"/>
                  </a:moveTo>
                  <a:lnTo>
                    <a:pt x="595312" y="540067"/>
                  </a:lnTo>
                </a:path>
                <a:path w="1012825" h="839470">
                  <a:moveTo>
                    <a:pt x="595312" y="540067"/>
                  </a:moveTo>
                  <a:lnTo>
                    <a:pt x="519112" y="613410"/>
                  </a:lnTo>
                </a:path>
                <a:path w="1012825" h="839470">
                  <a:moveTo>
                    <a:pt x="519112" y="613410"/>
                  </a:moveTo>
                  <a:lnTo>
                    <a:pt x="509587" y="621982"/>
                  </a:lnTo>
                </a:path>
                <a:path w="1012825" h="839470">
                  <a:moveTo>
                    <a:pt x="509587" y="621982"/>
                  </a:moveTo>
                  <a:lnTo>
                    <a:pt x="437197" y="681990"/>
                  </a:lnTo>
                </a:path>
                <a:path w="1012825" h="839470">
                  <a:moveTo>
                    <a:pt x="437197" y="681990"/>
                  </a:moveTo>
                  <a:lnTo>
                    <a:pt x="405765" y="703897"/>
                  </a:lnTo>
                </a:path>
                <a:path w="1012825" h="839470">
                  <a:moveTo>
                    <a:pt x="405765" y="703897"/>
                  </a:moveTo>
                  <a:lnTo>
                    <a:pt x="354330" y="740092"/>
                  </a:lnTo>
                </a:path>
                <a:path w="1012825" h="839470">
                  <a:moveTo>
                    <a:pt x="354330" y="740092"/>
                  </a:moveTo>
                  <a:lnTo>
                    <a:pt x="277177" y="786765"/>
                  </a:lnTo>
                </a:path>
                <a:path w="1012825" h="839470">
                  <a:moveTo>
                    <a:pt x="277177" y="786765"/>
                  </a:moveTo>
                  <a:lnTo>
                    <a:pt x="272415" y="788670"/>
                  </a:lnTo>
                </a:path>
                <a:path w="1012825" h="839470">
                  <a:moveTo>
                    <a:pt x="272415" y="788670"/>
                  </a:moveTo>
                  <a:lnTo>
                    <a:pt x="190500" y="822960"/>
                  </a:lnTo>
                </a:path>
                <a:path w="1012825" h="839470">
                  <a:moveTo>
                    <a:pt x="190500" y="822960"/>
                  </a:moveTo>
                  <a:lnTo>
                    <a:pt x="108585" y="839152"/>
                  </a:lnTo>
                </a:path>
                <a:path w="1012825" h="839470">
                  <a:moveTo>
                    <a:pt x="108585" y="839152"/>
                  </a:moveTo>
                  <a:lnTo>
                    <a:pt x="25717" y="817245"/>
                  </a:lnTo>
                </a:path>
                <a:path w="1012825" h="839470">
                  <a:moveTo>
                    <a:pt x="25717" y="817245"/>
                  </a:moveTo>
                  <a:lnTo>
                    <a:pt x="0" y="786765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3723322" y="4627435"/>
              <a:ext cx="8890" cy="83185"/>
            </a:xfrm>
            <a:custGeom>
              <a:avLst/>
              <a:gdLst/>
              <a:ahLst/>
              <a:cxnLst/>
              <a:rect l="l" t="t" r="r" b="b"/>
              <a:pathLst>
                <a:path w="8889" h="83185">
                  <a:moveTo>
                    <a:pt x="4286" y="-8572"/>
                  </a:moveTo>
                  <a:lnTo>
                    <a:pt x="4286" y="91440"/>
                  </a:lnTo>
                </a:path>
              </a:pathLst>
            </a:custGeom>
            <a:ln w="25717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76" name="object 76"/>
            <p:cNvSpPr/>
            <p:nvPr/>
          </p:nvSpPr>
          <p:spPr>
            <a:xfrm>
              <a:off x="3723322" y="4063555"/>
              <a:ext cx="701040" cy="563880"/>
            </a:xfrm>
            <a:custGeom>
              <a:avLst/>
              <a:gdLst/>
              <a:ahLst/>
              <a:cxnLst/>
              <a:rect l="l" t="t" r="r" b="b"/>
              <a:pathLst>
                <a:path w="701039" h="563879">
                  <a:moveTo>
                    <a:pt x="0" y="563880"/>
                  </a:moveTo>
                  <a:lnTo>
                    <a:pt x="20002" y="481965"/>
                  </a:lnTo>
                </a:path>
                <a:path w="701039" h="563879">
                  <a:moveTo>
                    <a:pt x="20002" y="481965"/>
                  </a:moveTo>
                  <a:lnTo>
                    <a:pt x="34290" y="450532"/>
                  </a:lnTo>
                </a:path>
                <a:path w="701039" h="563879">
                  <a:moveTo>
                    <a:pt x="199072" y="357187"/>
                  </a:moveTo>
                  <a:lnTo>
                    <a:pt x="220027" y="317182"/>
                  </a:lnTo>
                </a:path>
                <a:path w="701039" h="563879">
                  <a:moveTo>
                    <a:pt x="220027" y="317182"/>
                  </a:moveTo>
                  <a:lnTo>
                    <a:pt x="277177" y="235267"/>
                  </a:lnTo>
                </a:path>
                <a:path w="701039" h="563879">
                  <a:moveTo>
                    <a:pt x="277177" y="235267"/>
                  </a:moveTo>
                  <a:lnTo>
                    <a:pt x="280987" y="231457"/>
                  </a:lnTo>
                </a:path>
                <a:path w="701039" h="563879">
                  <a:moveTo>
                    <a:pt x="280987" y="231457"/>
                  </a:moveTo>
                  <a:lnTo>
                    <a:pt x="355282" y="153352"/>
                  </a:lnTo>
                </a:path>
                <a:path w="701039" h="563879">
                  <a:moveTo>
                    <a:pt x="355282" y="153352"/>
                  </a:moveTo>
                  <a:lnTo>
                    <a:pt x="362902" y="145732"/>
                  </a:lnTo>
                </a:path>
                <a:path w="701039" h="563879">
                  <a:moveTo>
                    <a:pt x="362902" y="145732"/>
                  </a:moveTo>
                  <a:lnTo>
                    <a:pt x="445770" y="79057"/>
                  </a:lnTo>
                </a:path>
                <a:path w="701039" h="563879">
                  <a:moveTo>
                    <a:pt x="445770" y="79057"/>
                  </a:moveTo>
                  <a:lnTo>
                    <a:pt x="459105" y="71437"/>
                  </a:lnTo>
                </a:path>
                <a:path w="701039" h="563879">
                  <a:moveTo>
                    <a:pt x="459105" y="71437"/>
                  </a:moveTo>
                  <a:lnTo>
                    <a:pt x="527685" y="31432"/>
                  </a:lnTo>
                </a:path>
                <a:path w="701039" h="563879">
                  <a:moveTo>
                    <a:pt x="527685" y="31432"/>
                  </a:moveTo>
                  <a:lnTo>
                    <a:pt x="609600" y="0"/>
                  </a:lnTo>
                </a:path>
                <a:path w="701039" h="563879">
                  <a:moveTo>
                    <a:pt x="609600" y="0"/>
                  </a:moveTo>
                  <a:lnTo>
                    <a:pt x="691515" y="33337"/>
                  </a:lnTo>
                </a:path>
                <a:path w="701039" h="563879">
                  <a:moveTo>
                    <a:pt x="691515" y="33337"/>
                  </a:moveTo>
                  <a:lnTo>
                    <a:pt x="701040" y="71437"/>
                  </a:lnTo>
                </a:path>
                <a:path w="701039" h="563879">
                  <a:moveTo>
                    <a:pt x="701040" y="71437"/>
                  </a:moveTo>
                  <a:lnTo>
                    <a:pt x="691515" y="100965"/>
                  </a:lnTo>
                </a:path>
                <a:path w="701039" h="563879">
                  <a:moveTo>
                    <a:pt x="691515" y="100965"/>
                  </a:moveTo>
                  <a:lnTo>
                    <a:pt x="675322" y="153352"/>
                  </a:lnTo>
                </a:path>
                <a:path w="701039" h="563879">
                  <a:moveTo>
                    <a:pt x="675322" y="153352"/>
                  </a:moveTo>
                  <a:lnTo>
                    <a:pt x="628650" y="235267"/>
                  </a:lnTo>
                </a:path>
                <a:path w="701039" h="563879">
                  <a:moveTo>
                    <a:pt x="628650" y="235267"/>
                  </a:moveTo>
                  <a:lnTo>
                    <a:pt x="609600" y="260032"/>
                  </a:lnTo>
                </a:path>
                <a:path w="701039" h="563879">
                  <a:moveTo>
                    <a:pt x="609600" y="260032"/>
                  </a:moveTo>
                  <a:lnTo>
                    <a:pt x="563880" y="317182"/>
                  </a:lnTo>
                </a:path>
                <a:path w="701039" h="563879">
                  <a:moveTo>
                    <a:pt x="563880" y="317182"/>
                  </a:moveTo>
                  <a:lnTo>
                    <a:pt x="527685" y="356235"/>
                  </a:lnTo>
                </a:path>
                <a:path w="701039" h="563879">
                  <a:moveTo>
                    <a:pt x="527685" y="356235"/>
                  </a:moveTo>
                  <a:lnTo>
                    <a:pt x="481965" y="400050"/>
                  </a:lnTo>
                </a:path>
                <a:path w="701039" h="563879">
                  <a:moveTo>
                    <a:pt x="481965" y="400050"/>
                  </a:moveTo>
                  <a:lnTo>
                    <a:pt x="445770" y="430530"/>
                  </a:lnTo>
                </a:path>
                <a:path w="701039" h="563879">
                  <a:moveTo>
                    <a:pt x="445770" y="430530"/>
                  </a:moveTo>
                  <a:lnTo>
                    <a:pt x="374332" y="481965"/>
                  </a:lnTo>
                </a:path>
                <a:path w="701039" h="563879">
                  <a:moveTo>
                    <a:pt x="374332" y="481965"/>
                  </a:moveTo>
                  <a:lnTo>
                    <a:pt x="362902" y="489585"/>
                  </a:lnTo>
                </a:path>
                <a:path w="701039" h="563879">
                  <a:moveTo>
                    <a:pt x="362902" y="489585"/>
                  </a:moveTo>
                  <a:lnTo>
                    <a:pt x="280987" y="522922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3922395" y="4586477"/>
              <a:ext cx="81915" cy="1270"/>
            </a:xfrm>
            <a:custGeom>
              <a:avLst/>
              <a:gdLst/>
              <a:ahLst/>
              <a:cxnLst/>
              <a:rect l="l" t="t" r="r" b="b"/>
              <a:pathLst>
                <a:path w="81914" h="1270">
                  <a:moveTo>
                    <a:pt x="-8572" y="476"/>
                  </a:moveTo>
                  <a:lnTo>
                    <a:pt x="90487" y="476"/>
                  </a:lnTo>
                </a:path>
              </a:pathLst>
            </a:custGeom>
            <a:ln w="18097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78" name="object 78"/>
            <p:cNvSpPr/>
            <p:nvPr/>
          </p:nvSpPr>
          <p:spPr>
            <a:xfrm>
              <a:off x="3890962" y="3271075"/>
              <a:ext cx="2938780" cy="1316355"/>
            </a:xfrm>
            <a:custGeom>
              <a:avLst/>
              <a:gdLst/>
              <a:ahLst/>
              <a:cxnLst/>
              <a:rect l="l" t="t" r="r" b="b"/>
              <a:pathLst>
                <a:path w="2938779" h="1316354">
                  <a:moveTo>
                    <a:pt x="31432" y="1316355"/>
                  </a:moveTo>
                  <a:lnTo>
                    <a:pt x="0" y="1274445"/>
                  </a:lnTo>
                </a:path>
                <a:path w="2938779" h="1316354">
                  <a:moveTo>
                    <a:pt x="0" y="1274445"/>
                  </a:moveTo>
                  <a:lnTo>
                    <a:pt x="10477" y="1192530"/>
                  </a:lnTo>
                </a:path>
                <a:path w="2938779" h="1316354">
                  <a:moveTo>
                    <a:pt x="10477" y="1192530"/>
                  </a:moveTo>
                  <a:lnTo>
                    <a:pt x="31432" y="1149667"/>
                  </a:lnTo>
                </a:path>
                <a:path w="2938779" h="1316354">
                  <a:moveTo>
                    <a:pt x="2907030" y="0"/>
                  </a:moveTo>
                  <a:lnTo>
                    <a:pt x="2938462" y="41910"/>
                  </a:lnTo>
                </a:path>
                <a:path w="2938779" h="1316354">
                  <a:moveTo>
                    <a:pt x="2938462" y="41910"/>
                  </a:moveTo>
                  <a:lnTo>
                    <a:pt x="2927985" y="123825"/>
                  </a:lnTo>
                </a:path>
                <a:path w="2938779" h="1316354">
                  <a:moveTo>
                    <a:pt x="2927985" y="123825"/>
                  </a:moveTo>
                  <a:lnTo>
                    <a:pt x="2907030" y="166687"/>
                  </a:lnTo>
                </a:path>
                <a:path w="2938779" h="1316354">
                  <a:moveTo>
                    <a:pt x="2907030" y="166687"/>
                  </a:moveTo>
                  <a:lnTo>
                    <a:pt x="2886075" y="206692"/>
                  </a:lnTo>
                </a:path>
                <a:path w="2938779" h="1316354">
                  <a:moveTo>
                    <a:pt x="2886075" y="206692"/>
                  </a:moveTo>
                  <a:lnTo>
                    <a:pt x="2828925" y="288607"/>
                  </a:lnTo>
                </a:path>
                <a:path w="2938779" h="1316354">
                  <a:moveTo>
                    <a:pt x="2828925" y="288607"/>
                  </a:moveTo>
                  <a:lnTo>
                    <a:pt x="2825115" y="292417"/>
                  </a:lnTo>
                </a:path>
                <a:path w="2938779" h="1316354">
                  <a:moveTo>
                    <a:pt x="2825115" y="292417"/>
                  </a:moveTo>
                  <a:lnTo>
                    <a:pt x="2750820" y="370522"/>
                  </a:lnTo>
                </a:path>
                <a:path w="2938779" h="1316354">
                  <a:moveTo>
                    <a:pt x="2750820" y="370522"/>
                  </a:moveTo>
                  <a:lnTo>
                    <a:pt x="2743200" y="378142"/>
                  </a:lnTo>
                </a:path>
                <a:path w="2938779" h="1316354">
                  <a:moveTo>
                    <a:pt x="2743200" y="378142"/>
                  </a:moveTo>
                  <a:lnTo>
                    <a:pt x="2660332" y="444817"/>
                  </a:lnTo>
                </a:path>
                <a:path w="2938779" h="1316354">
                  <a:moveTo>
                    <a:pt x="2660332" y="444817"/>
                  </a:moveTo>
                  <a:lnTo>
                    <a:pt x="2646997" y="452437"/>
                  </a:lnTo>
                </a:path>
                <a:path w="2938779" h="1316354">
                  <a:moveTo>
                    <a:pt x="2646997" y="452437"/>
                  </a:moveTo>
                  <a:lnTo>
                    <a:pt x="2578417" y="492442"/>
                  </a:lnTo>
                </a:path>
                <a:path w="2938779" h="1316354">
                  <a:moveTo>
                    <a:pt x="2578417" y="492442"/>
                  </a:moveTo>
                  <a:lnTo>
                    <a:pt x="2496502" y="523875"/>
                  </a:lnTo>
                </a:path>
                <a:path w="2938779" h="1316354">
                  <a:moveTo>
                    <a:pt x="2496502" y="523875"/>
                  </a:moveTo>
                  <a:lnTo>
                    <a:pt x="2414587" y="490537"/>
                  </a:lnTo>
                </a:path>
                <a:path w="2938779" h="1316354">
                  <a:moveTo>
                    <a:pt x="2414587" y="490537"/>
                  </a:moveTo>
                  <a:lnTo>
                    <a:pt x="2405062" y="452437"/>
                  </a:lnTo>
                </a:path>
                <a:path w="2938779" h="1316354">
                  <a:moveTo>
                    <a:pt x="2405062" y="452437"/>
                  </a:moveTo>
                  <a:lnTo>
                    <a:pt x="2414587" y="422910"/>
                  </a:lnTo>
                </a:path>
                <a:path w="2938779" h="1316354">
                  <a:moveTo>
                    <a:pt x="2414587" y="422910"/>
                  </a:moveTo>
                  <a:lnTo>
                    <a:pt x="2430780" y="370522"/>
                  </a:lnTo>
                </a:path>
                <a:path w="2938779" h="1316354">
                  <a:moveTo>
                    <a:pt x="2430780" y="370522"/>
                  </a:moveTo>
                  <a:lnTo>
                    <a:pt x="2477452" y="288607"/>
                  </a:lnTo>
                </a:path>
                <a:path w="2938779" h="1316354">
                  <a:moveTo>
                    <a:pt x="2477452" y="288607"/>
                  </a:moveTo>
                  <a:lnTo>
                    <a:pt x="2496502" y="263842"/>
                  </a:lnTo>
                </a:path>
                <a:path w="2938779" h="1316354">
                  <a:moveTo>
                    <a:pt x="2496502" y="263842"/>
                  </a:moveTo>
                  <a:lnTo>
                    <a:pt x="2542222" y="206692"/>
                  </a:lnTo>
                </a:path>
                <a:path w="2938779" h="1316354">
                  <a:moveTo>
                    <a:pt x="2542222" y="206692"/>
                  </a:moveTo>
                  <a:lnTo>
                    <a:pt x="2578417" y="167640"/>
                  </a:lnTo>
                </a:path>
                <a:path w="2938779" h="1316354">
                  <a:moveTo>
                    <a:pt x="2578417" y="167640"/>
                  </a:moveTo>
                  <a:lnTo>
                    <a:pt x="2624137" y="123825"/>
                  </a:lnTo>
                </a:path>
                <a:path w="2938779" h="1316354">
                  <a:moveTo>
                    <a:pt x="2624137" y="123825"/>
                  </a:moveTo>
                  <a:lnTo>
                    <a:pt x="2660332" y="93345"/>
                  </a:lnTo>
                </a:path>
                <a:path w="2938779" h="1316354">
                  <a:moveTo>
                    <a:pt x="2660332" y="93345"/>
                  </a:moveTo>
                  <a:lnTo>
                    <a:pt x="2731770" y="41910"/>
                  </a:lnTo>
                </a:path>
                <a:path w="2938779" h="1316354">
                  <a:moveTo>
                    <a:pt x="2731770" y="41910"/>
                  </a:moveTo>
                  <a:lnTo>
                    <a:pt x="2743200" y="34290"/>
                  </a:lnTo>
                </a:path>
                <a:path w="2938779" h="1316354">
                  <a:moveTo>
                    <a:pt x="2743200" y="34290"/>
                  </a:moveTo>
                  <a:lnTo>
                    <a:pt x="2825115" y="952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79" name="object 79"/>
            <p:cNvSpPr/>
            <p:nvPr/>
          </p:nvSpPr>
          <p:spPr>
            <a:xfrm>
              <a:off x="6716077" y="3271075"/>
              <a:ext cx="81915" cy="1270"/>
            </a:xfrm>
            <a:custGeom>
              <a:avLst/>
              <a:gdLst/>
              <a:ahLst/>
              <a:cxnLst/>
              <a:rect l="l" t="t" r="r" b="b"/>
              <a:pathLst>
                <a:path w="81915" h="1270">
                  <a:moveTo>
                    <a:pt x="-8572" y="476"/>
                  </a:moveTo>
                  <a:lnTo>
                    <a:pt x="90487" y="476"/>
                  </a:lnTo>
                </a:path>
              </a:pathLst>
            </a:custGeom>
            <a:ln w="18097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80" name="object 80"/>
            <p:cNvSpPr/>
            <p:nvPr/>
          </p:nvSpPr>
          <p:spPr>
            <a:xfrm>
              <a:off x="4826317" y="3477767"/>
              <a:ext cx="92710" cy="69850"/>
            </a:xfrm>
            <a:custGeom>
              <a:avLst/>
              <a:gdLst/>
              <a:ahLst/>
              <a:cxnLst/>
              <a:rect l="l" t="t" r="r" b="b"/>
              <a:pathLst>
                <a:path w="92710" h="69850">
                  <a:moveTo>
                    <a:pt x="0" y="69532"/>
                  </a:moveTo>
                  <a:lnTo>
                    <a:pt x="81915" y="952"/>
                  </a:lnTo>
                </a:path>
                <a:path w="92710" h="69850">
                  <a:moveTo>
                    <a:pt x="81915" y="952"/>
                  </a:moveTo>
                  <a:lnTo>
                    <a:pt x="92392" y="0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81" name="object 81"/>
            <p:cNvSpPr/>
            <p:nvPr/>
          </p:nvSpPr>
          <p:spPr>
            <a:xfrm>
              <a:off x="4918710" y="3472052"/>
              <a:ext cx="71755" cy="5715"/>
            </a:xfrm>
            <a:custGeom>
              <a:avLst/>
              <a:gdLst/>
              <a:ahLst/>
              <a:cxnLst/>
              <a:rect l="l" t="t" r="r" b="b"/>
              <a:pathLst>
                <a:path w="71754" h="5714">
                  <a:moveTo>
                    <a:pt x="-8572" y="2857"/>
                  </a:moveTo>
                  <a:lnTo>
                    <a:pt x="80010" y="2857"/>
                  </a:lnTo>
                </a:path>
              </a:pathLst>
            </a:custGeom>
            <a:ln w="22860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82" name="object 82"/>
            <p:cNvSpPr/>
            <p:nvPr/>
          </p:nvSpPr>
          <p:spPr>
            <a:xfrm>
              <a:off x="4990147" y="3472052"/>
              <a:ext cx="934719" cy="908685"/>
            </a:xfrm>
            <a:custGeom>
              <a:avLst/>
              <a:gdLst/>
              <a:ahLst/>
              <a:cxnLst/>
              <a:rect l="l" t="t" r="r" b="b"/>
              <a:pathLst>
                <a:path w="934720" h="908685">
                  <a:moveTo>
                    <a:pt x="0" y="0"/>
                  </a:moveTo>
                  <a:lnTo>
                    <a:pt x="18097" y="5715"/>
                  </a:lnTo>
                </a:path>
                <a:path w="934720" h="908685">
                  <a:moveTo>
                    <a:pt x="18097" y="5715"/>
                  </a:moveTo>
                  <a:lnTo>
                    <a:pt x="82867" y="25717"/>
                  </a:lnTo>
                </a:path>
                <a:path w="934720" h="908685">
                  <a:moveTo>
                    <a:pt x="82867" y="25717"/>
                  </a:moveTo>
                  <a:lnTo>
                    <a:pt x="164782" y="71437"/>
                  </a:lnTo>
                </a:path>
                <a:path w="934720" h="908685">
                  <a:moveTo>
                    <a:pt x="164782" y="71437"/>
                  </a:moveTo>
                  <a:lnTo>
                    <a:pt x="185737" y="87630"/>
                  </a:lnTo>
                </a:path>
                <a:path w="934720" h="908685">
                  <a:moveTo>
                    <a:pt x="185737" y="87630"/>
                  </a:moveTo>
                  <a:lnTo>
                    <a:pt x="246697" y="137160"/>
                  </a:lnTo>
                </a:path>
                <a:path w="934720" h="908685">
                  <a:moveTo>
                    <a:pt x="246697" y="137160"/>
                  </a:moveTo>
                  <a:lnTo>
                    <a:pt x="283845" y="169545"/>
                  </a:lnTo>
                </a:path>
                <a:path w="934720" h="908685">
                  <a:moveTo>
                    <a:pt x="283845" y="169545"/>
                  </a:moveTo>
                  <a:lnTo>
                    <a:pt x="328612" y="210502"/>
                  </a:lnTo>
                </a:path>
                <a:path w="934720" h="908685">
                  <a:moveTo>
                    <a:pt x="328612" y="210502"/>
                  </a:moveTo>
                  <a:lnTo>
                    <a:pt x="373380" y="251460"/>
                  </a:lnTo>
                </a:path>
                <a:path w="934720" h="908685">
                  <a:moveTo>
                    <a:pt x="373380" y="251460"/>
                  </a:moveTo>
                  <a:lnTo>
                    <a:pt x="411480" y="286702"/>
                  </a:lnTo>
                </a:path>
                <a:path w="934720" h="908685">
                  <a:moveTo>
                    <a:pt x="411480" y="286702"/>
                  </a:moveTo>
                  <a:lnTo>
                    <a:pt x="463867" y="334327"/>
                  </a:lnTo>
                </a:path>
                <a:path w="934720" h="908685">
                  <a:moveTo>
                    <a:pt x="463867" y="334327"/>
                  </a:moveTo>
                  <a:lnTo>
                    <a:pt x="493395" y="360045"/>
                  </a:lnTo>
                </a:path>
                <a:path w="934720" h="908685">
                  <a:moveTo>
                    <a:pt x="493395" y="360045"/>
                  </a:moveTo>
                  <a:lnTo>
                    <a:pt x="563880" y="416242"/>
                  </a:lnTo>
                </a:path>
                <a:path w="934720" h="908685">
                  <a:moveTo>
                    <a:pt x="563880" y="416242"/>
                  </a:moveTo>
                  <a:lnTo>
                    <a:pt x="575310" y="425767"/>
                  </a:lnTo>
                </a:path>
                <a:path w="934720" h="908685">
                  <a:moveTo>
                    <a:pt x="575310" y="425767"/>
                  </a:moveTo>
                  <a:lnTo>
                    <a:pt x="657225" y="481965"/>
                  </a:lnTo>
                </a:path>
                <a:path w="934720" h="908685">
                  <a:moveTo>
                    <a:pt x="657225" y="481965"/>
                  </a:moveTo>
                  <a:lnTo>
                    <a:pt x="687705" y="498157"/>
                  </a:lnTo>
                </a:path>
                <a:path w="934720" h="908685">
                  <a:moveTo>
                    <a:pt x="687705" y="498157"/>
                  </a:moveTo>
                  <a:lnTo>
                    <a:pt x="740092" y="531495"/>
                  </a:lnTo>
                </a:path>
                <a:path w="934720" h="908685">
                  <a:moveTo>
                    <a:pt x="740092" y="531495"/>
                  </a:moveTo>
                  <a:lnTo>
                    <a:pt x="822007" y="573405"/>
                  </a:lnTo>
                </a:path>
                <a:path w="934720" h="908685">
                  <a:moveTo>
                    <a:pt x="822007" y="573405"/>
                  </a:moveTo>
                  <a:lnTo>
                    <a:pt x="837247" y="580072"/>
                  </a:lnTo>
                </a:path>
                <a:path w="934720" h="908685">
                  <a:moveTo>
                    <a:pt x="837247" y="580072"/>
                  </a:moveTo>
                  <a:lnTo>
                    <a:pt x="903922" y="640080"/>
                  </a:lnTo>
                </a:path>
                <a:path w="934720" h="908685">
                  <a:moveTo>
                    <a:pt x="903922" y="640080"/>
                  </a:moveTo>
                  <a:lnTo>
                    <a:pt x="922020" y="662940"/>
                  </a:lnTo>
                </a:path>
                <a:path w="934720" h="908685">
                  <a:moveTo>
                    <a:pt x="922020" y="662940"/>
                  </a:moveTo>
                  <a:lnTo>
                    <a:pt x="934402" y="744855"/>
                  </a:lnTo>
                </a:path>
                <a:path w="934720" h="908685">
                  <a:moveTo>
                    <a:pt x="934402" y="744855"/>
                  </a:moveTo>
                  <a:lnTo>
                    <a:pt x="911542" y="826770"/>
                  </a:lnTo>
                </a:path>
                <a:path w="934720" h="908685">
                  <a:moveTo>
                    <a:pt x="911542" y="826770"/>
                  </a:moveTo>
                  <a:lnTo>
                    <a:pt x="903922" y="839152"/>
                  </a:lnTo>
                </a:path>
                <a:path w="934720" h="908685">
                  <a:moveTo>
                    <a:pt x="903922" y="839152"/>
                  </a:moveTo>
                  <a:lnTo>
                    <a:pt x="822007" y="907732"/>
                  </a:lnTo>
                </a:path>
                <a:path w="934720" h="908685">
                  <a:moveTo>
                    <a:pt x="822007" y="907732"/>
                  </a:moveTo>
                  <a:lnTo>
                    <a:pt x="811530" y="908685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5730239" y="4380738"/>
              <a:ext cx="71755" cy="5715"/>
            </a:xfrm>
            <a:custGeom>
              <a:avLst/>
              <a:gdLst/>
              <a:ahLst/>
              <a:cxnLst/>
              <a:rect l="l" t="t" r="r" b="b"/>
              <a:pathLst>
                <a:path w="71754" h="5714">
                  <a:moveTo>
                    <a:pt x="-8572" y="2857"/>
                  </a:moveTo>
                  <a:lnTo>
                    <a:pt x="80010" y="2857"/>
                  </a:lnTo>
                </a:path>
              </a:pathLst>
            </a:custGeom>
            <a:ln w="22860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84" name="object 84"/>
            <p:cNvSpPr/>
            <p:nvPr/>
          </p:nvSpPr>
          <p:spPr>
            <a:xfrm>
              <a:off x="4795837" y="3547300"/>
              <a:ext cx="934719" cy="839469"/>
            </a:xfrm>
            <a:custGeom>
              <a:avLst/>
              <a:gdLst/>
              <a:ahLst/>
              <a:cxnLst/>
              <a:rect l="l" t="t" r="r" b="b"/>
              <a:pathLst>
                <a:path w="934720" h="839470">
                  <a:moveTo>
                    <a:pt x="934402" y="839152"/>
                  </a:moveTo>
                  <a:lnTo>
                    <a:pt x="916305" y="833437"/>
                  </a:lnTo>
                </a:path>
                <a:path w="934720" h="839470">
                  <a:moveTo>
                    <a:pt x="916305" y="833437"/>
                  </a:moveTo>
                  <a:lnTo>
                    <a:pt x="851535" y="813435"/>
                  </a:lnTo>
                </a:path>
                <a:path w="934720" h="839470">
                  <a:moveTo>
                    <a:pt x="851535" y="813435"/>
                  </a:moveTo>
                  <a:lnTo>
                    <a:pt x="769620" y="767715"/>
                  </a:lnTo>
                </a:path>
                <a:path w="934720" h="839470">
                  <a:moveTo>
                    <a:pt x="769620" y="767715"/>
                  </a:moveTo>
                  <a:lnTo>
                    <a:pt x="748665" y="751522"/>
                  </a:lnTo>
                </a:path>
                <a:path w="934720" h="839470">
                  <a:moveTo>
                    <a:pt x="748665" y="751522"/>
                  </a:moveTo>
                  <a:lnTo>
                    <a:pt x="687705" y="701992"/>
                  </a:lnTo>
                </a:path>
                <a:path w="934720" h="839470">
                  <a:moveTo>
                    <a:pt x="687705" y="701992"/>
                  </a:moveTo>
                  <a:lnTo>
                    <a:pt x="650557" y="669607"/>
                  </a:lnTo>
                </a:path>
                <a:path w="934720" h="839470">
                  <a:moveTo>
                    <a:pt x="650557" y="669607"/>
                  </a:moveTo>
                  <a:lnTo>
                    <a:pt x="605790" y="628650"/>
                  </a:lnTo>
                </a:path>
                <a:path w="934720" h="839470">
                  <a:moveTo>
                    <a:pt x="605790" y="628650"/>
                  </a:moveTo>
                  <a:lnTo>
                    <a:pt x="561022" y="587692"/>
                  </a:lnTo>
                </a:path>
                <a:path w="934720" h="839470">
                  <a:moveTo>
                    <a:pt x="561022" y="587692"/>
                  </a:moveTo>
                  <a:lnTo>
                    <a:pt x="522922" y="552450"/>
                  </a:lnTo>
                </a:path>
                <a:path w="934720" h="839470">
                  <a:moveTo>
                    <a:pt x="522922" y="552450"/>
                  </a:moveTo>
                  <a:lnTo>
                    <a:pt x="470535" y="504825"/>
                  </a:lnTo>
                </a:path>
                <a:path w="934720" h="839470">
                  <a:moveTo>
                    <a:pt x="470535" y="504825"/>
                  </a:moveTo>
                  <a:lnTo>
                    <a:pt x="441007" y="479107"/>
                  </a:lnTo>
                </a:path>
                <a:path w="934720" h="839470">
                  <a:moveTo>
                    <a:pt x="441007" y="479107"/>
                  </a:moveTo>
                  <a:lnTo>
                    <a:pt x="370522" y="422910"/>
                  </a:lnTo>
                </a:path>
                <a:path w="934720" h="839470">
                  <a:moveTo>
                    <a:pt x="370522" y="422910"/>
                  </a:moveTo>
                  <a:lnTo>
                    <a:pt x="359092" y="413385"/>
                  </a:lnTo>
                </a:path>
                <a:path w="934720" h="839470">
                  <a:moveTo>
                    <a:pt x="359092" y="413385"/>
                  </a:moveTo>
                  <a:lnTo>
                    <a:pt x="277177" y="357187"/>
                  </a:lnTo>
                </a:path>
                <a:path w="934720" h="839470">
                  <a:moveTo>
                    <a:pt x="277177" y="357187"/>
                  </a:moveTo>
                  <a:lnTo>
                    <a:pt x="246697" y="340995"/>
                  </a:lnTo>
                </a:path>
                <a:path w="934720" h="839470">
                  <a:moveTo>
                    <a:pt x="246697" y="340995"/>
                  </a:moveTo>
                  <a:lnTo>
                    <a:pt x="194310" y="307657"/>
                  </a:lnTo>
                </a:path>
                <a:path w="934720" h="839470">
                  <a:moveTo>
                    <a:pt x="194310" y="307657"/>
                  </a:moveTo>
                  <a:lnTo>
                    <a:pt x="112395" y="265747"/>
                  </a:lnTo>
                </a:path>
                <a:path w="934720" h="839470">
                  <a:moveTo>
                    <a:pt x="112395" y="265747"/>
                  </a:moveTo>
                  <a:lnTo>
                    <a:pt x="97155" y="259080"/>
                  </a:lnTo>
                </a:path>
                <a:path w="934720" h="839470">
                  <a:moveTo>
                    <a:pt x="97155" y="259080"/>
                  </a:moveTo>
                  <a:lnTo>
                    <a:pt x="30480" y="199072"/>
                  </a:lnTo>
                </a:path>
                <a:path w="934720" h="839470">
                  <a:moveTo>
                    <a:pt x="30480" y="199072"/>
                  </a:moveTo>
                  <a:lnTo>
                    <a:pt x="12382" y="176212"/>
                  </a:lnTo>
                </a:path>
                <a:path w="934720" h="839470">
                  <a:moveTo>
                    <a:pt x="12382" y="176212"/>
                  </a:moveTo>
                  <a:lnTo>
                    <a:pt x="0" y="94297"/>
                  </a:lnTo>
                </a:path>
                <a:path w="934720" h="839470">
                  <a:moveTo>
                    <a:pt x="0" y="94297"/>
                  </a:moveTo>
                  <a:lnTo>
                    <a:pt x="22860" y="12382"/>
                  </a:lnTo>
                </a:path>
                <a:path w="934720" h="839470">
                  <a:moveTo>
                    <a:pt x="22860" y="12382"/>
                  </a:moveTo>
                  <a:lnTo>
                    <a:pt x="30480" y="0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4048646" y="3412060"/>
            <a:ext cx="320909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9" dirty="0">
                <a:solidFill>
                  <a:prstClr val="black"/>
                </a:solidFill>
                <a:latin typeface="Arial"/>
                <a:cs typeface="Arial"/>
              </a:rPr>
              <a:t>0.5</a:t>
            </a:r>
            <a:endParaRPr sz="1667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4227834" y="1691043"/>
            <a:ext cx="141721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13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667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5074359" y="5504759"/>
            <a:ext cx="262809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64"/>
              </a:lnSpc>
            </a:pPr>
            <a:r>
              <a:rPr sz="1667" spc="9" dirty="0">
                <a:solidFill>
                  <a:prstClr val="black"/>
                </a:solidFill>
                <a:latin typeface="Arial"/>
                <a:cs typeface="Arial"/>
              </a:rPr>
              <a:t>(b)</a:t>
            </a:r>
            <a:endParaRPr sz="1667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4913589" y="5442202"/>
            <a:ext cx="616840" cy="431679"/>
          </a:xfrm>
          <a:custGeom>
            <a:avLst/>
            <a:gdLst/>
            <a:ahLst/>
            <a:cxnLst/>
            <a:rect l="l" t="t" r="r" b="b"/>
            <a:pathLst>
              <a:path w="721360" h="504825">
                <a:moveTo>
                  <a:pt x="720849" y="504442"/>
                </a:moveTo>
                <a:lnTo>
                  <a:pt x="720849" y="0"/>
                </a:lnTo>
                <a:lnTo>
                  <a:pt x="0" y="0"/>
                </a:lnTo>
                <a:lnTo>
                  <a:pt x="0" y="504442"/>
                </a:lnTo>
                <a:lnTo>
                  <a:pt x="720849" y="5044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74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47825"/>
            <a:ext cx="9321800" cy="389852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736" spc="-4" dirty="0">
                <a:latin typeface="Arial"/>
                <a:cs typeface="Arial"/>
              </a:rPr>
              <a:t>Surface</a:t>
            </a:r>
            <a:r>
              <a:rPr sz="2736" spc="-73" dirty="0">
                <a:latin typeface="Arial"/>
                <a:cs typeface="Arial"/>
              </a:rPr>
              <a:t> </a:t>
            </a:r>
            <a:r>
              <a:rPr sz="2736" spc="-4" dirty="0">
                <a:latin typeface="Arial"/>
                <a:cs typeface="Arial"/>
              </a:rPr>
              <a:t>Plot</a:t>
            </a:r>
            <a:endParaRPr sz="2736" dirty="0">
              <a:latin typeface="Arial"/>
              <a:cs typeface="Arial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object 3"/>
          <p:cNvSpPr/>
          <p:nvPr/>
        </p:nvSpPr>
        <p:spPr>
          <a:xfrm>
            <a:off x="3558280" y="1941861"/>
            <a:ext cx="4587203" cy="34417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03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47825"/>
            <a:ext cx="9321800" cy="389852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736" spc="-4" dirty="0">
                <a:latin typeface="Arial"/>
                <a:cs typeface="Arial"/>
              </a:rPr>
              <a:t>Synthetic Data</a:t>
            </a:r>
            <a:r>
              <a:rPr sz="2736" spc="-64" dirty="0">
                <a:latin typeface="Arial"/>
                <a:cs typeface="Arial"/>
              </a:rPr>
              <a:t> </a:t>
            </a:r>
            <a:r>
              <a:rPr sz="2736" spc="-9" dirty="0">
                <a:latin typeface="Arial"/>
                <a:cs typeface="Arial"/>
              </a:rPr>
              <a:t>Set</a:t>
            </a:r>
            <a:endParaRPr sz="2736" dirty="0">
              <a:latin typeface="Arial"/>
              <a:cs typeface="Arial"/>
            </a:endParaRP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3" name="object 3"/>
          <p:cNvGrpSpPr/>
          <p:nvPr/>
        </p:nvGrpSpPr>
        <p:grpSpPr>
          <a:xfrm>
            <a:off x="4441174" y="1708418"/>
            <a:ext cx="3452892" cy="3452892"/>
            <a:chOff x="3411473" y="1766125"/>
            <a:chExt cx="4037965" cy="4037965"/>
          </a:xfrm>
        </p:grpSpPr>
        <p:sp>
          <p:nvSpPr>
            <p:cNvPr id="4" name="object 4"/>
            <p:cNvSpPr/>
            <p:nvPr/>
          </p:nvSpPr>
          <p:spPr>
            <a:xfrm>
              <a:off x="3411474" y="1766125"/>
              <a:ext cx="4037965" cy="4037965"/>
            </a:xfrm>
            <a:custGeom>
              <a:avLst/>
              <a:gdLst/>
              <a:ahLst/>
              <a:cxnLst/>
              <a:rect l="l" t="t" r="r" b="b"/>
              <a:pathLst>
                <a:path w="4037965" h="4037965">
                  <a:moveTo>
                    <a:pt x="4037647" y="5715"/>
                  </a:moveTo>
                  <a:lnTo>
                    <a:pt x="4031932" y="5715"/>
                  </a:lnTo>
                  <a:lnTo>
                    <a:pt x="4031932" y="0"/>
                  </a:lnTo>
                  <a:lnTo>
                    <a:pt x="4026217" y="0"/>
                  </a:lnTo>
                  <a:lnTo>
                    <a:pt x="4026217" y="11430"/>
                  </a:lnTo>
                  <a:lnTo>
                    <a:pt x="4026217" y="4026217"/>
                  </a:lnTo>
                  <a:lnTo>
                    <a:pt x="11430" y="4026217"/>
                  </a:lnTo>
                  <a:lnTo>
                    <a:pt x="11430" y="11430"/>
                  </a:lnTo>
                  <a:lnTo>
                    <a:pt x="4026217" y="11430"/>
                  </a:lnTo>
                  <a:lnTo>
                    <a:pt x="4026217" y="0"/>
                  </a:lnTo>
                  <a:lnTo>
                    <a:pt x="5715" y="0"/>
                  </a:lnTo>
                  <a:lnTo>
                    <a:pt x="5715" y="5715"/>
                  </a:lnTo>
                  <a:lnTo>
                    <a:pt x="0" y="5715"/>
                  </a:lnTo>
                  <a:lnTo>
                    <a:pt x="0" y="4031932"/>
                  </a:lnTo>
                  <a:lnTo>
                    <a:pt x="5715" y="4031932"/>
                  </a:lnTo>
                  <a:lnTo>
                    <a:pt x="5715" y="4037647"/>
                  </a:lnTo>
                  <a:lnTo>
                    <a:pt x="4031932" y="4037647"/>
                  </a:lnTo>
                  <a:lnTo>
                    <a:pt x="4031932" y="4031932"/>
                  </a:lnTo>
                  <a:lnTo>
                    <a:pt x="4037647" y="4031932"/>
                  </a:lnTo>
                  <a:lnTo>
                    <a:pt x="4037647" y="57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417188" y="1771840"/>
              <a:ext cx="0" cy="4026535"/>
            </a:xfrm>
            <a:custGeom>
              <a:avLst/>
              <a:gdLst/>
              <a:ahLst/>
              <a:cxnLst/>
              <a:rect l="l" t="t" r="r" b="b"/>
              <a:pathLst>
                <a:path h="4026535">
                  <a:moveTo>
                    <a:pt x="0" y="4026217"/>
                  </a:moveTo>
                  <a:lnTo>
                    <a:pt x="0" y="3985260"/>
                  </a:lnTo>
                </a:path>
                <a:path h="4026535">
                  <a:moveTo>
                    <a:pt x="0" y="0"/>
                  </a:moveTo>
                  <a:lnTo>
                    <a:pt x="0" y="40005"/>
                  </a:lnTo>
                </a:path>
              </a:pathLst>
            </a:custGeom>
            <a:ln w="11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375745" y="5157510"/>
            <a:ext cx="141721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13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endParaRPr sz="1667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167891" y="1713305"/>
            <a:ext cx="0" cy="3443118"/>
          </a:xfrm>
          <a:custGeom>
            <a:avLst/>
            <a:gdLst/>
            <a:ahLst/>
            <a:cxnLst/>
            <a:rect l="l" t="t" r="r" b="b"/>
            <a:pathLst>
              <a:path h="4026535">
                <a:moveTo>
                  <a:pt x="0" y="4026217"/>
                </a:moveTo>
                <a:lnTo>
                  <a:pt x="0" y="3985260"/>
                </a:lnTo>
              </a:path>
              <a:path h="4026535">
                <a:moveTo>
                  <a:pt x="0" y="0"/>
                </a:moveTo>
                <a:lnTo>
                  <a:pt x="0" y="40005"/>
                </a:lnTo>
              </a:path>
            </a:pathLst>
          </a:custGeom>
          <a:ln w="11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07982" y="5157510"/>
            <a:ext cx="320909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9" dirty="0">
                <a:solidFill>
                  <a:prstClr val="black"/>
                </a:solidFill>
                <a:latin typeface="Arial"/>
                <a:cs typeface="Arial"/>
              </a:rPr>
              <a:t>0.5</a:t>
            </a:r>
            <a:endParaRPr sz="1667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888908" y="1713305"/>
            <a:ext cx="0" cy="3443118"/>
          </a:xfrm>
          <a:custGeom>
            <a:avLst/>
            <a:gdLst/>
            <a:ahLst/>
            <a:cxnLst/>
            <a:rect l="l" t="t" r="r" b="b"/>
            <a:pathLst>
              <a:path h="4026535">
                <a:moveTo>
                  <a:pt x="0" y="4026217"/>
                </a:moveTo>
                <a:lnTo>
                  <a:pt x="0" y="3985260"/>
                </a:lnTo>
              </a:path>
              <a:path h="4026535">
                <a:moveTo>
                  <a:pt x="0" y="0"/>
                </a:moveTo>
                <a:lnTo>
                  <a:pt x="0" y="40005"/>
                </a:lnTo>
              </a:path>
            </a:pathLst>
          </a:custGeom>
          <a:ln w="11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18591" y="5157510"/>
            <a:ext cx="141721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13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667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446062" y="5156152"/>
            <a:ext cx="3443118" cy="0"/>
          </a:xfrm>
          <a:custGeom>
            <a:avLst/>
            <a:gdLst/>
            <a:ahLst/>
            <a:cxnLst/>
            <a:rect l="l" t="t" r="r" b="b"/>
            <a:pathLst>
              <a:path w="4026534">
                <a:moveTo>
                  <a:pt x="0" y="0"/>
                </a:moveTo>
                <a:lnTo>
                  <a:pt x="40005" y="0"/>
                </a:lnTo>
              </a:path>
              <a:path w="4026534">
                <a:moveTo>
                  <a:pt x="4026217" y="0"/>
                </a:moveTo>
                <a:lnTo>
                  <a:pt x="3986212" y="0"/>
                </a:lnTo>
              </a:path>
            </a:pathLst>
          </a:custGeom>
          <a:ln w="11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87781" y="5010087"/>
            <a:ext cx="141721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13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endParaRPr sz="1667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440361" y="1708418"/>
            <a:ext cx="3455063" cy="3452892"/>
            <a:chOff x="3410521" y="1766125"/>
            <a:chExt cx="4040504" cy="4037965"/>
          </a:xfrm>
        </p:grpSpPr>
        <p:sp>
          <p:nvSpPr>
            <p:cNvPr id="14" name="object 14"/>
            <p:cNvSpPr/>
            <p:nvPr/>
          </p:nvSpPr>
          <p:spPr>
            <a:xfrm>
              <a:off x="3417189" y="1771840"/>
              <a:ext cx="4026535" cy="2012950"/>
            </a:xfrm>
            <a:custGeom>
              <a:avLst/>
              <a:gdLst/>
              <a:ahLst/>
              <a:cxnLst/>
              <a:rect l="l" t="t" r="r" b="b"/>
              <a:pathLst>
                <a:path w="4026534" h="2012950">
                  <a:moveTo>
                    <a:pt x="0" y="2012632"/>
                  </a:moveTo>
                  <a:lnTo>
                    <a:pt x="40005" y="2012632"/>
                  </a:lnTo>
                </a:path>
                <a:path w="4026534" h="2012950">
                  <a:moveTo>
                    <a:pt x="4026217" y="2012632"/>
                  </a:moveTo>
                  <a:lnTo>
                    <a:pt x="3986212" y="2012632"/>
                  </a:lnTo>
                </a:path>
                <a:path w="4026534" h="2012950">
                  <a:moveTo>
                    <a:pt x="0" y="0"/>
                  </a:moveTo>
                  <a:lnTo>
                    <a:pt x="40005" y="0"/>
                  </a:lnTo>
                </a:path>
                <a:path w="4026534" h="2012950">
                  <a:moveTo>
                    <a:pt x="4026217" y="0"/>
                  </a:moveTo>
                  <a:lnTo>
                    <a:pt x="3986212" y="0"/>
                  </a:lnTo>
                </a:path>
              </a:pathLst>
            </a:custGeom>
            <a:ln w="11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3411474" y="1766125"/>
              <a:ext cx="4037965" cy="4037965"/>
            </a:xfrm>
            <a:custGeom>
              <a:avLst/>
              <a:gdLst/>
              <a:ahLst/>
              <a:cxnLst/>
              <a:rect l="l" t="t" r="r" b="b"/>
              <a:pathLst>
                <a:path w="4037965" h="4037965">
                  <a:moveTo>
                    <a:pt x="4037647" y="5715"/>
                  </a:moveTo>
                  <a:lnTo>
                    <a:pt x="4031932" y="5715"/>
                  </a:lnTo>
                  <a:lnTo>
                    <a:pt x="4031932" y="0"/>
                  </a:lnTo>
                  <a:lnTo>
                    <a:pt x="4026217" y="0"/>
                  </a:lnTo>
                  <a:lnTo>
                    <a:pt x="4026217" y="11430"/>
                  </a:lnTo>
                  <a:lnTo>
                    <a:pt x="4026217" y="4026217"/>
                  </a:lnTo>
                  <a:lnTo>
                    <a:pt x="11430" y="4026217"/>
                  </a:lnTo>
                  <a:lnTo>
                    <a:pt x="11430" y="11430"/>
                  </a:lnTo>
                  <a:lnTo>
                    <a:pt x="4026217" y="11430"/>
                  </a:lnTo>
                  <a:lnTo>
                    <a:pt x="4026217" y="0"/>
                  </a:lnTo>
                  <a:lnTo>
                    <a:pt x="5715" y="0"/>
                  </a:lnTo>
                  <a:lnTo>
                    <a:pt x="5715" y="5715"/>
                  </a:lnTo>
                  <a:lnTo>
                    <a:pt x="0" y="5715"/>
                  </a:lnTo>
                  <a:lnTo>
                    <a:pt x="0" y="4031932"/>
                  </a:lnTo>
                  <a:lnTo>
                    <a:pt x="5715" y="4031932"/>
                  </a:lnTo>
                  <a:lnTo>
                    <a:pt x="5715" y="4037647"/>
                  </a:lnTo>
                  <a:lnTo>
                    <a:pt x="4031932" y="4037647"/>
                  </a:lnTo>
                  <a:lnTo>
                    <a:pt x="4031932" y="4031932"/>
                  </a:lnTo>
                  <a:lnTo>
                    <a:pt x="4037647" y="4031932"/>
                  </a:lnTo>
                  <a:lnTo>
                    <a:pt x="4037647" y="57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4033456" y="5083695"/>
              <a:ext cx="74295" cy="7428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3412426" y="5286578"/>
              <a:ext cx="74295" cy="7428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3429571" y="5609475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>
                  <a:moveTo>
                    <a:pt x="45720" y="22847"/>
                  </a:moveTo>
                  <a:lnTo>
                    <a:pt x="43923" y="13951"/>
                  </a:lnTo>
                  <a:lnTo>
                    <a:pt x="39023" y="6689"/>
                  </a:lnTo>
                  <a:lnTo>
                    <a:pt x="31757" y="1794"/>
                  </a:lnTo>
                  <a:lnTo>
                    <a:pt x="22860" y="0"/>
                  </a:lnTo>
                  <a:lnTo>
                    <a:pt x="13962" y="1794"/>
                  </a:lnTo>
                  <a:lnTo>
                    <a:pt x="6696" y="6689"/>
                  </a:lnTo>
                  <a:lnTo>
                    <a:pt x="1796" y="13951"/>
                  </a:lnTo>
                  <a:lnTo>
                    <a:pt x="0" y="22847"/>
                  </a:lnTo>
                  <a:lnTo>
                    <a:pt x="1796" y="31744"/>
                  </a:lnTo>
                  <a:lnTo>
                    <a:pt x="6696" y="39011"/>
                  </a:lnTo>
                  <a:lnTo>
                    <a:pt x="13962" y="43910"/>
                  </a:lnTo>
                  <a:lnTo>
                    <a:pt x="22860" y="45707"/>
                  </a:lnTo>
                  <a:lnTo>
                    <a:pt x="31757" y="43910"/>
                  </a:lnTo>
                  <a:lnTo>
                    <a:pt x="39023" y="39011"/>
                  </a:lnTo>
                  <a:lnTo>
                    <a:pt x="43923" y="31744"/>
                  </a:lnTo>
                  <a:lnTo>
                    <a:pt x="45720" y="2284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3429571" y="5609475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>
                  <a:moveTo>
                    <a:pt x="45720" y="22847"/>
                  </a:moveTo>
                  <a:lnTo>
                    <a:pt x="43923" y="31744"/>
                  </a:lnTo>
                  <a:lnTo>
                    <a:pt x="39023" y="39011"/>
                  </a:lnTo>
                  <a:lnTo>
                    <a:pt x="31757" y="43910"/>
                  </a:lnTo>
                  <a:lnTo>
                    <a:pt x="22860" y="45707"/>
                  </a:lnTo>
                  <a:lnTo>
                    <a:pt x="13962" y="43910"/>
                  </a:lnTo>
                  <a:lnTo>
                    <a:pt x="6696" y="39011"/>
                  </a:lnTo>
                  <a:lnTo>
                    <a:pt x="1796" y="31744"/>
                  </a:lnTo>
                  <a:lnTo>
                    <a:pt x="0" y="22847"/>
                  </a:lnTo>
                  <a:lnTo>
                    <a:pt x="1796" y="13951"/>
                  </a:lnTo>
                  <a:lnTo>
                    <a:pt x="6696" y="6689"/>
                  </a:lnTo>
                  <a:lnTo>
                    <a:pt x="13962" y="1794"/>
                  </a:lnTo>
                  <a:lnTo>
                    <a:pt x="22860" y="0"/>
                  </a:lnTo>
                  <a:lnTo>
                    <a:pt x="31757" y="1794"/>
                  </a:lnTo>
                  <a:lnTo>
                    <a:pt x="39023" y="6689"/>
                  </a:lnTo>
                  <a:lnTo>
                    <a:pt x="43923" y="13951"/>
                  </a:lnTo>
                  <a:lnTo>
                    <a:pt x="45720" y="22847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3469576" y="5687580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>
                  <a:moveTo>
                    <a:pt x="45720" y="22847"/>
                  </a:moveTo>
                  <a:lnTo>
                    <a:pt x="43923" y="13951"/>
                  </a:lnTo>
                  <a:lnTo>
                    <a:pt x="39023" y="6689"/>
                  </a:lnTo>
                  <a:lnTo>
                    <a:pt x="31757" y="1794"/>
                  </a:lnTo>
                  <a:lnTo>
                    <a:pt x="22860" y="0"/>
                  </a:lnTo>
                  <a:lnTo>
                    <a:pt x="13962" y="1794"/>
                  </a:lnTo>
                  <a:lnTo>
                    <a:pt x="6696" y="6689"/>
                  </a:lnTo>
                  <a:lnTo>
                    <a:pt x="1796" y="13951"/>
                  </a:lnTo>
                  <a:lnTo>
                    <a:pt x="0" y="22847"/>
                  </a:lnTo>
                  <a:lnTo>
                    <a:pt x="1796" y="31744"/>
                  </a:lnTo>
                  <a:lnTo>
                    <a:pt x="6696" y="39011"/>
                  </a:lnTo>
                  <a:lnTo>
                    <a:pt x="13962" y="43910"/>
                  </a:lnTo>
                  <a:lnTo>
                    <a:pt x="22860" y="45707"/>
                  </a:lnTo>
                  <a:lnTo>
                    <a:pt x="31757" y="43910"/>
                  </a:lnTo>
                  <a:lnTo>
                    <a:pt x="39023" y="39011"/>
                  </a:lnTo>
                  <a:lnTo>
                    <a:pt x="43923" y="31744"/>
                  </a:lnTo>
                  <a:lnTo>
                    <a:pt x="45720" y="2284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3469576" y="5687580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>
                  <a:moveTo>
                    <a:pt x="45720" y="22847"/>
                  </a:moveTo>
                  <a:lnTo>
                    <a:pt x="43923" y="31744"/>
                  </a:lnTo>
                  <a:lnTo>
                    <a:pt x="39023" y="39011"/>
                  </a:lnTo>
                  <a:lnTo>
                    <a:pt x="31757" y="43910"/>
                  </a:lnTo>
                  <a:lnTo>
                    <a:pt x="22860" y="45707"/>
                  </a:lnTo>
                  <a:lnTo>
                    <a:pt x="13962" y="43910"/>
                  </a:lnTo>
                  <a:lnTo>
                    <a:pt x="6696" y="39011"/>
                  </a:lnTo>
                  <a:lnTo>
                    <a:pt x="1796" y="31744"/>
                  </a:lnTo>
                  <a:lnTo>
                    <a:pt x="0" y="22847"/>
                  </a:lnTo>
                  <a:lnTo>
                    <a:pt x="1796" y="13951"/>
                  </a:lnTo>
                  <a:lnTo>
                    <a:pt x="6696" y="6689"/>
                  </a:lnTo>
                  <a:lnTo>
                    <a:pt x="13962" y="1794"/>
                  </a:lnTo>
                  <a:lnTo>
                    <a:pt x="22860" y="0"/>
                  </a:lnTo>
                  <a:lnTo>
                    <a:pt x="31757" y="1794"/>
                  </a:lnTo>
                  <a:lnTo>
                    <a:pt x="39023" y="6689"/>
                  </a:lnTo>
                  <a:lnTo>
                    <a:pt x="43923" y="13951"/>
                  </a:lnTo>
                  <a:lnTo>
                    <a:pt x="45720" y="22847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4874514" y="2597670"/>
              <a:ext cx="74295" cy="7428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4463034" y="2574810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19">
                  <a:moveTo>
                    <a:pt x="45720" y="22847"/>
                  </a:moveTo>
                  <a:lnTo>
                    <a:pt x="43923" y="13951"/>
                  </a:lnTo>
                  <a:lnTo>
                    <a:pt x="39023" y="6689"/>
                  </a:lnTo>
                  <a:lnTo>
                    <a:pt x="31757" y="1794"/>
                  </a:lnTo>
                  <a:lnTo>
                    <a:pt x="22860" y="0"/>
                  </a:lnTo>
                  <a:lnTo>
                    <a:pt x="13962" y="1794"/>
                  </a:lnTo>
                  <a:lnTo>
                    <a:pt x="6696" y="6689"/>
                  </a:lnTo>
                  <a:lnTo>
                    <a:pt x="1796" y="13951"/>
                  </a:lnTo>
                  <a:lnTo>
                    <a:pt x="0" y="22847"/>
                  </a:lnTo>
                  <a:lnTo>
                    <a:pt x="1796" y="31744"/>
                  </a:lnTo>
                  <a:lnTo>
                    <a:pt x="6696" y="39011"/>
                  </a:lnTo>
                  <a:lnTo>
                    <a:pt x="13962" y="43910"/>
                  </a:lnTo>
                  <a:lnTo>
                    <a:pt x="22860" y="45707"/>
                  </a:lnTo>
                  <a:lnTo>
                    <a:pt x="31757" y="43910"/>
                  </a:lnTo>
                  <a:lnTo>
                    <a:pt x="39023" y="39011"/>
                  </a:lnTo>
                  <a:lnTo>
                    <a:pt x="43923" y="31744"/>
                  </a:lnTo>
                  <a:lnTo>
                    <a:pt x="45720" y="22847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4463034" y="2574810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19">
                  <a:moveTo>
                    <a:pt x="45720" y="22847"/>
                  </a:moveTo>
                  <a:lnTo>
                    <a:pt x="43923" y="31744"/>
                  </a:lnTo>
                  <a:lnTo>
                    <a:pt x="39023" y="39011"/>
                  </a:lnTo>
                  <a:lnTo>
                    <a:pt x="31757" y="43910"/>
                  </a:lnTo>
                  <a:lnTo>
                    <a:pt x="22860" y="45707"/>
                  </a:lnTo>
                  <a:lnTo>
                    <a:pt x="13962" y="43910"/>
                  </a:lnTo>
                  <a:lnTo>
                    <a:pt x="6696" y="39011"/>
                  </a:lnTo>
                  <a:lnTo>
                    <a:pt x="1796" y="31744"/>
                  </a:lnTo>
                  <a:lnTo>
                    <a:pt x="0" y="22847"/>
                  </a:lnTo>
                  <a:lnTo>
                    <a:pt x="1796" y="13951"/>
                  </a:lnTo>
                  <a:lnTo>
                    <a:pt x="6696" y="6689"/>
                  </a:lnTo>
                  <a:lnTo>
                    <a:pt x="13962" y="1794"/>
                  </a:lnTo>
                  <a:lnTo>
                    <a:pt x="22860" y="0"/>
                  </a:lnTo>
                  <a:lnTo>
                    <a:pt x="31757" y="1794"/>
                  </a:lnTo>
                  <a:lnTo>
                    <a:pt x="39023" y="6689"/>
                  </a:lnTo>
                  <a:lnTo>
                    <a:pt x="43923" y="13951"/>
                  </a:lnTo>
                  <a:lnTo>
                    <a:pt x="45720" y="22847"/>
                  </a:lnTo>
                </a:path>
              </a:pathLst>
            </a:custGeom>
            <a:ln w="28575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6769989" y="4671263"/>
              <a:ext cx="74295" cy="7428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6453759" y="5197043"/>
              <a:ext cx="74295" cy="7428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4208716" y="2368118"/>
              <a:ext cx="74295" cy="7428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3410521" y="2366213"/>
              <a:ext cx="4040505" cy="28050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4552569" y="2543378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19">
                  <a:moveTo>
                    <a:pt x="45720" y="22847"/>
                  </a:moveTo>
                  <a:lnTo>
                    <a:pt x="43923" y="13951"/>
                  </a:lnTo>
                  <a:lnTo>
                    <a:pt x="39023" y="6689"/>
                  </a:lnTo>
                  <a:lnTo>
                    <a:pt x="31757" y="1794"/>
                  </a:lnTo>
                  <a:lnTo>
                    <a:pt x="22860" y="0"/>
                  </a:lnTo>
                  <a:lnTo>
                    <a:pt x="13962" y="1794"/>
                  </a:lnTo>
                  <a:lnTo>
                    <a:pt x="6696" y="6689"/>
                  </a:lnTo>
                  <a:lnTo>
                    <a:pt x="1796" y="13951"/>
                  </a:lnTo>
                  <a:lnTo>
                    <a:pt x="0" y="22847"/>
                  </a:lnTo>
                  <a:lnTo>
                    <a:pt x="1796" y="31744"/>
                  </a:lnTo>
                  <a:lnTo>
                    <a:pt x="6696" y="39011"/>
                  </a:lnTo>
                  <a:lnTo>
                    <a:pt x="13962" y="43910"/>
                  </a:lnTo>
                  <a:lnTo>
                    <a:pt x="22860" y="45707"/>
                  </a:lnTo>
                  <a:lnTo>
                    <a:pt x="31757" y="43910"/>
                  </a:lnTo>
                  <a:lnTo>
                    <a:pt x="39023" y="39011"/>
                  </a:lnTo>
                  <a:lnTo>
                    <a:pt x="43923" y="31744"/>
                  </a:lnTo>
                  <a:lnTo>
                    <a:pt x="45720" y="22847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4552569" y="2543378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19">
                  <a:moveTo>
                    <a:pt x="45720" y="22847"/>
                  </a:moveTo>
                  <a:lnTo>
                    <a:pt x="43923" y="31744"/>
                  </a:lnTo>
                  <a:lnTo>
                    <a:pt x="39023" y="39011"/>
                  </a:lnTo>
                  <a:lnTo>
                    <a:pt x="31757" y="43910"/>
                  </a:lnTo>
                  <a:lnTo>
                    <a:pt x="22860" y="45707"/>
                  </a:lnTo>
                  <a:lnTo>
                    <a:pt x="13962" y="43910"/>
                  </a:lnTo>
                  <a:lnTo>
                    <a:pt x="6696" y="39011"/>
                  </a:lnTo>
                  <a:lnTo>
                    <a:pt x="1796" y="31744"/>
                  </a:lnTo>
                  <a:lnTo>
                    <a:pt x="0" y="22847"/>
                  </a:lnTo>
                  <a:lnTo>
                    <a:pt x="1796" y="13951"/>
                  </a:lnTo>
                  <a:lnTo>
                    <a:pt x="6696" y="6689"/>
                  </a:lnTo>
                  <a:lnTo>
                    <a:pt x="13962" y="1794"/>
                  </a:lnTo>
                  <a:lnTo>
                    <a:pt x="22860" y="0"/>
                  </a:lnTo>
                  <a:lnTo>
                    <a:pt x="31757" y="1794"/>
                  </a:lnTo>
                  <a:lnTo>
                    <a:pt x="39023" y="6689"/>
                  </a:lnTo>
                  <a:lnTo>
                    <a:pt x="43923" y="13951"/>
                  </a:lnTo>
                  <a:lnTo>
                    <a:pt x="45720" y="22847"/>
                  </a:lnTo>
                </a:path>
              </a:pathLst>
            </a:custGeom>
            <a:ln w="28575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6587109" y="2411933"/>
              <a:ext cx="74295" cy="7428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7062406" y="2550998"/>
              <a:ext cx="74295" cy="7428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4108593" y="3288257"/>
            <a:ext cx="320909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9" dirty="0">
                <a:solidFill>
                  <a:prstClr val="black"/>
                </a:solidFill>
                <a:latin typeface="Arial"/>
                <a:cs typeface="Arial"/>
              </a:rPr>
              <a:t>0.5</a:t>
            </a:r>
            <a:endParaRPr sz="1667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287781" y="1567241"/>
            <a:ext cx="141721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13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667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134306" y="5380957"/>
            <a:ext cx="262809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64"/>
              </a:lnSpc>
            </a:pPr>
            <a:r>
              <a:rPr sz="1667" spc="9" dirty="0">
                <a:solidFill>
                  <a:prstClr val="black"/>
                </a:solidFill>
                <a:latin typeface="Arial"/>
                <a:cs typeface="Arial"/>
              </a:rPr>
              <a:t>(a)</a:t>
            </a:r>
            <a:endParaRPr sz="1667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974839" y="5288435"/>
            <a:ext cx="616840" cy="493038"/>
          </a:xfrm>
          <a:custGeom>
            <a:avLst/>
            <a:gdLst/>
            <a:ahLst/>
            <a:cxnLst/>
            <a:rect l="l" t="t" r="r" b="b"/>
            <a:pathLst>
              <a:path w="721360" h="576579">
                <a:moveTo>
                  <a:pt x="720854" y="576069"/>
                </a:moveTo>
                <a:lnTo>
                  <a:pt x="720854" y="0"/>
                </a:lnTo>
                <a:lnTo>
                  <a:pt x="0" y="0"/>
                </a:lnTo>
                <a:lnTo>
                  <a:pt x="0" y="576069"/>
                </a:lnTo>
                <a:lnTo>
                  <a:pt x="720854" y="5760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52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47825"/>
            <a:ext cx="9321800" cy="389852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736" spc="-4" dirty="0">
                <a:latin typeface="Arial"/>
                <a:cs typeface="Arial"/>
              </a:rPr>
              <a:t>Synthetic Data </a:t>
            </a:r>
            <a:r>
              <a:rPr sz="2736" spc="-9" dirty="0">
                <a:latin typeface="Arial"/>
                <a:cs typeface="Arial"/>
              </a:rPr>
              <a:t>Set </a:t>
            </a:r>
            <a:r>
              <a:rPr sz="2736" spc="-4" dirty="0">
                <a:latin typeface="Arial"/>
                <a:cs typeface="Arial"/>
              </a:rPr>
              <a:t>Without</a:t>
            </a:r>
            <a:r>
              <a:rPr sz="2736" spc="-38" dirty="0">
                <a:latin typeface="Arial"/>
                <a:cs typeface="Arial"/>
              </a:rPr>
              <a:t> </a:t>
            </a:r>
            <a:r>
              <a:rPr sz="2736" spc="-9" dirty="0">
                <a:latin typeface="Arial"/>
                <a:cs typeface="Arial"/>
              </a:rPr>
              <a:t>Labels</a:t>
            </a:r>
            <a:endParaRPr sz="2736" dirty="0">
              <a:latin typeface="Arial"/>
              <a:cs typeface="Arial"/>
            </a:endParaRP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3" name="object 3"/>
          <p:cNvGrpSpPr/>
          <p:nvPr/>
        </p:nvGrpSpPr>
        <p:grpSpPr>
          <a:xfrm>
            <a:off x="4411202" y="1769668"/>
            <a:ext cx="3452892" cy="3452892"/>
            <a:chOff x="3376422" y="1837753"/>
            <a:chExt cx="4037965" cy="4037965"/>
          </a:xfrm>
        </p:grpSpPr>
        <p:sp>
          <p:nvSpPr>
            <p:cNvPr id="4" name="object 4"/>
            <p:cNvSpPr/>
            <p:nvPr/>
          </p:nvSpPr>
          <p:spPr>
            <a:xfrm>
              <a:off x="3376422" y="1837753"/>
              <a:ext cx="4037965" cy="4037965"/>
            </a:xfrm>
            <a:custGeom>
              <a:avLst/>
              <a:gdLst/>
              <a:ahLst/>
              <a:cxnLst/>
              <a:rect l="l" t="t" r="r" b="b"/>
              <a:pathLst>
                <a:path w="4037965" h="4037965">
                  <a:moveTo>
                    <a:pt x="4037647" y="5715"/>
                  </a:moveTo>
                  <a:lnTo>
                    <a:pt x="4031932" y="5715"/>
                  </a:lnTo>
                  <a:lnTo>
                    <a:pt x="4031932" y="0"/>
                  </a:lnTo>
                  <a:lnTo>
                    <a:pt x="4026217" y="0"/>
                  </a:lnTo>
                  <a:lnTo>
                    <a:pt x="4026217" y="11430"/>
                  </a:lnTo>
                  <a:lnTo>
                    <a:pt x="4026217" y="4026217"/>
                  </a:lnTo>
                  <a:lnTo>
                    <a:pt x="11430" y="4026217"/>
                  </a:lnTo>
                  <a:lnTo>
                    <a:pt x="11430" y="11430"/>
                  </a:lnTo>
                  <a:lnTo>
                    <a:pt x="4026217" y="11430"/>
                  </a:lnTo>
                  <a:lnTo>
                    <a:pt x="4026217" y="0"/>
                  </a:lnTo>
                  <a:lnTo>
                    <a:pt x="5715" y="0"/>
                  </a:lnTo>
                  <a:lnTo>
                    <a:pt x="5715" y="5715"/>
                  </a:lnTo>
                  <a:lnTo>
                    <a:pt x="0" y="5715"/>
                  </a:lnTo>
                  <a:lnTo>
                    <a:pt x="0" y="4031932"/>
                  </a:lnTo>
                  <a:lnTo>
                    <a:pt x="5715" y="4031932"/>
                  </a:lnTo>
                  <a:lnTo>
                    <a:pt x="5715" y="4037647"/>
                  </a:lnTo>
                  <a:lnTo>
                    <a:pt x="4031932" y="4037647"/>
                  </a:lnTo>
                  <a:lnTo>
                    <a:pt x="4031932" y="4031932"/>
                  </a:lnTo>
                  <a:lnTo>
                    <a:pt x="4037647" y="4031932"/>
                  </a:lnTo>
                  <a:lnTo>
                    <a:pt x="4037647" y="57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382137" y="1843468"/>
              <a:ext cx="0" cy="4026535"/>
            </a:xfrm>
            <a:custGeom>
              <a:avLst/>
              <a:gdLst/>
              <a:ahLst/>
              <a:cxnLst/>
              <a:rect l="l" t="t" r="r" b="b"/>
              <a:pathLst>
                <a:path h="4026535">
                  <a:moveTo>
                    <a:pt x="0" y="4026217"/>
                  </a:moveTo>
                  <a:lnTo>
                    <a:pt x="0" y="3985260"/>
                  </a:lnTo>
                </a:path>
                <a:path h="4026535">
                  <a:moveTo>
                    <a:pt x="0" y="0"/>
                  </a:moveTo>
                  <a:lnTo>
                    <a:pt x="0" y="40005"/>
                  </a:lnTo>
                </a:path>
              </a:pathLst>
            </a:custGeom>
            <a:ln w="11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345772" y="5218759"/>
            <a:ext cx="141721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13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endParaRPr sz="1667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137919" y="1774555"/>
            <a:ext cx="0" cy="3443118"/>
          </a:xfrm>
          <a:custGeom>
            <a:avLst/>
            <a:gdLst/>
            <a:ahLst/>
            <a:cxnLst/>
            <a:rect l="l" t="t" r="r" b="b"/>
            <a:pathLst>
              <a:path h="4026535">
                <a:moveTo>
                  <a:pt x="0" y="4026217"/>
                </a:moveTo>
                <a:lnTo>
                  <a:pt x="0" y="3985260"/>
                </a:lnTo>
              </a:path>
              <a:path h="4026535">
                <a:moveTo>
                  <a:pt x="0" y="0"/>
                </a:moveTo>
                <a:lnTo>
                  <a:pt x="0" y="40005"/>
                </a:lnTo>
              </a:path>
            </a:pathLst>
          </a:custGeom>
          <a:ln w="11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78009" y="5218759"/>
            <a:ext cx="320909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9" dirty="0">
                <a:solidFill>
                  <a:prstClr val="black"/>
                </a:solidFill>
                <a:latin typeface="Arial"/>
                <a:cs typeface="Arial"/>
              </a:rPr>
              <a:t>0.5</a:t>
            </a:r>
            <a:endParaRPr sz="1667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858935" y="1774555"/>
            <a:ext cx="0" cy="3443118"/>
          </a:xfrm>
          <a:custGeom>
            <a:avLst/>
            <a:gdLst/>
            <a:ahLst/>
            <a:cxnLst/>
            <a:rect l="l" t="t" r="r" b="b"/>
            <a:pathLst>
              <a:path h="4026535">
                <a:moveTo>
                  <a:pt x="0" y="4026217"/>
                </a:moveTo>
                <a:lnTo>
                  <a:pt x="0" y="3985260"/>
                </a:lnTo>
              </a:path>
              <a:path h="4026535">
                <a:moveTo>
                  <a:pt x="0" y="0"/>
                </a:moveTo>
                <a:lnTo>
                  <a:pt x="0" y="40005"/>
                </a:lnTo>
              </a:path>
            </a:pathLst>
          </a:custGeom>
          <a:ln w="11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88618" y="5218759"/>
            <a:ext cx="141721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13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667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416088" y="5217400"/>
            <a:ext cx="3443118" cy="0"/>
          </a:xfrm>
          <a:custGeom>
            <a:avLst/>
            <a:gdLst/>
            <a:ahLst/>
            <a:cxnLst/>
            <a:rect l="l" t="t" r="r" b="b"/>
            <a:pathLst>
              <a:path w="4026534">
                <a:moveTo>
                  <a:pt x="0" y="0"/>
                </a:moveTo>
                <a:lnTo>
                  <a:pt x="40005" y="0"/>
                </a:lnTo>
              </a:path>
              <a:path w="4026534">
                <a:moveTo>
                  <a:pt x="4026217" y="0"/>
                </a:moveTo>
                <a:lnTo>
                  <a:pt x="3986212" y="0"/>
                </a:lnTo>
              </a:path>
            </a:pathLst>
          </a:custGeom>
          <a:ln w="11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57807" y="5071337"/>
            <a:ext cx="141721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13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endParaRPr sz="1667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410388" y="1769668"/>
            <a:ext cx="3455063" cy="3452892"/>
            <a:chOff x="3375469" y="1837753"/>
            <a:chExt cx="4040504" cy="4037965"/>
          </a:xfrm>
        </p:grpSpPr>
        <p:sp>
          <p:nvSpPr>
            <p:cNvPr id="14" name="object 14"/>
            <p:cNvSpPr/>
            <p:nvPr/>
          </p:nvSpPr>
          <p:spPr>
            <a:xfrm>
              <a:off x="3382137" y="1843468"/>
              <a:ext cx="4026535" cy="2012950"/>
            </a:xfrm>
            <a:custGeom>
              <a:avLst/>
              <a:gdLst/>
              <a:ahLst/>
              <a:cxnLst/>
              <a:rect l="l" t="t" r="r" b="b"/>
              <a:pathLst>
                <a:path w="4026534" h="2012950">
                  <a:moveTo>
                    <a:pt x="0" y="2012632"/>
                  </a:moveTo>
                  <a:lnTo>
                    <a:pt x="40005" y="2012632"/>
                  </a:lnTo>
                </a:path>
                <a:path w="4026534" h="2012950">
                  <a:moveTo>
                    <a:pt x="4026217" y="2012632"/>
                  </a:moveTo>
                  <a:lnTo>
                    <a:pt x="3986212" y="2012632"/>
                  </a:lnTo>
                </a:path>
                <a:path w="4026534" h="2012950">
                  <a:moveTo>
                    <a:pt x="0" y="0"/>
                  </a:moveTo>
                  <a:lnTo>
                    <a:pt x="40005" y="0"/>
                  </a:lnTo>
                </a:path>
                <a:path w="4026534" h="2012950">
                  <a:moveTo>
                    <a:pt x="4026217" y="0"/>
                  </a:moveTo>
                  <a:lnTo>
                    <a:pt x="3986212" y="0"/>
                  </a:lnTo>
                </a:path>
              </a:pathLst>
            </a:custGeom>
            <a:ln w="11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3376422" y="1837753"/>
              <a:ext cx="4037965" cy="4037965"/>
            </a:xfrm>
            <a:custGeom>
              <a:avLst/>
              <a:gdLst/>
              <a:ahLst/>
              <a:cxnLst/>
              <a:rect l="l" t="t" r="r" b="b"/>
              <a:pathLst>
                <a:path w="4037965" h="4037965">
                  <a:moveTo>
                    <a:pt x="4037647" y="5715"/>
                  </a:moveTo>
                  <a:lnTo>
                    <a:pt x="4031932" y="5715"/>
                  </a:lnTo>
                  <a:lnTo>
                    <a:pt x="4031932" y="0"/>
                  </a:lnTo>
                  <a:lnTo>
                    <a:pt x="4026217" y="0"/>
                  </a:lnTo>
                  <a:lnTo>
                    <a:pt x="4026217" y="11430"/>
                  </a:lnTo>
                  <a:lnTo>
                    <a:pt x="4026217" y="4026217"/>
                  </a:lnTo>
                  <a:lnTo>
                    <a:pt x="11430" y="4026217"/>
                  </a:lnTo>
                  <a:lnTo>
                    <a:pt x="11430" y="11430"/>
                  </a:lnTo>
                  <a:lnTo>
                    <a:pt x="4026217" y="11430"/>
                  </a:lnTo>
                  <a:lnTo>
                    <a:pt x="4026217" y="0"/>
                  </a:lnTo>
                  <a:lnTo>
                    <a:pt x="5715" y="0"/>
                  </a:lnTo>
                  <a:lnTo>
                    <a:pt x="5715" y="5715"/>
                  </a:lnTo>
                  <a:lnTo>
                    <a:pt x="0" y="5715"/>
                  </a:lnTo>
                  <a:lnTo>
                    <a:pt x="0" y="4031932"/>
                  </a:lnTo>
                  <a:lnTo>
                    <a:pt x="5715" y="4031932"/>
                  </a:lnTo>
                  <a:lnTo>
                    <a:pt x="5715" y="4037647"/>
                  </a:lnTo>
                  <a:lnTo>
                    <a:pt x="4031932" y="4037647"/>
                  </a:lnTo>
                  <a:lnTo>
                    <a:pt x="4031932" y="4031932"/>
                  </a:lnTo>
                  <a:lnTo>
                    <a:pt x="4037647" y="4031932"/>
                  </a:lnTo>
                  <a:lnTo>
                    <a:pt x="4037647" y="57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3998404" y="5155323"/>
              <a:ext cx="74282" cy="7428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3377374" y="5358206"/>
              <a:ext cx="74282" cy="7428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3394519" y="5681103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>
                  <a:moveTo>
                    <a:pt x="45707" y="22847"/>
                  </a:moveTo>
                  <a:lnTo>
                    <a:pt x="43912" y="13957"/>
                  </a:lnTo>
                  <a:lnTo>
                    <a:pt x="39017" y="6694"/>
                  </a:lnTo>
                  <a:lnTo>
                    <a:pt x="31755" y="1796"/>
                  </a:lnTo>
                  <a:lnTo>
                    <a:pt x="22860" y="0"/>
                  </a:lnTo>
                  <a:lnTo>
                    <a:pt x="13962" y="1796"/>
                  </a:lnTo>
                  <a:lnTo>
                    <a:pt x="6696" y="6694"/>
                  </a:lnTo>
                  <a:lnTo>
                    <a:pt x="1796" y="13957"/>
                  </a:lnTo>
                  <a:lnTo>
                    <a:pt x="0" y="22847"/>
                  </a:lnTo>
                  <a:lnTo>
                    <a:pt x="1796" y="31744"/>
                  </a:lnTo>
                  <a:lnTo>
                    <a:pt x="6696" y="39011"/>
                  </a:lnTo>
                  <a:lnTo>
                    <a:pt x="13962" y="43910"/>
                  </a:lnTo>
                  <a:lnTo>
                    <a:pt x="22860" y="45707"/>
                  </a:lnTo>
                  <a:lnTo>
                    <a:pt x="31755" y="43910"/>
                  </a:lnTo>
                  <a:lnTo>
                    <a:pt x="39017" y="39011"/>
                  </a:lnTo>
                  <a:lnTo>
                    <a:pt x="43912" y="31744"/>
                  </a:lnTo>
                  <a:lnTo>
                    <a:pt x="45707" y="22847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3394519" y="5681103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>
                  <a:moveTo>
                    <a:pt x="45707" y="22847"/>
                  </a:moveTo>
                  <a:lnTo>
                    <a:pt x="43912" y="31744"/>
                  </a:lnTo>
                  <a:lnTo>
                    <a:pt x="39017" y="39011"/>
                  </a:lnTo>
                  <a:lnTo>
                    <a:pt x="31755" y="43910"/>
                  </a:lnTo>
                  <a:lnTo>
                    <a:pt x="22860" y="45707"/>
                  </a:lnTo>
                  <a:lnTo>
                    <a:pt x="13962" y="43910"/>
                  </a:lnTo>
                  <a:lnTo>
                    <a:pt x="6696" y="39011"/>
                  </a:lnTo>
                  <a:lnTo>
                    <a:pt x="1796" y="31744"/>
                  </a:lnTo>
                  <a:lnTo>
                    <a:pt x="0" y="22847"/>
                  </a:lnTo>
                  <a:lnTo>
                    <a:pt x="1796" y="13957"/>
                  </a:lnTo>
                  <a:lnTo>
                    <a:pt x="6696" y="6694"/>
                  </a:lnTo>
                  <a:lnTo>
                    <a:pt x="13962" y="1796"/>
                  </a:lnTo>
                  <a:lnTo>
                    <a:pt x="22860" y="0"/>
                  </a:lnTo>
                  <a:lnTo>
                    <a:pt x="31755" y="1796"/>
                  </a:lnTo>
                  <a:lnTo>
                    <a:pt x="39017" y="6694"/>
                  </a:lnTo>
                  <a:lnTo>
                    <a:pt x="43912" y="13957"/>
                  </a:lnTo>
                  <a:lnTo>
                    <a:pt x="45707" y="22847"/>
                  </a:lnTo>
                </a:path>
              </a:pathLst>
            </a:custGeom>
            <a:ln w="2857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3434524" y="5759208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>
                  <a:moveTo>
                    <a:pt x="45707" y="22847"/>
                  </a:moveTo>
                  <a:lnTo>
                    <a:pt x="43912" y="13957"/>
                  </a:lnTo>
                  <a:lnTo>
                    <a:pt x="39017" y="6694"/>
                  </a:lnTo>
                  <a:lnTo>
                    <a:pt x="31755" y="1796"/>
                  </a:lnTo>
                  <a:lnTo>
                    <a:pt x="22860" y="0"/>
                  </a:lnTo>
                  <a:lnTo>
                    <a:pt x="13962" y="1796"/>
                  </a:lnTo>
                  <a:lnTo>
                    <a:pt x="6696" y="6694"/>
                  </a:lnTo>
                  <a:lnTo>
                    <a:pt x="1796" y="13957"/>
                  </a:lnTo>
                  <a:lnTo>
                    <a:pt x="0" y="22847"/>
                  </a:lnTo>
                  <a:lnTo>
                    <a:pt x="1796" y="31744"/>
                  </a:lnTo>
                  <a:lnTo>
                    <a:pt x="6696" y="39011"/>
                  </a:lnTo>
                  <a:lnTo>
                    <a:pt x="13962" y="43910"/>
                  </a:lnTo>
                  <a:lnTo>
                    <a:pt x="22860" y="45707"/>
                  </a:lnTo>
                  <a:lnTo>
                    <a:pt x="31755" y="43910"/>
                  </a:lnTo>
                  <a:lnTo>
                    <a:pt x="39017" y="39011"/>
                  </a:lnTo>
                  <a:lnTo>
                    <a:pt x="43912" y="31744"/>
                  </a:lnTo>
                  <a:lnTo>
                    <a:pt x="45707" y="22847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3434524" y="5759208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>
                  <a:moveTo>
                    <a:pt x="45707" y="22847"/>
                  </a:moveTo>
                  <a:lnTo>
                    <a:pt x="43912" y="31744"/>
                  </a:lnTo>
                  <a:lnTo>
                    <a:pt x="39017" y="39011"/>
                  </a:lnTo>
                  <a:lnTo>
                    <a:pt x="31755" y="43910"/>
                  </a:lnTo>
                  <a:lnTo>
                    <a:pt x="22860" y="45707"/>
                  </a:lnTo>
                  <a:lnTo>
                    <a:pt x="13962" y="43910"/>
                  </a:lnTo>
                  <a:lnTo>
                    <a:pt x="6696" y="39011"/>
                  </a:lnTo>
                  <a:lnTo>
                    <a:pt x="1796" y="31744"/>
                  </a:lnTo>
                  <a:lnTo>
                    <a:pt x="0" y="22847"/>
                  </a:lnTo>
                  <a:lnTo>
                    <a:pt x="1796" y="13957"/>
                  </a:lnTo>
                  <a:lnTo>
                    <a:pt x="6696" y="6694"/>
                  </a:lnTo>
                  <a:lnTo>
                    <a:pt x="13962" y="1796"/>
                  </a:lnTo>
                  <a:lnTo>
                    <a:pt x="22860" y="0"/>
                  </a:lnTo>
                  <a:lnTo>
                    <a:pt x="31755" y="1796"/>
                  </a:lnTo>
                  <a:lnTo>
                    <a:pt x="39017" y="6694"/>
                  </a:lnTo>
                  <a:lnTo>
                    <a:pt x="43912" y="13957"/>
                  </a:lnTo>
                  <a:lnTo>
                    <a:pt x="45707" y="22847"/>
                  </a:lnTo>
                </a:path>
              </a:pathLst>
            </a:custGeom>
            <a:ln w="2857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4839462" y="2669298"/>
              <a:ext cx="74282" cy="7428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4427982" y="2646438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19">
                  <a:moveTo>
                    <a:pt x="45707" y="22847"/>
                  </a:moveTo>
                  <a:lnTo>
                    <a:pt x="43912" y="13957"/>
                  </a:lnTo>
                  <a:lnTo>
                    <a:pt x="39017" y="6694"/>
                  </a:lnTo>
                  <a:lnTo>
                    <a:pt x="31755" y="1796"/>
                  </a:lnTo>
                  <a:lnTo>
                    <a:pt x="22860" y="0"/>
                  </a:lnTo>
                  <a:lnTo>
                    <a:pt x="13962" y="1796"/>
                  </a:lnTo>
                  <a:lnTo>
                    <a:pt x="6696" y="6694"/>
                  </a:lnTo>
                  <a:lnTo>
                    <a:pt x="1796" y="13957"/>
                  </a:lnTo>
                  <a:lnTo>
                    <a:pt x="0" y="22847"/>
                  </a:lnTo>
                  <a:lnTo>
                    <a:pt x="1796" y="31744"/>
                  </a:lnTo>
                  <a:lnTo>
                    <a:pt x="6696" y="39011"/>
                  </a:lnTo>
                  <a:lnTo>
                    <a:pt x="13962" y="43910"/>
                  </a:lnTo>
                  <a:lnTo>
                    <a:pt x="22860" y="45707"/>
                  </a:lnTo>
                  <a:lnTo>
                    <a:pt x="31755" y="43910"/>
                  </a:lnTo>
                  <a:lnTo>
                    <a:pt x="39017" y="39011"/>
                  </a:lnTo>
                  <a:lnTo>
                    <a:pt x="43912" y="31744"/>
                  </a:lnTo>
                  <a:lnTo>
                    <a:pt x="45707" y="22847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4427982" y="2646438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19">
                  <a:moveTo>
                    <a:pt x="45707" y="22847"/>
                  </a:moveTo>
                  <a:lnTo>
                    <a:pt x="43912" y="31744"/>
                  </a:lnTo>
                  <a:lnTo>
                    <a:pt x="39017" y="39011"/>
                  </a:lnTo>
                  <a:lnTo>
                    <a:pt x="31755" y="43910"/>
                  </a:lnTo>
                  <a:lnTo>
                    <a:pt x="22860" y="45707"/>
                  </a:lnTo>
                  <a:lnTo>
                    <a:pt x="13962" y="43910"/>
                  </a:lnTo>
                  <a:lnTo>
                    <a:pt x="6696" y="39011"/>
                  </a:lnTo>
                  <a:lnTo>
                    <a:pt x="1796" y="31744"/>
                  </a:lnTo>
                  <a:lnTo>
                    <a:pt x="0" y="22847"/>
                  </a:lnTo>
                  <a:lnTo>
                    <a:pt x="1796" y="13957"/>
                  </a:lnTo>
                  <a:lnTo>
                    <a:pt x="6696" y="6694"/>
                  </a:lnTo>
                  <a:lnTo>
                    <a:pt x="13962" y="1796"/>
                  </a:lnTo>
                  <a:lnTo>
                    <a:pt x="22860" y="0"/>
                  </a:lnTo>
                  <a:lnTo>
                    <a:pt x="31755" y="1796"/>
                  </a:lnTo>
                  <a:lnTo>
                    <a:pt x="39017" y="6694"/>
                  </a:lnTo>
                  <a:lnTo>
                    <a:pt x="43912" y="13957"/>
                  </a:lnTo>
                  <a:lnTo>
                    <a:pt x="45707" y="22847"/>
                  </a:lnTo>
                </a:path>
              </a:pathLst>
            </a:custGeom>
            <a:ln w="2857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6734936" y="4742891"/>
              <a:ext cx="74282" cy="7428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6418707" y="5268671"/>
              <a:ext cx="74282" cy="7428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4173664" y="2439746"/>
              <a:ext cx="74282" cy="7428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3375469" y="2437841"/>
              <a:ext cx="4040492" cy="28050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4517517" y="2615006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19">
                  <a:moveTo>
                    <a:pt x="45707" y="22847"/>
                  </a:moveTo>
                  <a:lnTo>
                    <a:pt x="43912" y="13957"/>
                  </a:lnTo>
                  <a:lnTo>
                    <a:pt x="39017" y="6694"/>
                  </a:lnTo>
                  <a:lnTo>
                    <a:pt x="31755" y="1796"/>
                  </a:lnTo>
                  <a:lnTo>
                    <a:pt x="22860" y="0"/>
                  </a:lnTo>
                  <a:lnTo>
                    <a:pt x="13962" y="1796"/>
                  </a:lnTo>
                  <a:lnTo>
                    <a:pt x="6696" y="6694"/>
                  </a:lnTo>
                  <a:lnTo>
                    <a:pt x="1796" y="13957"/>
                  </a:lnTo>
                  <a:lnTo>
                    <a:pt x="0" y="22847"/>
                  </a:lnTo>
                  <a:lnTo>
                    <a:pt x="1796" y="31744"/>
                  </a:lnTo>
                  <a:lnTo>
                    <a:pt x="6696" y="39011"/>
                  </a:lnTo>
                  <a:lnTo>
                    <a:pt x="13962" y="43910"/>
                  </a:lnTo>
                  <a:lnTo>
                    <a:pt x="22860" y="45707"/>
                  </a:lnTo>
                  <a:lnTo>
                    <a:pt x="31755" y="43910"/>
                  </a:lnTo>
                  <a:lnTo>
                    <a:pt x="39017" y="39011"/>
                  </a:lnTo>
                  <a:lnTo>
                    <a:pt x="43912" y="31744"/>
                  </a:lnTo>
                  <a:lnTo>
                    <a:pt x="45707" y="22847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4517517" y="2615006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19">
                  <a:moveTo>
                    <a:pt x="45707" y="22847"/>
                  </a:moveTo>
                  <a:lnTo>
                    <a:pt x="43912" y="31744"/>
                  </a:lnTo>
                  <a:lnTo>
                    <a:pt x="39017" y="39011"/>
                  </a:lnTo>
                  <a:lnTo>
                    <a:pt x="31755" y="43910"/>
                  </a:lnTo>
                  <a:lnTo>
                    <a:pt x="22860" y="45707"/>
                  </a:lnTo>
                  <a:lnTo>
                    <a:pt x="13962" y="43910"/>
                  </a:lnTo>
                  <a:lnTo>
                    <a:pt x="6696" y="39011"/>
                  </a:lnTo>
                  <a:lnTo>
                    <a:pt x="1796" y="31744"/>
                  </a:lnTo>
                  <a:lnTo>
                    <a:pt x="0" y="22847"/>
                  </a:lnTo>
                  <a:lnTo>
                    <a:pt x="1796" y="13957"/>
                  </a:lnTo>
                  <a:lnTo>
                    <a:pt x="6696" y="6694"/>
                  </a:lnTo>
                  <a:lnTo>
                    <a:pt x="13962" y="1796"/>
                  </a:lnTo>
                  <a:lnTo>
                    <a:pt x="22860" y="0"/>
                  </a:lnTo>
                  <a:lnTo>
                    <a:pt x="31755" y="1796"/>
                  </a:lnTo>
                  <a:lnTo>
                    <a:pt x="39017" y="6694"/>
                  </a:lnTo>
                  <a:lnTo>
                    <a:pt x="43912" y="13957"/>
                  </a:lnTo>
                  <a:lnTo>
                    <a:pt x="45707" y="22847"/>
                  </a:lnTo>
                </a:path>
              </a:pathLst>
            </a:custGeom>
            <a:ln w="2857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6552057" y="2483561"/>
              <a:ext cx="74282" cy="7428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7027354" y="2622626"/>
              <a:ext cx="74282" cy="7428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4078619" y="3349507"/>
            <a:ext cx="320909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9" dirty="0">
                <a:solidFill>
                  <a:prstClr val="black"/>
                </a:solidFill>
                <a:latin typeface="Arial"/>
                <a:cs typeface="Arial"/>
              </a:rPr>
              <a:t>0.5</a:t>
            </a:r>
            <a:endParaRPr sz="1667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257807" y="1628490"/>
            <a:ext cx="141721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13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667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104332" y="5442206"/>
            <a:ext cx="262809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64"/>
              </a:lnSpc>
            </a:pPr>
            <a:r>
              <a:rPr sz="1667" spc="9" dirty="0">
                <a:solidFill>
                  <a:prstClr val="black"/>
                </a:solidFill>
                <a:latin typeface="Arial"/>
                <a:cs typeface="Arial"/>
              </a:rPr>
              <a:t>(b)</a:t>
            </a:r>
            <a:endParaRPr sz="1667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914894" y="5319702"/>
            <a:ext cx="739013" cy="522902"/>
          </a:xfrm>
          <a:custGeom>
            <a:avLst/>
            <a:gdLst/>
            <a:ahLst/>
            <a:cxnLst/>
            <a:rect l="l" t="t" r="r" b="b"/>
            <a:pathLst>
              <a:path w="864235" h="611504">
                <a:moveTo>
                  <a:pt x="864105" y="611127"/>
                </a:moveTo>
                <a:lnTo>
                  <a:pt x="864105" y="0"/>
                </a:lnTo>
                <a:lnTo>
                  <a:pt x="0" y="0"/>
                </a:lnTo>
                <a:lnTo>
                  <a:pt x="0" y="611127"/>
                </a:lnTo>
                <a:lnTo>
                  <a:pt x="864105" y="6111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96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47825"/>
            <a:ext cx="9321800" cy="389852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736" spc="-4" dirty="0">
                <a:latin typeface="Arial"/>
                <a:cs typeface="Arial"/>
              </a:rPr>
              <a:t>Posterior</a:t>
            </a:r>
            <a:r>
              <a:rPr sz="2736" spc="-26" dirty="0">
                <a:latin typeface="Arial"/>
                <a:cs typeface="Arial"/>
              </a:rPr>
              <a:t> </a:t>
            </a:r>
            <a:r>
              <a:rPr sz="2736" spc="-9" dirty="0">
                <a:latin typeface="Arial"/>
                <a:cs typeface="Arial"/>
              </a:rPr>
              <a:t>Probabilities</a:t>
            </a:r>
            <a:endParaRPr sz="2736" dirty="0">
              <a:latin typeface="Arial"/>
              <a:cs typeface="Arial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object 3"/>
          <p:cNvSpPr txBox="1"/>
          <p:nvPr/>
        </p:nvSpPr>
        <p:spPr>
          <a:xfrm>
            <a:off x="2611735" y="1368024"/>
            <a:ext cx="5690565" cy="2042263"/>
          </a:xfrm>
          <a:prstGeom prst="rect">
            <a:avLst/>
          </a:prstGeom>
        </p:spPr>
        <p:txBody>
          <a:bodyPr vert="horz" wrap="square" lIns="0" tIns="22262" rIns="0" bIns="0" rtlCol="0">
            <a:spAutoFit/>
          </a:bodyPr>
          <a:lstStyle/>
          <a:p>
            <a:pPr marL="303531" marR="4344" indent="-293214" algn="just">
              <a:lnSpc>
                <a:spcPts val="2454"/>
              </a:lnSpc>
              <a:spcBef>
                <a:spcPts val="174"/>
              </a:spcBef>
              <a:buFontTx/>
              <a:buChar char="•"/>
              <a:tabLst>
                <a:tab pos="304617" algn="l"/>
              </a:tabLst>
            </a:pPr>
            <a:r>
              <a:rPr sz="2052" dirty="0">
                <a:solidFill>
                  <a:prstClr val="black"/>
                </a:solidFill>
                <a:latin typeface="Arial"/>
                <a:cs typeface="Arial"/>
              </a:rPr>
              <a:t>We </a:t>
            </a:r>
            <a:r>
              <a:rPr sz="2052" spc="-4" dirty="0">
                <a:solidFill>
                  <a:prstClr val="black"/>
                </a:solidFill>
                <a:latin typeface="Arial"/>
                <a:cs typeface="Arial"/>
              </a:rPr>
              <a:t>can think of the mixing coefficients as prior  </a:t>
            </a:r>
            <a:r>
              <a:rPr sz="2052" dirty="0">
                <a:solidFill>
                  <a:prstClr val="black"/>
                </a:solidFill>
                <a:latin typeface="Arial"/>
                <a:cs typeface="Arial"/>
              </a:rPr>
              <a:t>probabilities </a:t>
            </a:r>
            <a:r>
              <a:rPr sz="2052" spc="-4" dirty="0">
                <a:solidFill>
                  <a:prstClr val="black"/>
                </a:solidFill>
                <a:latin typeface="Arial"/>
                <a:cs typeface="Arial"/>
              </a:rPr>
              <a:t>for the</a:t>
            </a:r>
            <a:r>
              <a:rPr sz="2052" spc="-1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52" spc="-4" dirty="0">
                <a:solidFill>
                  <a:prstClr val="black"/>
                </a:solidFill>
                <a:latin typeface="Arial"/>
                <a:cs typeface="Arial"/>
              </a:rPr>
              <a:t>components</a:t>
            </a:r>
            <a:endParaRPr sz="2052" dirty="0">
              <a:solidFill>
                <a:prstClr val="black"/>
              </a:solidFill>
              <a:latin typeface="Arial"/>
              <a:cs typeface="Arial"/>
            </a:endParaRPr>
          </a:p>
          <a:p>
            <a:pPr marL="303531" marR="344255" indent="-293214" algn="just">
              <a:lnSpc>
                <a:spcPct val="99800"/>
              </a:lnSpc>
              <a:spcBef>
                <a:spcPts val="414"/>
              </a:spcBef>
              <a:buFontTx/>
              <a:buChar char="•"/>
              <a:tabLst>
                <a:tab pos="304617" algn="l"/>
              </a:tabLst>
            </a:pPr>
            <a:r>
              <a:rPr sz="2052" spc="-4" dirty="0">
                <a:solidFill>
                  <a:prstClr val="black"/>
                </a:solidFill>
                <a:latin typeface="Arial"/>
                <a:cs typeface="Arial"/>
              </a:rPr>
              <a:t>For </a:t>
            </a:r>
            <a:r>
              <a:rPr sz="2052" dirty="0">
                <a:solidFill>
                  <a:prstClr val="black"/>
                </a:solidFill>
                <a:latin typeface="Arial"/>
                <a:cs typeface="Arial"/>
              </a:rPr>
              <a:t>a </a:t>
            </a:r>
            <a:r>
              <a:rPr sz="2052" spc="-4" dirty="0">
                <a:solidFill>
                  <a:prstClr val="black"/>
                </a:solidFill>
                <a:latin typeface="Arial"/>
                <a:cs typeface="Arial"/>
              </a:rPr>
              <a:t>given value of we can evaluate the  corresponding posterior probabilities, called  </a:t>
            </a:r>
            <a:r>
              <a:rPr sz="2052" i="1" spc="-4" dirty="0">
                <a:solidFill>
                  <a:prstClr val="black"/>
                </a:solidFill>
                <a:latin typeface="Arial"/>
                <a:cs typeface="Arial"/>
              </a:rPr>
              <a:t>responsibilities</a:t>
            </a:r>
            <a:endParaRPr sz="2052" dirty="0">
              <a:solidFill>
                <a:prstClr val="black"/>
              </a:solidFill>
              <a:latin typeface="Arial"/>
              <a:cs typeface="Arial"/>
            </a:endParaRPr>
          </a:p>
          <a:p>
            <a:pPr marL="304074" indent="-293757" algn="just">
              <a:spcBef>
                <a:spcPts val="479"/>
              </a:spcBef>
              <a:buFontTx/>
              <a:buChar char="•"/>
              <a:tabLst>
                <a:tab pos="304617" algn="l"/>
              </a:tabLst>
            </a:pPr>
            <a:r>
              <a:rPr sz="2052" spc="-4" dirty="0">
                <a:solidFill>
                  <a:prstClr val="black"/>
                </a:solidFill>
                <a:latin typeface="Arial"/>
                <a:cs typeface="Arial"/>
              </a:rPr>
              <a:t>These are given from Bayes’ theorem</a:t>
            </a:r>
            <a:r>
              <a:rPr sz="2052" spc="2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52" spc="-4" dirty="0">
                <a:solidFill>
                  <a:prstClr val="black"/>
                </a:solidFill>
                <a:latin typeface="Arial"/>
                <a:cs typeface="Arial"/>
              </a:rPr>
              <a:t>by</a:t>
            </a:r>
            <a:endParaRPr sz="2052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16794" y="2190770"/>
            <a:ext cx="153254" cy="1420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555674" y="2377543"/>
            <a:ext cx="6241703" cy="3191169"/>
            <a:chOff x="2375928" y="2548628"/>
            <a:chExt cx="7299325" cy="3731895"/>
          </a:xfrm>
        </p:grpSpPr>
        <p:sp>
          <p:nvSpPr>
            <p:cNvPr id="6" name="object 6"/>
            <p:cNvSpPr/>
            <p:nvPr/>
          </p:nvSpPr>
          <p:spPr>
            <a:xfrm>
              <a:off x="2375928" y="3948696"/>
              <a:ext cx="5593079" cy="233171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7342644" y="3529777"/>
              <a:ext cx="1126490" cy="471170"/>
            </a:xfrm>
            <a:custGeom>
              <a:avLst/>
              <a:gdLst/>
              <a:ahLst/>
              <a:cxnLst/>
              <a:rect l="l" t="t" r="r" b="b"/>
              <a:pathLst>
                <a:path w="1126490" h="471170">
                  <a:moveTo>
                    <a:pt x="0" y="470722"/>
                  </a:moveTo>
                  <a:lnTo>
                    <a:pt x="60383" y="455683"/>
                  </a:lnTo>
                  <a:lnTo>
                    <a:pt x="112776" y="418919"/>
                  </a:lnTo>
                  <a:lnTo>
                    <a:pt x="145658" y="385126"/>
                  </a:lnTo>
                  <a:lnTo>
                    <a:pt x="176502" y="348991"/>
                  </a:lnTo>
                  <a:lnTo>
                    <a:pt x="205835" y="311118"/>
                  </a:lnTo>
                  <a:lnTo>
                    <a:pt x="234186" y="272111"/>
                  </a:lnTo>
                  <a:lnTo>
                    <a:pt x="262085" y="232575"/>
                  </a:lnTo>
                  <a:lnTo>
                    <a:pt x="290059" y="193115"/>
                  </a:lnTo>
                  <a:lnTo>
                    <a:pt x="318638" y="154334"/>
                  </a:lnTo>
                  <a:lnTo>
                    <a:pt x="348351" y="116839"/>
                  </a:lnTo>
                  <a:lnTo>
                    <a:pt x="379726" y="81233"/>
                  </a:lnTo>
                  <a:lnTo>
                    <a:pt x="413293" y="48121"/>
                  </a:lnTo>
                  <a:lnTo>
                    <a:pt x="449580" y="18107"/>
                  </a:lnTo>
                  <a:lnTo>
                    <a:pt x="505777" y="0"/>
                  </a:lnTo>
                  <a:lnTo>
                    <a:pt x="533376" y="7598"/>
                  </a:lnTo>
                  <a:lnTo>
                    <a:pt x="602139" y="60224"/>
                  </a:lnTo>
                  <a:lnTo>
                    <a:pt x="639879" y="102108"/>
                  </a:lnTo>
                  <a:lnTo>
                    <a:pt x="675053" y="146568"/>
                  </a:lnTo>
                  <a:lnTo>
                    <a:pt x="708660" y="190319"/>
                  </a:lnTo>
                  <a:lnTo>
                    <a:pt x="739628" y="230974"/>
                  </a:lnTo>
                  <a:lnTo>
                    <a:pt x="770543" y="270192"/>
                  </a:lnTo>
                  <a:lnTo>
                    <a:pt x="802471" y="307279"/>
                  </a:lnTo>
                  <a:lnTo>
                    <a:pt x="836478" y="341542"/>
                  </a:lnTo>
                  <a:lnTo>
                    <a:pt x="873629" y="372285"/>
                  </a:lnTo>
                  <a:lnTo>
                    <a:pt x="914991" y="398817"/>
                  </a:lnTo>
                  <a:lnTo>
                    <a:pt x="961631" y="420443"/>
                  </a:lnTo>
                  <a:lnTo>
                    <a:pt x="1028888" y="439300"/>
                  </a:lnTo>
                  <a:lnTo>
                    <a:pt x="1097280" y="447862"/>
                  </a:lnTo>
                  <a:lnTo>
                    <a:pt x="1105013" y="447862"/>
                  </a:lnTo>
                  <a:lnTo>
                    <a:pt x="1112324" y="447862"/>
                  </a:lnTo>
                  <a:lnTo>
                    <a:pt x="1119352" y="447862"/>
                  </a:lnTo>
                  <a:lnTo>
                    <a:pt x="1126236" y="447862"/>
                  </a:lnTo>
                </a:path>
              </a:pathLst>
            </a:custGeom>
            <a:ln w="19050">
              <a:solidFill>
                <a:srgbClr val="339966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8022335" y="2558153"/>
              <a:ext cx="1280160" cy="1441450"/>
            </a:xfrm>
            <a:custGeom>
              <a:avLst/>
              <a:gdLst/>
              <a:ahLst/>
              <a:cxnLst/>
              <a:rect l="l" t="t" r="r" b="b"/>
              <a:pathLst>
                <a:path w="1280159" h="1441450">
                  <a:moveTo>
                    <a:pt x="0" y="1440822"/>
                  </a:moveTo>
                  <a:lnTo>
                    <a:pt x="56778" y="1409963"/>
                  </a:lnTo>
                  <a:lnTo>
                    <a:pt x="106680" y="1367683"/>
                  </a:lnTo>
                  <a:lnTo>
                    <a:pt x="138474" y="1327211"/>
                  </a:lnTo>
                  <a:lnTo>
                    <a:pt x="167096" y="1283478"/>
                  </a:lnTo>
                  <a:lnTo>
                    <a:pt x="192984" y="1237175"/>
                  </a:lnTo>
                  <a:lnTo>
                    <a:pt x="216576" y="1188992"/>
                  </a:lnTo>
                  <a:lnTo>
                    <a:pt x="238312" y="1139617"/>
                  </a:lnTo>
                  <a:lnTo>
                    <a:pt x="258632" y="1089742"/>
                  </a:lnTo>
                  <a:lnTo>
                    <a:pt x="277973" y="1040056"/>
                  </a:lnTo>
                  <a:lnTo>
                    <a:pt x="296777" y="991249"/>
                  </a:lnTo>
                  <a:lnTo>
                    <a:pt x="315480" y="944011"/>
                  </a:lnTo>
                  <a:lnTo>
                    <a:pt x="333222" y="898506"/>
                  </a:lnTo>
                  <a:lnTo>
                    <a:pt x="350449" y="852088"/>
                  </a:lnTo>
                  <a:lnTo>
                    <a:pt x="367306" y="804907"/>
                  </a:lnTo>
                  <a:lnTo>
                    <a:pt x="383936" y="757115"/>
                  </a:lnTo>
                  <a:lnTo>
                    <a:pt x="400483" y="708861"/>
                  </a:lnTo>
                  <a:lnTo>
                    <a:pt x="417091" y="660296"/>
                  </a:lnTo>
                  <a:lnTo>
                    <a:pt x="433904" y="611571"/>
                  </a:lnTo>
                  <a:lnTo>
                    <a:pt x="451067" y="562837"/>
                  </a:lnTo>
                  <a:lnTo>
                    <a:pt x="468723" y="514244"/>
                  </a:lnTo>
                  <a:lnTo>
                    <a:pt x="487017" y="465943"/>
                  </a:lnTo>
                  <a:lnTo>
                    <a:pt x="506092" y="418085"/>
                  </a:lnTo>
                  <a:lnTo>
                    <a:pt x="526092" y="370820"/>
                  </a:lnTo>
                  <a:lnTo>
                    <a:pt x="547161" y="324298"/>
                  </a:lnTo>
                  <a:lnTo>
                    <a:pt x="569444" y="278671"/>
                  </a:lnTo>
                  <a:lnTo>
                    <a:pt x="593085" y="234088"/>
                  </a:lnTo>
                  <a:lnTo>
                    <a:pt x="618226" y="190702"/>
                  </a:lnTo>
                  <a:lnTo>
                    <a:pt x="645014" y="148662"/>
                  </a:lnTo>
                  <a:lnTo>
                    <a:pt x="673590" y="108118"/>
                  </a:lnTo>
                  <a:lnTo>
                    <a:pt x="704100" y="69222"/>
                  </a:lnTo>
                  <a:lnTo>
                    <a:pt x="732360" y="37957"/>
                  </a:lnTo>
                  <a:lnTo>
                    <a:pt x="763339" y="13406"/>
                  </a:lnTo>
                  <a:lnTo>
                    <a:pt x="798605" y="0"/>
                  </a:lnTo>
                  <a:lnTo>
                    <a:pt x="839724" y="2166"/>
                  </a:lnTo>
                  <a:lnTo>
                    <a:pt x="877688" y="25717"/>
                  </a:lnTo>
                  <a:lnTo>
                    <a:pt x="909077" y="65986"/>
                  </a:lnTo>
                  <a:lnTo>
                    <a:pt x="933605" y="111685"/>
                  </a:lnTo>
                  <a:lnTo>
                    <a:pt x="950988" y="151531"/>
                  </a:lnTo>
                  <a:lnTo>
                    <a:pt x="969676" y="198236"/>
                  </a:lnTo>
                  <a:lnTo>
                    <a:pt x="985560" y="246042"/>
                  </a:lnTo>
                  <a:lnTo>
                    <a:pt x="998945" y="294780"/>
                  </a:lnTo>
                  <a:lnTo>
                    <a:pt x="1010139" y="344280"/>
                  </a:lnTo>
                  <a:lnTo>
                    <a:pt x="1019450" y="394373"/>
                  </a:lnTo>
                  <a:lnTo>
                    <a:pt x="1027183" y="444890"/>
                  </a:lnTo>
                  <a:lnTo>
                    <a:pt x="1033647" y="495661"/>
                  </a:lnTo>
                  <a:lnTo>
                    <a:pt x="1039149" y="546517"/>
                  </a:lnTo>
                  <a:lnTo>
                    <a:pt x="1043994" y="597289"/>
                  </a:lnTo>
                  <a:lnTo>
                    <a:pt x="1048492" y="647806"/>
                  </a:lnTo>
                  <a:lnTo>
                    <a:pt x="1052947" y="697901"/>
                  </a:lnTo>
                  <a:lnTo>
                    <a:pt x="1057668" y="747402"/>
                  </a:lnTo>
                  <a:lnTo>
                    <a:pt x="1062354" y="797597"/>
                  </a:lnTo>
                  <a:lnTo>
                    <a:pt x="1066759" y="849000"/>
                  </a:lnTo>
                  <a:lnTo>
                    <a:pt x="1071358" y="901233"/>
                  </a:lnTo>
                  <a:lnTo>
                    <a:pt x="1076624" y="953920"/>
                  </a:lnTo>
                  <a:lnTo>
                    <a:pt x="1083031" y="1006681"/>
                  </a:lnTo>
                  <a:lnTo>
                    <a:pt x="1091052" y="1059139"/>
                  </a:lnTo>
                  <a:lnTo>
                    <a:pt x="1101163" y="1110917"/>
                  </a:lnTo>
                  <a:lnTo>
                    <a:pt x="1113835" y="1161636"/>
                  </a:lnTo>
                  <a:lnTo>
                    <a:pt x="1129545" y="1210918"/>
                  </a:lnTo>
                  <a:lnTo>
                    <a:pt x="1148764" y="1258386"/>
                  </a:lnTo>
                  <a:lnTo>
                    <a:pt x="1171968" y="1303662"/>
                  </a:lnTo>
                  <a:lnTo>
                    <a:pt x="1195304" y="1338577"/>
                  </a:lnTo>
                  <a:lnTo>
                    <a:pt x="1221497" y="1369199"/>
                  </a:lnTo>
                  <a:lnTo>
                    <a:pt x="1249973" y="1397533"/>
                  </a:lnTo>
                  <a:lnTo>
                    <a:pt x="1280160" y="1425582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7989200" y="3962031"/>
              <a:ext cx="128248" cy="16168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8001579" y="3694176"/>
              <a:ext cx="33020" cy="30480"/>
            </a:xfrm>
            <a:custGeom>
              <a:avLst/>
              <a:gdLst/>
              <a:ahLst/>
              <a:cxnLst/>
              <a:rect l="l" t="t" r="r" b="b"/>
              <a:pathLst>
                <a:path w="33020" h="30479">
                  <a:moveTo>
                    <a:pt x="4005" y="22860"/>
                  </a:moveTo>
                  <a:lnTo>
                    <a:pt x="4005" y="24384"/>
                  </a:lnTo>
                  <a:lnTo>
                    <a:pt x="5516" y="27444"/>
                  </a:lnTo>
                  <a:lnTo>
                    <a:pt x="5516" y="30480"/>
                  </a:lnTo>
                  <a:lnTo>
                    <a:pt x="11167" y="25365"/>
                  </a:lnTo>
                  <a:lnTo>
                    <a:pt x="17529" y="15817"/>
                  </a:lnTo>
                  <a:lnTo>
                    <a:pt x="19030" y="7127"/>
                  </a:lnTo>
                  <a:lnTo>
                    <a:pt x="10101" y="4584"/>
                  </a:lnTo>
                  <a:lnTo>
                    <a:pt x="547" y="9675"/>
                  </a:lnTo>
                  <a:lnTo>
                    <a:pt x="0" y="17914"/>
                  </a:lnTo>
                  <a:lnTo>
                    <a:pt x="6027" y="25585"/>
                  </a:lnTo>
                  <a:lnTo>
                    <a:pt x="16197" y="28968"/>
                  </a:lnTo>
                  <a:lnTo>
                    <a:pt x="25341" y="27444"/>
                  </a:lnTo>
                  <a:lnTo>
                    <a:pt x="29900" y="25920"/>
                  </a:lnTo>
                  <a:lnTo>
                    <a:pt x="32961" y="18300"/>
                  </a:lnTo>
                  <a:lnTo>
                    <a:pt x="24579" y="10935"/>
                  </a:lnTo>
                  <a:lnTo>
                    <a:pt x="16197" y="5145"/>
                  </a:lnTo>
                  <a:lnTo>
                    <a:pt x="12387" y="1357"/>
                  </a:lnTo>
                  <a:lnTo>
                    <a:pt x="17721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9351276" y="4035033"/>
              <a:ext cx="238125" cy="189865"/>
            </a:xfrm>
            <a:custGeom>
              <a:avLst/>
              <a:gdLst/>
              <a:ahLst/>
              <a:cxnLst/>
              <a:rect l="l" t="t" r="r" b="b"/>
              <a:pathLst>
                <a:path w="238125" h="189864">
                  <a:moveTo>
                    <a:pt x="22860" y="8151"/>
                  </a:moveTo>
                  <a:lnTo>
                    <a:pt x="13703" y="5103"/>
                  </a:lnTo>
                  <a:lnTo>
                    <a:pt x="10668" y="3566"/>
                  </a:lnTo>
                  <a:lnTo>
                    <a:pt x="6083" y="2042"/>
                  </a:lnTo>
                  <a:lnTo>
                    <a:pt x="822" y="0"/>
                  </a:lnTo>
                  <a:lnTo>
                    <a:pt x="19994" y="6239"/>
                  </a:lnTo>
                  <a:lnTo>
                    <a:pt x="47450" y="15336"/>
                  </a:lnTo>
                  <a:lnTo>
                    <a:pt x="67043" y="21867"/>
                  </a:lnTo>
                  <a:lnTo>
                    <a:pt x="94239" y="28486"/>
                  </a:lnTo>
                  <a:lnTo>
                    <a:pt x="121151" y="34819"/>
                  </a:lnTo>
                  <a:lnTo>
                    <a:pt x="148064" y="41149"/>
                  </a:lnTo>
                  <a:lnTo>
                    <a:pt x="175260" y="47762"/>
                  </a:lnTo>
                  <a:lnTo>
                    <a:pt x="192309" y="52436"/>
                  </a:lnTo>
                  <a:lnTo>
                    <a:pt x="207645" y="57677"/>
                  </a:lnTo>
                  <a:lnTo>
                    <a:pt x="222408" y="64057"/>
                  </a:lnTo>
                  <a:lnTo>
                    <a:pt x="237744" y="72146"/>
                  </a:lnTo>
                  <a:lnTo>
                    <a:pt x="208692" y="87483"/>
                  </a:lnTo>
                  <a:lnTo>
                    <a:pt x="180211" y="99965"/>
                  </a:lnTo>
                  <a:lnTo>
                    <a:pt x="151156" y="110733"/>
                  </a:lnTo>
                  <a:lnTo>
                    <a:pt x="120383" y="120927"/>
                  </a:lnTo>
                  <a:lnTo>
                    <a:pt x="94171" y="129541"/>
                  </a:lnTo>
                  <a:lnTo>
                    <a:pt x="68381" y="139591"/>
                  </a:lnTo>
                  <a:lnTo>
                    <a:pt x="19799" y="165123"/>
                  </a:lnTo>
                  <a:lnTo>
                    <a:pt x="3304" y="181403"/>
                  </a:lnTo>
                  <a:lnTo>
                    <a:pt x="0" y="189507"/>
                  </a:lnTo>
                </a:path>
              </a:pathLst>
            </a:custGeom>
            <a:ln w="19050">
              <a:solidFill>
                <a:srgbClr val="339966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9332594" y="4418012"/>
              <a:ext cx="342150" cy="1280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7289815" y="4027944"/>
              <a:ext cx="2225040" cy="62865"/>
            </a:xfrm>
            <a:custGeom>
              <a:avLst/>
              <a:gdLst/>
              <a:ahLst/>
              <a:cxnLst/>
              <a:rect l="l" t="t" r="r" b="b"/>
              <a:pathLst>
                <a:path w="2225040" h="62864">
                  <a:moveTo>
                    <a:pt x="33004" y="0"/>
                  </a:moveTo>
                  <a:lnTo>
                    <a:pt x="24288" y="1232"/>
                  </a:lnTo>
                  <a:lnTo>
                    <a:pt x="9001" y="1898"/>
                  </a:lnTo>
                  <a:lnTo>
                    <a:pt x="0" y="4279"/>
                  </a:lnTo>
                  <a:lnTo>
                    <a:pt x="55510" y="22470"/>
                  </a:lnTo>
                  <a:lnTo>
                    <a:pt x="103696" y="29970"/>
                  </a:lnTo>
                  <a:lnTo>
                    <a:pt x="153914" y="33918"/>
                  </a:lnTo>
                  <a:lnTo>
                    <a:pt x="205372" y="35082"/>
                  </a:lnTo>
                  <a:lnTo>
                    <a:pt x="257283" y="34225"/>
                  </a:lnTo>
                  <a:lnTo>
                    <a:pt x="308854" y="32112"/>
                  </a:lnTo>
                  <a:lnTo>
                    <a:pt x="359298" y="29510"/>
                  </a:lnTo>
                  <a:lnTo>
                    <a:pt x="407823" y="27182"/>
                  </a:lnTo>
                  <a:lnTo>
                    <a:pt x="453640" y="25895"/>
                  </a:lnTo>
                  <a:lnTo>
                    <a:pt x="503793" y="25386"/>
                  </a:lnTo>
                  <a:lnTo>
                    <a:pt x="553938" y="24935"/>
                  </a:lnTo>
                  <a:lnTo>
                    <a:pt x="604077" y="24546"/>
                  </a:lnTo>
                  <a:lnTo>
                    <a:pt x="654209" y="24220"/>
                  </a:lnTo>
                  <a:lnTo>
                    <a:pt x="704335" y="23960"/>
                  </a:lnTo>
                  <a:lnTo>
                    <a:pt x="754455" y="23769"/>
                  </a:lnTo>
                  <a:lnTo>
                    <a:pt x="804571" y="23651"/>
                  </a:lnTo>
                  <a:lnTo>
                    <a:pt x="854682" y="23607"/>
                  </a:lnTo>
                  <a:lnTo>
                    <a:pt x="904789" y="23641"/>
                  </a:lnTo>
                  <a:lnTo>
                    <a:pt x="954892" y="23756"/>
                  </a:lnTo>
                  <a:lnTo>
                    <a:pt x="1004992" y="23953"/>
                  </a:lnTo>
                  <a:lnTo>
                    <a:pt x="1055089" y="24237"/>
                  </a:lnTo>
                  <a:lnTo>
                    <a:pt x="1105184" y="24610"/>
                  </a:lnTo>
                  <a:lnTo>
                    <a:pt x="1155277" y="25074"/>
                  </a:lnTo>
                  <a:lnTo>
                    <a:pt x="1205369" y="25632"/>
                  </a:lnTo>
                  <a:lnTo>
                    <a:pt x="1255460" y="26288"/>
                  </a:lnTo>
                  <a:lnTo>
                    <a:pt x="1305550" y="27044"/>
                  </a:lnTo>
                  <a:lnTo>
                    <a:pt x="1355640" y="27903"/>
                  </a:lnTo>
                  <a:lnTo>
                    <a:pt x="1405731" y="28867"/>
                  </a:lnTo>
                  <a:lnTo>
                    <a:pt x="1455823" y="29940"/>
                  </a:lnTo>
                  <a:lnTo>
                    <a:pt x="1505916" y="31124"/>
                  </a:lnTo>
                  <a:lnTo>
                    <a:pt x="1556011" y="32422"/>
                  </a:lnTo>
                  <a:lnTo>
                    <a:pt x="1606108" y="33837"/>
                  </a:lnTo>
                  <a:lnTo>
                    <a:pt x="1656208" y="35371"/>
                  </a:lnTo>
                  <a:lnTo>
                    <a:pt x="1706311" y="37028"/>
                  </a:lnTo>
                  <a:lnTo>
                    <a:pt x="1756418" y="38810"/>
                  </a:lnTo>
                  <a:lnTo>
                    <a:pt x="1806529" y="40720"/>
                  </a:lnTo>
                  <a:lnTo>
                    <a:pt x="1856645" y="42761"/>
                  </a:lnTo>
                  <a:lnTo>
                    <a:pt x="1906765" y="44936"/>
                  </a:lnTo>
                  <a:lnTo>
                    <a:pt x="1956891" y="47247"/>
                  </a:lnTo>
                  <a:lnTo>
                    <a:pt x="2007023" y="49697"/>
                  </a:lnTo>
                  <a:lnTo>
                    <a:pt x="2057162" y="52290"/>
                  </a:lnTo>
                  <a:lnTo>
                    <a:pt x="2107307" y="55027"/>
                  </a:lnTo>
                  <a:lnTo>
                    <a:pt x="2157460" y="57912"/>
                  </a:lnTo>
                  <a:lnTo>
                    <a:pt x="2173731" y="59054"/>
                  </a:lnTo>
                  <a:lnTo>
                    <a:pt x="2190427" y="60196"/>
                  </a:lnTo>
                  <a:lnTo>
                    <a:pt x="2207407" y="61335"/>
                  </a:lnTo>
                  <a:lnTo>
                    <a:pt x="2224528" y="62471"/>
                  </a:lnTo>
                </a:path>
              </a:pathLst>
            </a:custGeom>
            <a:ln w="19050">
              <a:solidFill>
                <a:srgbClr val="339966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399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47825"/>
            <a:ext cx="9321800" cy="389852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736" spc="-4" dirty="0">
                <a:latin typeface="Arial"/>
                <a:cs typeface="Arial"/>
              </a:rPr>
              <a:t>Posterior </a:t>
            </a:r>
            <a:r>
              <a:rPr sz="2736" spc="-9" dirty="0">
                <a:latin typeface="Arial"/>
                <a:cs typeface="Arial"/>
              </a:rPr>
              <a:t>Probabilities </a:t>
            </a:r>
            <a:r>
              <a:rPr sz="2736" spc="-4" dirty="0">
                <a:latin typeface="Arial"/>
                <a:cs typeface="Arial"/>
              </a:rPr>
              <a:t>(colour</a:t>
            </a:r>
            <a:r>
              <a:rPr sz="2736" spc="17" dirty="0">
                <a:latin typeface="Arial"/>
                <a:cs typeface="Arial"/>
              </a:rPr>
              <a:t> </a:t>
            </a:r>
            <a:r>
              <a:rPr sz="2736" spc="-9" dirty="0">
                <a:latin typeface="Arial"/>
                <a:cs typeface="Arial"/>
              </a:rPr>
              <a:t>coded)</a:t>
            </a:r>
            <a:endParaRPr sz="2736" dirty="0">
              <a:latin typeface="Arial"/>
              <a:cs typeface="Arial"/>
            </a:endParaRP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3" name="object 3"/>
          <p:cNvGrpSpPr/>
          <p:nvPr/>
        </p:nvGrpSpPr>
        <p:grpSpPr>
          <a:xfrm>
            <a:off x="4441174" y="1708418"/>
            <a:ext cx="3452892" cy="3452892"/>
            <a:chOff x="3411473" y="1766125"/>
            <a:chExt cx="4037965" cy="4037965"/>
          </a:xfrm>
        </p:grpSpPr>
        <p:sp>
          <p:nvSpPr>
            <p:cNvPr id="4" name="object 4"/>
            <p:cNvSpPr/>
            <p:nvPr/>
          </p:nvSpPr>
          <p:spPr>
            <a:xfrm>
              <a:off x="3411474" y="1766125"/>
              <a:ext cx="4037965" cy="4037965"/>
            </a:xfrm>
            <a:custGeom>
              <a:avLst/>
              <a:gdLst/>
              <a:ahLst/>
              <a:cxnLst/>
              <a:rect l="l" t="t" r="r" b="b"/>
              <a:pathLst>
                <a:path w="4037965" h="4037965">
                  <a:moveTo>
                    <a:pt x="4037647" y="5715"/>
                  </a:moveTo>
                  <a:lnTo>
                    <a:pt x="4031932" y="5715"/>
                  </a:lnTo>
                  <a:lnTo>
                    <a:pt x="4031932" y="0"/>
                  </a:lnTo>
                  <a:lnTo>
                    <a:pt x="4026217" y="0"/>
                  </a:lnTo>
                  <a:lnTo>
                    <a:pt x="4026217" y="11430"/>
                  </a:lnTo>
                  <a:lnTo>
                    <a:pt x="4026217" y="4026217"/>
                  </a:lnTo>
                  <a:lnTo>
                    <a:pt x="11430" y="4026217"/>
                  </a:lnTo>
                  <a:lnTo>
                    <a:pt x="11430" y="11430"/>
                  </a:lnTo>
                  <a:lnTo>
                    <a:pt x="4026217" y="11430"/>
                  </a:lnTo>
                  <a:lnTo>
                    <a:pt x="4026217" y="0"/>
                  </a:lnTo>
                  <a:lnTo>
                    <a:pt x="5715" y="0"/>
                  </a:lnTo>
                  <a:lnTo>
                    <a:pt x="5715" y="5715"/>
                  </a:lnTo>
                  <a:lnTo>
                    <a:pt x="0" y="5715"/>
                  </a:lnTo>
                  <a:lnTo>
                    <a:pt x="0" y="4031932"/>
                  </a:lnTo>
                  <a:lnTo>
                    <a:pt x="5715" y="4031932"/>
                  </a:lnTo>
                  <a:lnTo>
                    <a:pt x="5715" y="4037647"/>
                  </a:lnTo>
                  <a:lnTo>
                    <a:pt x="4031932" y="4037647"/>
                  </a:lnTo>
                  <a:lnTo>
                    <a:pt x="4031932" y="4031932"/>
                  </a:lnTo>
                  <a:lnTo>
                    <a:pt x="4037647" y="4031932"/>
                  </a:lnTo>
                  <a:lnTo>
                    <a:pt x="4037647" y="57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417188" y="1771840"/>
              <a:ext cx="0" cy="4026535"/>
            </a:xfrm>
            <a:custGeom>
              <a:avLst/>
              <a:gdLst/>
              <a:ahLst/>
              <a:cxnLst/>
              <a:rect l="l" t="t" r="r" b="b"/>
              <a:pathLst>
                <a:path h="4026535">
                  <a:moveTo>
                    <a:pt x="0" y="4026217"/>
                  </a:moveTo>
                  <a:lnTo>
                    <a:pt x="0" y="3985260"/>
                  </a:lnTo>
                </a:path>
                <a:path h="4026535">
                  <a:moveTo>
                    <a:pt x="0" y="0"/>
                  </a:moveTo>
                  <a:lnTo>
                    <a:pt x="0" y="40005"/>
                  </a:lnTo>
                </a:path>
              </a:pathLst>
            </a:custGeom>
            <a:ln w="11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375745" y="5157510"/>
            <a:ext cx="141721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13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endParaRPr sz="1667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167891" y="1713305"/>
            <a:ext cx="0" cy="3443118"/>
          </a:xfrm>
          <a:custGeom>
            <a:avLst/>
            <a:gdLst/>
            <a:ahLst/>
            <a:cxnLst/>
            <a:rect l="l" t="t" r="r" b="b"/>
            <a:pathLst>
              <a:path h="4026535">
                <a:moveTo>
                  <a:pt x="0" y="4026217"/>
                </a:moveTo>
                <a:lnTo>
                  <a:pt x="0" y="3985260"/>
                </a:lnTo>
              </a:path>
              <a:path h="4026535">
                <a:moveTo>
                  <a:pt x="0" y="0"/>
                </a:moveTo>
                <a:lnTo>
                  <a:pt x="0" y="40005"/>
                </a:lnTo>
              </a:path>
            </a:pathLst>
          </a:custGeom>
          <a:ln w="11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07982" y="5157510"/>
            <a:ext cx="320909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9" dirty="0">
                <a:solidFill>
                  <a:prstClr val="black"/>
                </a:solidFill>
                <a:latin typeface="Arial"/>
                <a:cs typeface="Arial"/>
              </a:rPr>
              <a:t>0.5</a:t>
            </a:r>
            <a:endParaRPr sz="1667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888908" y="1713305"/>
            <a:ext cx="0" cy="3443118"/>
          </a:xfrm>
          <a:custGeom>
            <a:avLst/>
            <a:gdLst/>
            <a:ahLst/>
            <a:cxnLst/>
            <a:rect l="l" t="t" r="r" b="b"/>
            <a:pathLst>
              <a:path h="4026535">
                <a:moveTo>
                  <a:pt x="0" y="4026217"/>
                </a:moveTo>
                <a:lnTo>
                  <a:pt x="0" y="3985260"/>
                </a:lnTo>
              </a:path>
              <a:path h="4026535">
                <a:moveTo>
                  <a:pt x="0" y="0"/>
                </a:moveTo>
                <a:lnTo>
                  <a:pt x="0" y="40005"/>
                </a:lnTo>
              </a:path>
            </a:pathLst>
          </a:custGeom>
          <a:ln w="11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18591" y="5157510"/>
            <a:ext cx="141721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13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667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446062" y="5156152"/>
            <a:ext cx="3443118" cy="0"/>
          </a:xfrm>
          <a:custGeom>
            <a:avLst/>
            <a:gdLst/>
            <a:ahLst/>
            <a:cxnLst/>
            <a:rect l="l" t="t" r="r" b="b"/>
            <a:pathLst>
              <a:path w="4026534">
                <a:moveTo>
                  <a:pt x="0" y="0"/>
                </a:moveTo>
                <a:lnTo>
                  <a:pt x="40005" y="0"/>
                </a:lnTo>
              </a:path>
              <a:path w="4026534">
                <a:moveTo>
                  <a:pt x="4026217" y="0"/>
                </a:moveTo>
                <a:lnTo>
                  <a:pt x="3986212" y="0"/>
                </a:lnTo>
              </a:path>
            </a:pathLst>
          </a:custGeom>
          <a:ln w="11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87781" y="5010087"/>
            <a:ext cx="141721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13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endParaRPr sz="1667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440361" y="1708418"/>
            <a:ext cx="3455063" cy="3452892"/>
            <a:chOff x="3410521" y="1766125"/>
            <a:chExt cx="4040504" cy="4037965"/>
          </a:xfrm>
        </p:grpSpPr>
        <p:sp>
          <p:nvSpPr>
            <p:cNvPr id="14" name="object 14"/>
            <p:cNvSpPr/>
            <p:nvPr/>
          </p:nvSpPr>
          <p:spPr>
            <a:xfrm>
              <a:off x="3417189" y="1771840"/>
              <a:ext cx="4026535" cy="2012950"/>
            </a:xfrm>
            <a:custGeom>
              <a:avLst/>
              <a:gdLst/>
              <a:ahLst/>
              <a:cxnLst/>
              <a:rect l="l" t="t" r="r" b="b"/>
              <a:pathLst>
                <a:path w="4026534" h="2012950">
                  <a:moveTo>
                    <a:pt x="0" y="2012632"/>
                  </a:moveTo>
                  <a:lnTo>
                    <a:pt x="40005" y="2012632"/>
                  </a:lnTo>
                </a:path>
                <a:path w="4026534" h="2012950">
                  <a:moveTo>
                    <a:pt x="4026217" y="2012632"/>
                  </a:moveTo>
                  <a:lnTo>
                    <a:pt x="3986212" y="2012632"/>
                  </a:lnTo>
                </a:path>
                <a:path w="4026534" h="2012950">
                  <a:moveTo>
                    <a:pt x="0" y="0"/>
                  </a:moveTo>
                  <a:lnTo>
                    <a:pt x="40005" y="0"/>
                  </a:lnTo>
                </a:path>
                <a:path w="4026534" h="2012950">
                  <a:moveTo>
                    <a:pt x="4026217" y="0"/>
                  </a:moveTo>
                  <a:lnTo>
                    <a:pt x="3986212" y="0"/>
                  </a:lnTo>
                </a:path>
              </a:pathLst>
            </a:custGeom>
            <a:ln w="11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3411474" y="1766125"/>
              <a:ext cx="4037965" cy="4037965"/>
            </a:xfrm>
            <a:custGeom>
              <a:avLst/>
              <a:gdLst/>
              <a:ahLst/>
              <a:cxnLst/>
              <a:rect l="l" t="t" r="r" b="b"/>
              <a:pathLst>
                <a:path w="4037965" h="4037965">
                  <a:moveTo>
                    <a:pt x="4037647" y="5715"/>
                  </a:moveTo>
                  <a:lnTo>
                    <a:pt x="4031932" y="5715"/>
                  </a:lnTo>
                  <a:lnTo>
                    <a:pt x="4031932" y="0"/>
                  </a:lnTo>
                  <a:lnTo>
                    <a:pt x="4026217" y="0"/>
                  </a:lnTo>
                  <a:lnTo>
                    <a:pt x="4026217" y="11430"/>
                  </a:lnTo>
                  <a:lnTo>
                    <a:pt x="4026217" y="4026217"/>
                  </a:lnTo>
                  <a:lnTo>
                    <a:pt x="11430" y="4026217"/>
                  </a:lnTo>
                  <a:lnTo>
                    <a:pt x="11430" y="11430"/>
                  </a:lnTo>
                  <a:lnTo>
                    <a:pt x="4026217" y="11430"/>
                  </a:lnTo>
                  <a:lnTo>
                    <a:pt x="4026217" y="0"/>
                  </a:lnTo>
                  <a:lnTo>
                    <a:pt x="5715" y="0"/>
                  </a:lnTo>
                  <a:lnTo>
                    <a:pt x="5715" y="5715"/>
                  </a:lnTo>
                  <a:lnTo>
                    <a:pt x="0" y="5715"/>
                  </a:lnTo>
                  <a:lnTo>
                    <a:pt x="0" y="4031932"/>
                  </a:lnTo>
                  <a:lnTo>
                    <a:pt x="5715" y="4031932"/>
                  </a:lnTo>
                  <a:lnTo>
                    <a:pt x="5715" y="4037647"/>
                  </a:lnTo>
                  <a:lnTo>
                    <a:pt x="4031932" y="4037647"/>
                  </a:lnTo>
                  <a:lnTo>
                    <a:pt x="4031932" y="4031932"/>
                  </a:lnTo>
                  <a:lnTo>
                    <a:pt x="4037647" y="4031932"/>
                  </a:lnTo>
                  <a:lnTo>
                    <a:pt x="4037647" y="57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4033456" y="5083695"/>
              <a:ext cx="74295" cy="7428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3412426" y="5286578"/>
              <a:ext cx="74295" cy="7428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3429571" y="5609475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>
                  <a:moveTo>
                    <a:pt x="45720" y="22847"/>
                  </a:moveTo>
                  <a:lnTo>
                    <a:pt x="43923" y="13951"/>
                  </a:lnTo>
                  <a:lnTo>
                    <a:pt x="39023" y="6689"/>
                  </a:lnTo>
                  <a:lnTo>
                    <a:pt x="31757" y="1794"/>
                  </a:lnTo>
                  <a:lnTo>
                    <a:pt x="22860" y="0"/>
                  </a:lnTo>
                  <a:lnTo>
                    <a:pt x="13962" y="1794"/>
                  </a:lnTo>
                  <a:lnTo>
                    <a:pt x="6696" y="6689"/>
                  </a:lnTo>
                  <a:lnTo>
                    <a:pt x="1796" y="13951"/>
                  </a:lnTo>
                  <a:lnTo>
                    <a:pt x="0" y="22847"/>
                  </a:lnTo>
                  <a:lnTo>
                    <a:pt x="1796" y="31744"/>
                  </a:lnTo>
                  <a:lnTo>
                    <a:pt x="6696" y="39011"/>
                  </a:lnTo>
                  <a:lnTo>
                    <a:pt x="13962" y="43910"/>
                  </a:lnTo>
                  <a:lnTo>
                    <a:pt x="22860" y="45707"/>
                  </a:lnTo>
                  <a:lnTo>
                    <a:pt x="31757" y="43910"/>
                  </a:lnTo>
                  <a:lnTo>
                    <a:pt x="39023" y="39011"/>
                  </a:lnTo>
                  <a:lnTo>
                    <a:pt x="43923" y="31744"/>
                  </a:lnTo>
                  <a:lnTo>
                    <a:pt x="45720" y="2284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3429571" y="5609475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>
                  <a:moveTo>
                    <a:pt x="45720" y="22847"/>
                  </a:moveTo>
                  <a:lnTo>
                    <a:pt x="43923" y="31744"/>
                  </a:lnTo>
                  <a:lnTo>
                    <a:pt x="39023" y="39011"/>
                  </a:lnTo>
                  <a:lnTo>
                    <a:pt x="31757" y="43910"/>
                  </a:lnTo>
                  <a:lnTo>
                    <a:pt x="22860" y="45707"/>
                  </a:lnTo>
                  <a:lnTo>
                    <a:pt x="13962" y="43910"/>
                  </a:lnTo>
                  <a:lnTo>
                    <a:pt x="6696" y="39011"/>
                  </a:lnTo>
                  <a:lnTo>
                    <a:pt x="1796" y="31744"/>
                  </a:lnTo>
                  <a:lnTo>
                    <a:pt x="0" y="22847"/>
                  </a:lnTo>
                  <a:lnTo>
                    <a:pt x="1796" y="13951"/>
                  </a:lnTo>
                  <a:lnTo>
                    <a:pt x="6696" y="6689"/>
                  </a:lnTo>
                  <a:lnTo>
                    <a:pt x="13962" y="1794"/>
                  </a:lnTo>
                  <a:lnTo>
                    <a:pt x="22860" y="0"/>
                  </a:lnTo>
                  <a:lnTo>
                    <a:pt x="31757" y="1794"/>
                  </a:lnTo>
                  <a:lnTo>
                    <a:pt x="39023" y="6689"/>
                  </a:lnTo>
                  <a:lnTo>
                    <a:pt x="43923" y="13951"/>
                  </a:lnTo>
                  <a:lnTo>
                    <a:pt x="45720" y="22847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3469576" y="5687580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>
                  <a:moveTo>
                    <a:pt x="45720" y="22847"/>
                  </a:moveTo>
                  <a:lnTo>
                    <a:pt x="43923" y="13951"/>
                  </a:lnTo>
                  <a:lnTo>
                    <a:pt x="39023" y="6689"/>
                  </a:lnTo>
                  <a:lnTo>
                    <a:pt x="31757" y="1794"/>
                  </a:lnTo>
                  <a:lnTo>
                    <a:pt x="22860" y="0"/>
                  </a:lnTo>
                  <a:lnTo>
                    <a:pt x="13962" y="1794"/>
                  </a:lnTo>
                  <a:lnTo>
                    <a:pt x="6696" y="6689"/>
                  </a:lnTo>
                  <a:lnTo>
                    <a:pt x="1796" y="13951"/>
                  </a:lnTo>
                  <a:lnTo>
                    <a:pt x="0" y="22847"/>
                  </a:lnTo>
                  <a:lnTo>
                    <a:pt x="1796" y="31744"/>
                  </a:lnTo>
                  <a:lnTo>
                    <a:pt x="6696" y="39011"/>
                  </a:lnTo>
                  <a:lnTo>
                    <a:pt x="13962" y="43910"/>
                  </a:lnTo>
                  <a:lnTo>
                    <a:pt x="22860" y="45707"/>
                  </a:lnTo>
                  <a:lnTo>
                    <a:pt x="31757" y="43910"/>
                  </a:lnTo>
                  <a:lnTo>
                    <a:pt x="39023" y="39011"/>
                  </a:lnTo>
                  <a:lnTo>
                    <a:pt x="43923" y="31744"/>
                  </a:lnTo>
                  <a:lnTo>
                    <a:pt x="45720" y="2284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3469576" y="5687580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>
                  <a:moveTo>
                    <a:pt x="45720" y="22847"/>
                  </a:moveTo>
                  <a:lnTo>
                    <a:pt x="43923" y="31744"/>
                  </a:lnTo>
                  <a:lnTo>
                    <a:pt x="39023" y="39011"/>
                  </a:lnTo>
                  <a:lnTo>
                    <a:pt x="31757" y="43910"/>
                  </a:lnTo>
                  <a:lnTo>
                    <a:pt x="22860" y="45707"/>
                  </a:lnTo>
                  <a:lnTo>
                    <a:pt x="13962" y="43910"/>
                  </a:lnTo>
                  <a:lnTo>
                    <a:pt x="6696" y="39011"/>
                  </a:lnTo>
                  <a:lnTo>
                    <a:pt x="1796" y="31744"/>
                  </a:lnTo>
                  <a:lnTo>
                    <a:pt x="0" y="22847"/>
                  </a:lnTo>
                  <a:lnTo>
                    <a:pt x="1796" y="13951"/>
                  </a:lnTo>
                  <a:lnTo>
                    <a:pt x="6696" y="6689"/>
                  </a:lnTo>
                  <a:lnTo>
                    <a:pt x="13962" y="1794"/>
                  </a:lnTo>
                  <a:lnTo>
                    <a:pt x="22860" y="0"/>
                  </a:lnTo>
                  <a:lnTo>
                    <a:pt x="31757" y="1794"/>
                  </a:lnTo>
                  <a:lnTo>
                    <a:pt x="39023" y="6689"/>
                  </a:lnTo>
                  <a:lnTo>
                    <a:pt x="43923" y="13951"/>
                  </a:lnTo>
                  <a:lnTo>
                    <a:pt x="45720" y="22847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4874514" y="2597670"/>
              <a:ext cx="74295" cy="7428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4463034" y="2574810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19">
                  <a:moveTo>
                    <a:pt x="45720" y="22847"/>
                  </a:moveTo>
                  <a:lnTo>
                    <a:pt x="43923" y="13951"/>
                  </a:lnTo>
                  <a:lnTo>
                    <a:pt x="39023" y="6689"/>
                  </a:lnTo>
                  <a:lnTo>
                    <a:pt x="31757" y="1794"/>
                  </a:lnTo>
                  <a:lnTo>
                    <a:pt x="22860" y="0"/>
                  </a:lnTo>
                  <a:lnTo>
                    <a:pt x="13962" y="1794"/>
                  </a:lnTo>
                  <a:lnTo>
                    <a:pt x="6696" y="6689"/>
                  </a:lnTo>
                  <a:lnTo>
                    <a:pt x="1796" y="13951"/>
                  </a:lnTo>
                  <a:lnTo>
                    <a:pt x="0" y="22847"/>
                  </a:lnTo>
                  <a:lnTo>
                    <a:pt x="1796" y="31744"/>
                  </a:lnTo>
                  <a:lnTo>
                    <a:pt x="6696" y="39011"/>
                  </a:lnTo>
                  <a:lnTo>
                    <a:pt x="13962" y="43910"/>
                  </a:lnTo>
                  <a:lnTo>
                    <a:pt x="22860" y="45707"/>
                  </a:lnTo>
                  <a:lnTo>
                    <a:pt x="31757" y="43910"/>
                  </a:lnTo>
                  <a:lnTo>
                    <a:pt x="39023" y="39011"/>
                  </a:lnTo>
                  <a:lnTo>
                    <a:pt x="43923" y="31744"/>
                  </a:lnTo>
                  <a:lnTo>
                    <a:pt x="45720" y="22847"/>
                  </a:lnTo>
                  <a:close/>
                </a:path>
              </a:pathLst>
            </a:custGeom>
            <a:solidFill>
              <a:srgbClr val="00FE00"/>
            </a:solidFill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4463034" y="2574810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19">
                  <a:moveTo>
                    <a:pt x="45720" y="22847"/>
                  </a:moveTo>
                  <a:lnTo>
                    <a:pt x="43923" y="31744"/>
                  </a:lnTo>
                  <a:lnTo>
                    <a:pt x="39023" y="39011"/>
                  </a:lnTo>
                  <a:lnTo>
                    <a:pt x="31757" y="43910"/>
                  </a:lnTo>
                  <a:lnTo>
                    <a:pt x="22860" y="45707"/>
                  </a:lnTo>
                  <a:lnTo>
                    <a:pt x="13962" y="43910"/>
                  </a:lnTo>
                  <a:lnTo>
                    <a:pt x="6696" y="39011"/>
                  </a:lnTo>
                  <a:lnTo>
                    <a:pt x="1796" y="31744"/>
                  </a:lnTo>
                  <a:lnTo>
                    <a:pt x="0" y="22847"/>
                  </a:lnTo>
                  <a:lnTo>
                    <a:pt x="1796" y="13951"/>
                  </a:lnTo>
                  <a:lnTo>
                    <a:pt x="6696" y="6689"/>
                  </a:lnTo>
                  <a:lnTo>
                    <a:pt x="13962" y="1794"/>
                  </a:lnTo>
                  <a:lnTo>
                    <a:pt x="22860" y="0"/>
                  </a:lnTo>
                  <a:lnTo>
                    <a:pt x="31757" y="1794"/>
                  </a:lnTo>
                  <a:lnTo>
                    <a:pt x="39023" y="6689"/>
                  </a:lnTo>
                  <a:lnTo>
                    <a:pt x="43923" y="13951"/>
                  </a:lnTo>
                  <a:lnTo>
                    <a:pt x="45720" y="22847"/>
                  </a:lnTo>
                </a:path>
              </a:pathLst>
            </a:custGeom>
            <a:ln w="28575">
              <a:solidFill>
                <a:srgbClr val="00FE00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6769989" y="4671263"/>
              <a:ext cx="74295" cy="7428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6453759" y="5197043"/>
              <a:ext cx="74295" cy="7428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4208716" y="2368118"/>
              <a:ext cx="74295" cy="7428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3410521" y="2366213"/>
              <a:ext cx="4040505" cy="28050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4552569" y="2543378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19">
                  <a:moveTo>
                    <a:pt x="45720" y="22847"/>
                  </a:moveTo>
                  <a:lnTo>
                    <a:pt x="43923" y="13951"/>
                  </a:lnTo>
                  <a:lnTo>
                    <a:pt x="39023" y="6689"/>
                  </a:lnTo>
                  <a:lnTo>
                    <a:pt x="31757" y="1794"/>
                  </a:lnTo>
                  <a:lnTo>
                    <a:pt x="22860" y="0"/>
                  </a:lnTo>
                  <a:lnTo>
                    <a:pt x="13962" y="1794"/>
                  </a:lnTo>
                  <a:lnTo>
                    <a:pt x="6696" y="6689"/>
                  </a:lnTo>
                  <a:lnTo>
                    <a:pt x="1796" y="13951"/>
                  </a:lnTo>
                  <a:lnTo>
                    <a:pt x="0" y="22847"/>
                  </a:lnTo>
                  <a:lnTo>
                    <a:pt x="1796" y="31744"/>
                  </a:lnTo>
                  <a:lnTo>
                    <a:pt x="6696" y="39011"/>
                  </a:lnTo>
                  <a:lnTo>
                    <a:pt x="13962" y="43910"/>
                  </a:lnTo>
                  <a:lnTo>
                    <a:pt x="22860" y="45707"/>
                  </a:lnTo>
                  <a:lnTo>
                    <a:pt x="31757" y="43910"/>
                  </a:lnTo>
                  <a:lnTo>
                    <a:pt x="39023" y="39011"/>
                  </a:lnTo>
                  <a:lnTo>
                    <a:pt x="43923" y="31744"/>
                  </a:lnTo>
                  <a:lnTo>
                    <a:pt x="45720" y="22847"/>
                  </a:lnTo>
                  <a:close/>
                </a:path>
              </a:pathLst>
            </a:custGeom>
            <a:solidFill>
              <a:srgbClr val="01FE00"/>
            </a:solidFill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4552569" y="2543378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19">
                  <a:moveTo>
                    <a:pt x="45720" y="22847"/>
                  </a:moveTo>
                  <a:lnTo>
                    <a:pt x="43923" y="31744"/>
                  </a:lnTo>
                  <a:lnTo>
                    <a:pt x="39023" y="39011"/>
                  </a:lnTo>
                  <a:lnTo>
                    <a:pt x="31757" y="43910"/>
                  </a:lnTo>
                  <a:lnTo>
                    <a:pt x="22860" y="45707"/>
                  </a:lnTo>
                  <a:lnTo>
                    <a:pt x="13962" y="43910"/>
                  </a:lnTo>
                  <a:lnTo>
                    <a:pt x="6696" y="39011"/>
                  </a:lnTo>
                  <a:lnTo>
                    <a:pt x="1796" y="31744"/>
                  </a:lnTo>
                  <a:lnTo>
                    <a:pt x="0" y="22847"/>
                  </a:lnTo>
                  <a:lnTo>
                    <a:pt x="1796" y="13951"/>
                  </a:lnTo>
                  <a:lnTo>
                    <a:pt x="6696" y="6689"/>
                  </a:lnTo>
                  <a:lnTo>
                    <a:pt x="13962" y="1794"/>
                  </a:lnTo>
                  <a:lnTo>
                    <a:pt x="22860" y="0"/>
                  </a:lnTo>
                  <a:lnTo>
                    <a:pt x="31757" y="1794"/>
                  </a:lnTo>
                  <a:lnTo>
                    <a:pt x="39023" y="6689"/>
                  </a:lnTo>
                  <a:lnTo>
                    <a:pt x="43923" y="13951"/>
                  </a:lnTo>
                  <a:lnTo>
                    <a:pt x="45720" y="22847"/>
                  </a:lnTo>
                </a:path>
              </a:pathLst>
            </a:custGeom>
            <a:ln w="28575">
              <a:solidFill>
                <a:srgbClr val="01FE00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6587109" y="2411933"/>
              <a:ext cx="74295" cy="7428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7062406" y="2550998"/>
              <a:ext cx="74295" cy="7428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4108593" y="3288257"/>
            <a:ext cx="320909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9" dirty="0">
                <a:solidFill>
                  <a:prstClr val="black"/>
                </a:solidFill>
                <a:latin typeface="Arial"/>
                <a:cs typeface="Arial"/>
              </a:rPr>
              <a:t>0.5</a:t>
            </a:r>
            <a:endParaRPr sz="1667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287781" y="1567241"/>
            <a:ext cx="141721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13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667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134306" y="5380957"/>
            <a:ext cx="262809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64"/>
              </a:lnSpc>
            </a:pPr>
            <a:r>
              <a:rPr sz="1667" spc="9" dirty="0">
                <a:solidFill>
                  <a:prstClr val="black"/>
                </a:solidFill>
                <a:latin typeface="Arial"/>
                <a:cs typeface="Arial"/>
              </a:rPr>
              <a:t>(a)</a:t>
            </a:r>
            <a:endParaRPr sz="1667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006116" y="5288435"/>
            <a:ext cx="553853" cy="462630"/>
          </a:xfrm>
          <a:custGeom>
            <a:avLst/>
            <a:gdLst/>
            <a:ahLst/>
            <a:cxnLst/>
            <a:rect l="l" t="t" r="r" b="b"/>
            <a:pathLst>
              <a:path w="647700" h="541020">
                <a:moveTo>
                  <a:pt x="647700" y="541020"/>
                </a:moveTo>
                <a:lnTo>
                  <a:pt x="647700" y="0"/>
                </a:lnTo>
                <a:lnTo>
                  <a:pt x="0" y="0"/>
                </a:lnTo>
                <a:lnTo>
                  <a:pt x="0" y="541020"/>
                </a:lnTo>
                <a:lnTo>
                  <a:pt x="647700" y="5410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16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object 3"/>
          <p:cNvSpPr/>
          <p:nvPr/>
        </p:nvSpPr>
        <p:spPr>
          <a:xfrm>
            <a:off x="3379471" y="1643634"/>
            <a:ext cx="5460365" cy="4585335"/>
          </a:xfrm>
          <a:custGeom>
            <a:avLst/>
            <a:gdLst/>
            <a:ahLst/>
            <a:cxnLst/>
            <a:rect l="l" t="t" r="r" b="b"/>
            <a:pathLst>
              <a:path w="5460365" h="4585335">
                <a:moveTo>
                  <a:pt x="5459857" y="3631692"/>
                </a:moveTo>
                <a:lnTo>
                  <a:pt x="5421757" y="3612642"/>
                </a:lnTo>
                <a:lnTo>
                  <a:pt x="5345557" y="3574542"/>
                </a:lnTo>
                <a:lnTo>
                  <a:pt x="5345557" y="3612642"/>
                </a:lnTo>
                <a:lnTo>
                  <a:pt x="907542" y="3612642"/>
                </a:lnTo>
                <a:lnTo>
                  <a:pt x="907542" y="114300"/>
                </a:lnTo>
                <a:lnTo>
                  <a:pt x="945642" y="114300"/>
                </a:lnTo>
                <a:lnTo>
                  <a:pt x="936117" y="95250"/>
                </a:lnTo>
                <a:lnTo>
                  <a:pt x="888492" y="0"/>
                </a:lnTo>
                <a:lnTo>
                  <a:pt x="831342" y="114300"/>
                </a:lnTo>
                <a:lnTo>
                  <a:pt x="869442" y="114300"/>
                </a:lnTo>
                <a:lnTo>
                  <a:pt x="869442" y="3612642"/>
                </a:lnTo>
                <a:lnTo>
                  <a:pt x="0" y="3612642"/>
                </a:lnTo>
                <a:lnTo>
                  <a:pt x="0" y="3650742"/>
                </a:lnTo>
                <a:lnTo>
                  <a:pt x="869442" y="3650742"/>
                </a:lnTo>
                <a:lnTo>
                  <a:pt x="869442" y="4585259"/>
                </a:lnTo>
                <a:lnTo>
                  <a:pt x="907542" y="4585259"/>
                </a:lnTo>
                <a:lnTo>
                  <a:pt x="907542" y="3650742"/>
                </a:lnTo>
                <a:lnTo>
                  <a:pt x="5345557" y="3650742"/>
                </a:lnTo>
                <a:lnTo>
                  <a:pt x="5345557" y="3688842"/>
                </a:lnTo>
                <a:lnTo>
                  <a:pt x="5421757" y="3650742"/>
                </a:lnTo>
                <a:lnTo>
                  <a:pt x="5459857" y="36316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object 4"/>
          <p:cNvSpPr txBox="1"/>
          <p:nvPr/>
        </p:nvSpPr>
        <p:spPr>
          <a:xfrm>
            <a:off x="4359655" y="5315508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315" dirty="0">
                <a:solidFill>
                  <a:prstClr val="black"/>
                </a:solidFill>
                <a:latin typeface="DejaVu Sans"/>
                <a:cs typeface="DejaVu Sans"/>
              </a:rPr>
              <a:t>0</a:t>
            </a:r>
            <a:endParaRPr sz="2400" dirty="0">
              <a:solidFill>
                <a:prstClr val="black"/>
              </a:solidFill>
              <a:latin typeface="DejaVu Sans"/>
              <a:cs typeface="DejaVu Sans"/>
            </a:endParaRPr>
          </a:p>
        </p:txBody>
      </p:sp>
      <p:sp>
        <p:nvSpPr>
          <p:cNvPr id="8" name="object 5"/>
          <p:cNvSpPr txBox="1"/>
          <p:nvPr/>
        </p:nvSpPr>
        <p:spPr>
          <a:xfrm>
            <a:off x="5274309" y="5315508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315" dirty="0">
                <a:solidFill>
                  <a:prstClr val="black"/>
                </a:solidFill>
                <a:latin typeface="DejaVu Sans"/>
                <a:cs typeface="DejaVu Sans"/>
              </a:rPr>
              <a:t>1</a:t>
            </a:r>
            <a:endParaRPr sz="2400" dirty="0">
              <a:solidFill>
                <a:prstClr val="black"/>
              </a:solidFill>
              <a:latin typeface="DejaVu Sans"/>
              <a:cs typeface="DejaVu Sans"/>
            </a:endParaRPr>
          </a:p>
        </p:txBody>
      </p:sp>
      <p:sp>
        <p:nvSpPr>
          <p:cNvPr id="9" name="object 6"/>
          <p:cNvSpPr txBox="1"/>
          <p:nvPr/>
        </p:nvSpPr>
        <p:spPr>
          <a:xfrm>
            <a:off x="7103490" y="5315508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315" dirty="0">
                <a:solidFill>
                  <a:prstClr val="black"/>
                </a:solidFill>
                <a:latin typeface="DejaVu Sans"/>
                <a:cs typeface="DejaVu Sans"/>
              </a:rPr>
              <a:t>3</a:t>
            </a:r>
            <a:endParaRPr sz="2400" dirty="0">
              <a:solidFill>
                <a:prstClr val="black"/>
              </a:solidFill>
              <a:latin typeface="DejaVu Sans"/>
              <a:cs typeface="DejaVu Sans"/>
            </a:endParaRPr>
          </a:p>
        </p:txBody>
      </p:sp>
      <p:sp>
        <p:nvSpPr>
          <p:cNvPr id="10" name="object 7"/>
          <p:cNvSpPr txBox="1"/>
          <p:nvPr/>
        </p:nvSpPr>
        <p:spPr>
          <a:xfrm>
            <a:off x="8017890" y="5315508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315" dirty="0">
                <a:solidFill>
                  <a:prstClr val="black"/>
                </a:solidFill>
                <a:latin typeface="DejaVu Sans"/>
                <a:cs typeface="DejaVu Sans"/>
              </a:rPr>
              <a:t>4</a:t>
            </a:r>
            <a:endParaRPr sz="2400" dirty="0">
              <a:solidFill>
                <a:prstClr val="black"/>
              </a:solidFill>
              <a:latin typeface="DejaVu Sans"/>
              <a:cs typeface="DejaVu Sans"/>
            </a:endParaRPr>
          </a:p>
        </p:txBody>
      </p:sp>
      <p:sp>
        <p:nvSpPr>
          <p:cNvPr id="11" name="object 8"/>
          <p:cNvSpPr txBox="1"/>
          <p:nvPr/>
        </p:nvSpPr>
        <p:spPr>
          <a:xfrm>
            <a:off x="3983863" y="3420568"/>
            <a:ext cx="180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310" dirty="0">
                <a:solidFill>
                  <a:prstClr val="black"/>
                </a:solidFill>
                <a:latin typeface="DejaVu Sans"/>
                <a:cs typeface="DejaVu Sans"/>
              </a:rPr>
              <a:t>2</a:t>
            </a:r>
            <a:endParaRPr sz="2400" dirty="0">
              <a:solidFill>
                <a:prstClr val="black"/>
              </a:solidFill>
              <a:latin typeface="DejaVu Sans"/>
              <a:cs typeface="DejaVu Sans"/>
            </a:endParaRPr>
          </a:p>
        </p:txBody>
      </p:sp>
      <p:sp>
        <p:nvSpPr>
          <p:cNvPr id="12" name="object 9"/>
          <p:cNvSpPr txBox="1"/>
          <p:nvPr/>
        </p:nvSpPr>
        <p:spPr>
          <a:xfrm>
            <a:off x="3983863" y="4305045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315" dirty="0">
                <a:solidFill>
                  <a:prstClr val="black"/>
                </a:solidFill>
                <a:latin typeface="DejaVu Sans"/>
                <a:cs typeface="DejaVu Sans"/>
              </a:rPr>
              <a:t>1</a:t>
            </a:r>
            <a:endParaRPr sz="2400" dirty="0">
              <a:solidFill>
                <a:prstClr val="black"/>
              </a:solidFill>
              <a:latin typeface="DejaVu Sans"/>
              <a:cs typeface="DejaVu Sans"/>
            </a:endParaRPr>
          </a:p>
        </p:txBody>
      </p:sp>
      <p:grpSp>
        <p:nvGrpSpPr>
          <p:cNvPr id="13" name="object 10"/>
          <p:cNvGrpSpPr/>
          <p:nvPr/>
        </p:nvGrpSpPr>
        <p:grpSpPr>
          <a:xfrm>
            <a:off x="5225796" y="3515867"/>
            <a:ext cx="2062480" cy="1155700"/>
            <a:chOff x="3701796" y="3515867"/>
            <a:chExt cx="2062480" cy="1155700"/>
          </a:xfrm>
        </p:grpSpPr>
        <p:sp>
          <p:nvSpPr>
            <p:cNvPr id="14" name="object 11"/>
            <p:cNvSpPr/>
            <p:nvPr/>
          </p:nvSpPr>
          <p:spPr>
            <a:xfrm>
              <a:off x="5513070" y="3528821"/>
              <a:ext cx="237743" cy="2377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5" name="object 12"/>
            <p:cNvSpPr/>
            <p:nvPr/>
          </p:nvSpPr>
          <p:spPr>
            <a:xfrm>
              <a:off x="5513070" y="3528821"/>
              <a:ext cx="238125" cy="238125"/>
            </a:xfrm>
            <a:custGeom>
              <a:avLst/>
              <a:gdLst/>
              <a:ahLst/>
              <a:cxnLst/>
              <a:rect l="l" t="t" r="r" b="b"/>
              <a:pathLst>
                <a:path w="238125" h="238125">
                  <a:moveTo>
                    <a:pt x="0" y="118871"/>
                  </a:moveTo>
                  <a:lnTo>
                    <a:pt x="9340" y="72598"/>
                  </a:lnTo>
                  <a:lnTo>
                    <a:pt x="34813" y="34813"/>
                  </a:lnTo>
                  <a:lnTo>
                    <a:pt x="72598" y="9340"/>
                  </a:lnTo>
                  <a:lnTo>
                    <a:pt x="118871" y="0"/>
                  </a:lnTo>
                  <a:lnTo>
                    <a:pt x="165145" y="9340"/>
                  </a:lnTo>
                  <a:lnTo>
                    <a:pt x="202930" y="34813"/>
                  </a:lnTo>
                  <a:lnTo>
                    <a:pt x="228403" y="72598"/>
                  </a:lnTo>
                  <a:lnTo>
                    <a:pt x="237743" y="118871"/>
                  </a:lnTo>
                  <a:lnTo>
                    <a:pt x="228403" y="165145"/>
                  </a:lnTo>
                  <a:lnTo>
                    <a:pt x="202930" y="202930"/>
                  </a:lnTo>
                  <a:lnTo>
                    <a:pt x="165145" y="228403"/>
                  </a:lnTo>
                  <a:lnTo>
                    <a:pt x="118871" y="237744"/>
                  </a:lnTo>
                  <a:lnTo>
                    <a:pt x="72598" y="228403"/>
                  </a:lnTo>
                  <a:lnTo>
                    <a:pt x="34813" y="202930"/>
                  </a:lnTo>
                  <a:lnTo>
                    <a:pt x="9340" y="165145"/>
                  </a:lnTo>
                  <a:lnTo>
                    <a:pt x="0" y="118871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6" name="object 13"/>
            <p:cNvSpPr/>
            <p:nvPr/>
          </p:nvSpPr>
          <p:spPr>
            <a:xfrm>
              <a:off x="3714750" y="3528821"/>
              <a:ext cx="236220" cy="2377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7" name="object 14"/>
            <p:cNvSpPr/>
            <p:nvPr/>
          </p:nvSpPr>
          <p:spPr>
            <a:xfrm>
              <a:off x="3714750" y="3528821"/>
              <a:ext cx="236220" cy="238125"/>
            </a:xfrm>
            <a:custGeom>
              <a:avLst/>
              <a:gdLst/>
              <a:ahLst/>
              <a:cxnLst/>
              <a:rect l="l" t="t" r="r" b="b"/>
              <a:pathLst>
                <a:path w="236220" h="238125">
                  <a:moveTo>
                    <a:pt x="0" y="118871"/>
                  </a:moveTo>
                  <a:lnTo>
                    <a:pt x="9274" y="72598"/>
                  </a:lnTo>
                  <a:lnTo>
                    <a:pt x="34575" y="34813"/>
                  </a:lnTo>
                  <a:lnTo>
                    <a:pt x="72116" y="9340"/>
                  </a:lnTo>
                  <a:lnTo>
                    <a:pt x="118110" y="0"/>
                  </a:lnTo>
                  <a:lnTo>
                    <a:pt x="164103" y="9340"/>
                  </a:lnTo>
                  <a:lnTo>
                    <a:pt x="201644" y="34813"/>
                  </a:lnTo>
                  <a:lnTo>
                    <a:pt x="226945" y="72598"/>
                  </a:lnTo>
                  <a:lnTo>
                    <a:pt x="236220" y="118871"/>
                  </a:lnTo>
                  <a:lnTo>
                    <a:pt x="226945" y="165145"/>
                  </a:lnTo>
                  <a:lnTo>
                    <a:pt x="201644" y="202930"/>
                  </a:lnTo>
                  <a:lnTo>
                    <a:pt x="164103" y="228403"/>
                  </a:lnTo>
                  <a:lnTo>
                    <a:pt x="118110" y="237744"/>
                  </a:lnTo>
                  <a:lnTo>
                    <a:pt x="72116" y="228403"/>
                  </a:lnTo>
                  <a:lnTo>
                    <a:pt x="34575" y="202930"/>
                  </a:lnTo>
                  <a:lnTo>
                    <a:pt x="9274" y="165145"/>
                  </a:lnTo>
                  <a:lnTo>
                    <a:pt x="0" y="118871"/>
                  </a:lnTo>
                  <a:close/>
                </a:path>
              </a:pathLst>
            </a:custGeom>
            <a:ln w="25908">
              <a:solidFill>
                <a:srgbClr val="4F61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8" name="object 15"/>
            <p:cNvSpPr/>
            <p:nvPr/>
          </p:nvSpPr>
          <p:spPr>
            <a:xfrm>
              <a:off x="4598670" y="4420361"/>
              <a:ext cx="237743" cy="2377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9" name="object 16"/>
            <p:cNvSpPr/>
            <p:nvPr/>
          </p:nvSpPr>
          <p:spPr>
            <a:xfrm>
              <a:off x="4598670" y="4420361"/>
              <a:ext cx="238125" cy="238125"/>
            </a:xfrm>
            <a:custGeom>
              <a:avLst/>
              <a:gdLst/>
              <a:ahLst/>
              <a:cxnLst/>
              <a:rect l="l" t="t" r="r" b="b"/>
              <a:pathLst>
                <a:path w="238125" h="238125">
                  <a:moveTo>
                    <a:pt x="0" y="118871"/>
                  </a:moveTo>
                  <a:lnTo>
                    <a:pt x="9340" y="72598"/>
                  </a:lnTo>
                  <a:lnTo>
                    <a:pt x="34813" y="34813"/>
                  </a:lnTo>
                  <a:lnTo>
                    <a:pt x="72598" y="9340"/>
                  </a:lnTo>
                  <a:lnTo>
                    <a:pt x="118871" y="0"/>
                  </a:lnTo>
                  <a:lnTo>
                    <a:pt x="165145" y="9340"/>
                  </a:lnTo>
                  <a:lnTo>
                    <a:pt x="202930" y="34813"/>
                  </a:lnTo>
                  <a:lnTo>
                    <a:pt x="228403" y="72598"/>
                  </a:lnTo>
                  <a:lnTo>
                    <a:pt x="237743" y="118871"/>
                  </a:lnTo>
                  <a:lnTo>
                    <a:pt x="228403" y="165145"/>
                  </a:lnTo>
                  <a:lnTo>
                    <a:pt x="202930" y="202930"/>
                  </a:lnTo>
                  <a:lnTo>
                    <a:pt x="165145" y="228403"/>
                  </a:lnTo>
                  <a:lnTo>
                    <a:pt x="118871" y="237744"/>
                  </a:lnTo>
                  <a:lnTo>
                    <a:pt x="72598" y="228403"/>
                  </a:lnTo>
                  <a:lnTo>
                    <a:pt x="34813" y="202930"/>
                  </a:lnTo>
                  <a:lnTo>
                    <a:pt x="9340" y="165145"/>
                  </a:lnTo>
                  <a:lnTo>
                    <a:pt x="0" y="118871"/>
                  </a:lnTo>
                  <a:close/>
                </a:path>
              </a:pathLst>
            </a:custGeom>
            <a:ln w="25908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20" name="object 17"/>
          <p:cNvSpPr txBox="1"/>
          <p:nvPr/>
        </p:nvSpPr>
        <p:spPr>
          <a:xfrm>
            <a:off x="5832476" y="5240515"/>
            <a:ext cx="903985" cy="932307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R="22860" algn="ctr">
              <a:spcBef>
                <a:spcPts val="810"/>
              </a:spcBef>
            </a:pPr>
            <a:r>
              <a:rPr sz="2400" spc="-315" dirty="0">
                <a:solidFill>
                  <a:prstClr val="black"/>
                </a:solidFill>
                <a:latin typeface="DejaVu Sans"/>
                <a:cs typeface="DejaVu Sans"/>
              </a:rPr>
              <a:t>2</a:t>
            </a:r>
            <a:endParaRPr sz="2400" dirty="0">
              <a:solidFill>
                <a:prstClr val="black"/>
              </a:solidFill>
              <a:latin typeface="DejaVu Sans"/>
              <a:cs typeface="DejaVu Sans"/>
            </a:endParaRPr>
          </a:p>
          <a:p>
            <a:pPr algn="ctr">
              <a:spcBef>
                <a:spcPts val="710"/>
              </a:spcBef>
            </a:pPr>
            <a:r>
              <a:rPr sz="2400" spc="-5" dirty="0">
                <a:solidFill>
                  <a:prstClr val="black"/>
                </a:solidFill>
                <a:latin typeface="Nimbus Sans L"/>
                <a:cs typeface="Nimbus Sans L"/>
              </a:rPr>
              <a:t>color</a:t>
            </a:r>
          </a:p>
        </p:txBody>
      </p:sp>
      <p:sp>
        <p:nvSpPr>
          <p:cNvPr id="21" name="object 18"/>
          <p:cNvSpPr txBox="1"/>
          <p:nvPr/>
        </p:nvSpPr>
        <p:spPr>
          <a:xfrm>
            <a:off x="2880105" y="4286504"/>
            <a:ext cx="76352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solidFill>
                  <a:prstClr val="black"/>
                </a:solidFill>
                <a:latin typeface="Nimbus Sans L"/>
                <a:cs typeface="Nimbus Sans L"/>
              </a:rPr>
              <a:t>taste</a:t>
            </a:r>
          </a:p>
        </p:txBody>
      </p:sp>
    </p:spTree>
    <p:extLst>
      <p:ext uri="{BB962C8B-B14F-4D97-AF65-F5344CB8AC3E}">
        <p14:creationId xmlns:p14="http://schemas.microsoft.com/office/powerpoint/2010/main" val="277703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3"/>
          </p:nvPr>
        </p:nvSpPr>
        <p:spPr>
          <a:xfrm>
            <a:off x="838200" y="1905000"/>
            <a:ext cx="10160000" cy="2728913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Initialize </a:t>
            </a:r>
            <a:r>
              <a:rPr lang="en-US" dirty="0"/>
              <a:t>the means µ</a:t>
            </a:r>
            <a:r>
              <a:rPr lang="en-US" baseline="-25000" dirty="0"/>
              <a:t>k</a:t>
            </a:r>
            <a:r>
              <a:rPr lang="en-US" dirty="0"/>
              <a:t>, </a:t>
            </a:r>
            <a:r>
              <a:rPr lang="en-US" dirty="0" err="1"/>
              <a:t>covariances</a:t>
            </a:r>
            <a:r>
              <a:rPr lang="en-US" dirty="0"/>
              <a:t> </a:t>
            </a:r>
            <a:r>
              <a:rPr lang="en-US" dirty="0" err="1"/>
              <a:t>Σ</a:t>
            </a:r>
            <a:r>
              <a:rPr lang="en-US" baseline="-25000" dirty="0" err="1"/>
              <a:t>k</a:t>
            </a:r>
            <a:r>
              <a:rPr lang="en-US" dirty="0"/>
              <a:t> and mixing coefﬁcients </a:t>
            </a:r>
            <a:r>
              <a:rPr lang="en-US" dirty="0" smtClean="0"/>
              <a:t>π</a:t>
            </a:r>
            <a:r>
              <a:rPr lang="en-US" baseline="-25000" dirty="0" smtClean="0"/>
              <a:t>k</a:t>
            </a:r>
            <a:endParaRPr lang="en-US" dirty="0"/>
          </a:p>
          <a:p>
            <a:pPr marL="457200" indent="-457200">
              <a:buAutoNum type="arabicPeriod"/>
            </a:pPr>
            <a:endParaRPr lang="en-US" dirty="0" smtClean="0"/>
          </a:p>
          <a:p>
            <a:pPr marL="457200" indent="-457200">
              <a:buAutoNum type="arabicPeriod"/>
            </a:pPr>
            <a:r>
              <a:rPr lang="en-US" dirty="0" smtClean="0"/>
              <a:t>evaluate </a:t>
            </a:r>
            <a:r>
              <a:rPr lang="en-US" dirty="0"/>
              <a:t>the initial value of the log likelihood. </a:t>
            </a:r>
          </a:p>
          <a:p>
            <a:pPr marL="457200" indent="-457200">
              <a:buAutoNum type="arabicPeriod"/>
            </a:pPr>
            <a:endParaRPr lang="en-US" b="1" dirty="0" smtClean="0"/>
          </a:p>
          <a:p>
            <a:pPr marL="457200" indent="-457200">
              <a:buAutoNum type="arabicPeriod"/>
            </a:pPr>
            <a:r>
              <a:rPr lang="en-US" b="1" dirty="0" smtClean="0"/>
              <a:t>E step:</a:t>
            </a:r>
            <a:r>
              <a:rPr lang="en-US" dirty="0" smtClean="0"/>
              <a:t> </a:t>
            </a:r>
            <a:r>
              <a:rPr lang="en-US" dirty="0"/>
              <a:t>Evaluate the responsibilities using the current parameter values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EM algorithm for GMM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3886200"/>
            <a:ext cx="397192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41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. </a:t>
            </a:r>
            <a:r>
              <a:rPr lang="en-US" b="1" dirty="0"/>
              <a:t>M </a:t>
            </a:r>
            <a:r>
              <a:rPr lang="en-US" b="1" dirty="0" smtClean="0"/>
              <a:t>step: </a:t>
            </a:r>
            <a:r>
              <a:rPr lang="en-US" dirty="0"/>
              <a:t>Re-estimate the parameters using the current responsibilities</a:t>
            </a:r>
          </a:p>
          <a:p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EM algorithm for GMM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981200"/>
            <a:ext cx="6096000" cy="261016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832164" y="4291851"/>
            <a:ext cx="832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 where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4091130"/>
            <a:ext cx="1631896" cy="76155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57292" y="4800600"/>
            <a:ext cx="34099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</a:t>
            </a:r>
            <a:r>
              <a:rPr lang="en-US" dirty="0" smtClean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  <a:r>
              <a:rPr lang="en-US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Evaluate the log likelihood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5181600"/>
            <a:ext cx="5657850" cy="97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6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 Neural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8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 way to simplify complex high-dimensional data</a:t>
            </a:r>
          </a:p>
          <a:p>
            <a:r>
              <a:rPr lang="en-US" dirty="0" smtClean="0"/>
              <a:t>Summarize data with a lower dimensional real valued vector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249707" y="3124200"/>
            <a:ext cx="7472082" cy="1697504"/>
          </a:xfrm>
          <a:prstGeom prst="rect">
            <a:avLst/>
          </a:prstGeom>
          <a:ln w="28575">
            <a:solidFill>
              <a:srgbClr val="00B05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Given data points in </a:t>
            </a:r>
            <a:r>
              <a:rPr lang="en-US" i="1" smtClean="0"/>
              <a:t>d</a:t>
            </a:r>
            <a:r>
              <a:rPr lang="en-US" smtClean="0"/>
              <a:t> dimensions</a:t>
            </a:r>
          </a:p>
          <a:p>
            <a:r>
              <a:rPr lang="en-US" smtClean="0"/>
              <a:t>Convert them to data points in </a:t>
            </a:r>
            <a:r>
              <a:rPr lang="en-US" i="1" smtClean="0"/>
              <a:t>r&lt;d</a:t>
            </a:r>
            <a:r>
              <a:rPr lang="en-US" smtClean="0"/>
              <a:t> dimensions</a:t>
            </a:r>
          </a:p>
          <a:p>
            <a:r>
              <a:rPr lang="en-US" smtClean="0"/>
              <a:t>With minimal loss of information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1532965" y="3690564"/>
            <a:ext cx="1317811" cy="56477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08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 flipH="1" flipV="1">
            <a:off x="1873992" y="1359316"/>
            <a:ext cx="14752" cy="3697824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625600" y="4802743"/>
            <a:ext cx="447040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ross 35"/>
          <p:cNvSpPr/>
          <p:nvPr/>
        </p:nvSpPr>
        <p:spPr>
          <a:xfrm rot="2734294">
            <a:off x="2091683" y="4199883"/>
            <a:ext cx="288220" cy="28822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01" y="5057141"/>
            <a:ext cx="297180" cy="200660"/>
          </a:xfrm>
          <a:prstGeom prst="rect">
            <a:avLst/>
          </a:prstGeom>
        </p:spPr>
      </p:pic>
      <p:sp>
        <p:nvSpPr>
          <p:cNvPr id="19" name="Cross 18"/>
          <p:cNvSpPr/>
          <p:nvPr/>
        </p:nvSpPr>
        <p:spPr>
          <a:xfrm rot="2734294">
            <a:off x="2599683" y="4098283"/>
            <a:ext cx="288220" cy="28822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Cross 20"/>
          <p:cNvSpPr/>
          <p:nvPr/>
        </p:nvSpPr>
        <p:spPr>
          <a:xfrm rot="2734294">
            <a:off x="2904483" y="3691883"/>
            <a:ext cx="288220" cy="28822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Cross 21"/>
          <p:cNvSpPr/>
          <p:nvPr/>
        </p:nvSpPr>
        <p:spPr>
          <a:xfrm rot="2734294">
            <a:off x="3106498" y="3183883"/>
            <a:ext cx="288220" cy="28822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Cross 23"/>
          <p:cNvSpPr/>
          <p:nvPr/>
        </p:nvSpPr>
        <p:spPr>
          <a:xfrm rot="2734294">
            <a:off x="3717283" y="2879083"/>
            <a:ext cx="288220" cy="28822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Cross 24"/>
          <p:cNvSpPr/>
          <p:nvPr/>
        </p:nvSpPr>
        <p:spPr>
          <a:xfrm rot="2734294">
            <a:off x="4224098" y="2573098"/>
            <a:ext cx="288220" cy="28822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Cross 25"/>
          <p:cNvSpPr/>
          <p:nvPr/>
        </p:nvSpPr>
        <p:spPr>
          <a:xfrm rot="2734294">
            <a:off x="4538131" y="2091350"/>
            <a:ext cx="288220" cy="28822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Cross 26"/>
          <p:cNvSpPr/>
          <p:nvPr/>
        </p:nvSpPr>
        <p:spPr>
          <a:xfrm rot="2734294">
            <a:off x="5036898" y="1964683"/>
            <a:ext cx="288220" cy="28822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Cross 28"/>
          <p:cNvSpPr/>
          <p:nvPr/>
        </p:nvSpPr>
        <p:spPr>
          <a:xfrm rot="2734294">
            <a:off x="5341698" y="1557098"/>
            <a:ext cx="288220" cy="28822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64816" y="2774273"/>
            <a:ext cx="304800" cy="20066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16200000">
            <a:off x="679985" y="1839022"/>
            <a:ext cx="1398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(inches)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83200" y="4879582"/>
            <a:ext cx="1398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(cm)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681715" y="1295401"/>
            <a:ext cx="5002285" cy="1241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dirty="0"/>
              <a:t>Reduce data from </a:t>
            </a:r>
          </a:p>
          <a:p>
            <a:r>
              <a:rPr lang="en-US" sz="3733" dirty="0"/>
              <a:t>2D to 1D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954393" y="6488668"/>
            <a:ext cx="1229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Andrew Ng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</a:t>
            </a:r>
            <a:r>
              <a:rPr lang="en-US" dirty="0" smtClean="0"/>
              <a:t>Compression</a:t>
            </a:r>
            <a:endParaRPr lang="en-IN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781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 flipH="1" flipV="1">
            <a:off x="1873992" y="1359316"/>
            <a:ext cx="14752" cy="3697824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625600" y="4802743"/>
            <a:ext cx="447040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ross 35"/>
          <p:cNvSpPr/>
          <p:nvPr/>
        </p:nvSpPr>
        <p:spPr>
          <a:xfrm rot="2734294">
            <a:off x="2091683" y="4199883"/>
            <a:ext cx="288220" cy="288220"/>
          </a:xfrm>
          <a:prstGeom prst="plus">
            <a:avLst>
              <a:gd name="adj" fmla="val 46579"/>
            </a:avLst>
          </a:prstGeom>
          <a:solidFill>
            <a:srgbClr val="C00000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Cross 18"/>
          <p:cNvSpPr/>
          <p:nvPr/>
        </p:nvSpPr>
        <p:spPr>
          <a:xfrm rot="2734294">
            <a:off x="2599683" y="4098283"/>
            <a:ext cx="288220" cy="28822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Cross 21"/>
          <p:cNvSpPr/>
          <p:nvPr/>
        </p:nvSpPr>
        <p:spPr>
          <a:xfrm rot="2734294">
            <a:off x="3106498" y="3183883"/>
            <a:ext cx="288220" cy="288220"/>
          </a:xfrm>
          <a:prstGeom prst="plus">
            <a:avLst>
              <a:gd name="adj" fmla="val 46579"/>
            </a:avLst>
          </a:prstGeom>
          <a:solidFill>
            <a:srgbClr val="00CC00"/>
          </a:solidFill>
          <a:ln w="19050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Cross 23"/>
          <p:cNvSpPr/>
          <p:nvPr/>
        </p:nvSpPr>
        <p:spPr>
          <a:xfrm rot="2734294">
            <a:off x="3717283" y="2879083"/>
            <a:ext cx="288220" cy="288220"/>
          </a:xfrm>
          <a:prstGeom prst="plus">
            <a:avLst>
              <a:gd name="adj" fmla="val 46579"/>
            </a:avLst>
          </a:prstGeom>
          <a:solidFill>
            <a:srgbClr val="993366"/>
          </a:solidFill>
          <a:ln w="19050">
            <a:solidFill>
              <a:srgbClr val="99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Cross 24"/>
          <p:cNvSpPr/>
          <p:nvPr/>
        </p:nvSpPr>
        <p:spPr>
          <a:xfrm rot="2734294">
            <a:off x="4224098" y="2573098"/>
            <a:ext cx="288220" cy="288220"/>
          </a:xfrm>
          <a:prstGeom prst="plus">
            <a:avLst>
              <a:gd name="adj" fmla="val 46579"/>
            </a:avLst>
          </a:prstGeom>
          <a:solidFill>
            <a:schemeClr val="accent6">
              <a:lumMod val="75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Cross 25"/>
          <p:cNvSpPr/>
          <p:nvPr/>
        </p:nvSpPr>
        <p:spPr>
          <a:xfrm rot="2734294">
            <a:off x="4538131" y="2091350"/>
            <a:ext cx="288220" cy="28822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Cross 26"/>
          <p:cNvSpPr/>
          <p:nvPr/>
        </p:nvSpPr>
        <p:spPr>
          <a:xfrm rot="2734294">
            <a:off x="5036898" y="1964683"/>
            <a:ext cx="288220" cy="288220"/>
          </a:xfrm>
          <a:prstGeom prst="plus">
            <a:avLst>
              <a:gd name="adj" fmla="val 46579"/>
            </a:avLst>
          </a:prstGeom>
          <a:solidFill>
            <a:srgbClr val="0000CC"/>
          </a:solidFill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Cross 28"/>
          <p:cNvSpPr/>
          <p:nvPr/>
        </p:nvSpPr>
        <p:spPr>
          <a:xfrm rot="2734294">
            <a:off x="5341698" y="1557098"/>
            <a:ext cx="288220" cy="288220"/>
          </a:xfrm>
          <a:prstGeom prst="plus">
            <a:avLst>
              <a:gd name="adj" fmla="val 46579"/>
            </a:avLst>
          </a:prstGeom>
          <a:solidFill>
            <a:srgbClr val="00B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625600" y="5885752"/>
            <a:ext cx="447040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1" y="6193093"/>
            <a:ext cx="256540" cy="200660"/>
          </a:xfrm>
          <a:prstGeom prst="rect">
            <a:avLst/>
          </a:prstGeom>
        </p:spPr>
      </p:pic>
      <p:sp>
        <p:nvSpPr>
          <p:cNvPr id="28" name="Cross 27"/>
          <p:cNvSpPr/>
          <p:nvPr/>
        </p:nvSpPr>
        <p:spPr>
          <a:xfrm rot="2734294">
            <a:off x="2091683" y="5741050"/>
            <a:ext cx="288220" cy="288220"/>
          </a:xfrm>
          <a:prstGeom prst="plus">
            <a:avLst>
              <a:gd name="adj" fmla="val 46579"/>
            </a:avLst>
          </a:prstGeom>
          <a:solidFill>
            <a:srgbClr val="C00000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Cross 30"/>
          <p:cNvSpPr/>
          <p:nvPr/>
        </p:nvSpPr>
        <p:spPr>
          <a:xfrm rot="2734294">
            <a:off x="2599683" y="5734450"/>
            <a:ext cx="288220" cy="28822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Cross 32"/>
          <p:cNvSpPr/>
          <p:nvPr/>
        </p:nvSpPr>
        <p:spPr>
          <a:xfrm rot="2734294">
            <a:off x="3106498" y="5723883"/>
            <a:ext cx="288220" cy="288220"/>
          </a:xfrm>
          <a:prstGeom prst="plus">
            <a:avLst>
              <a:gd name="adj" fmla="val 46579"/>
            </a:avLst>
          </a:prstGeom>
          <a:solidFill>
            <a:srgbClr val="00CC00"/>
          </a:solidFill>
          <a:ln w="19050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Cross 33"/>
          <p:cNvSpPr/>
          <p:nvPr/>
        </p:nvSpPr>
        <p:spPr>
          <a:xfrm rot="2734294">
            <a:off x="3717283" y="5725217"/>
            <a:ext cx="288220" cy="288220"/>
          </a:xfrm>
          <a:prstGeom prst="plus">
            <a:avLst>
              <a:gd name="adj" fmla="val 46579"/>
            </a:avLst>
          </a:prstGeom>
          <a:solidFill>
            <a:srgbClr val="993366"/>
          </a:solidFill>
          <a:ln w="19050">
            <a:solidFill>
              <a:srgbClr val="99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5" name="Cross 34"/>
          <p:cNvSpPr/>
          <p:nvPr/>
        </p:nvSpPr>
        <p:spPr>
          <a:xfrm rot="2734294">
            <a:off x="4224098" y="5725217"/>
            <a:ext cx="288220" cy="288220"/>
          </a:xfrm>
          <a:prstGeom prst="plus">
            <a:avLst>
              <a:gd name="adj" fmla="val 46579"/>
            </a:avLst>
          </a:prstGeom>
          <a:solidFill>
            <a:schemeClr val="accent6">
              <a:lumMod val="75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7" name="Cross 36"/>
          <p:cNvSpPr/>
          <p:nvPr/>
        </p:nvSpPr>
        <p:spPr>
          <a:xfrm rot="2734294">
            <a:off x="4538131" y="5725217"/>
            <a:ext cx="288220" cy="28822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8" name="Cross 37"/>
          <p:cNvSpPr/>
          <p:nvPr/>
        </p:nvSpPr>
        <p:spPr>
          <a:xfrm rot="2734294">
            <a:off x="5036898" y="5725217"/>
            <a:ext cx="288220" cy="288220"/>
          </a:xfrm>
          <a:prstGeom prst="plus">
            <a:avLst>
              <a:gd name="adj" fmla="val 46579"/>
            </a:avLst>
          </a:prstGeom>
          <a:solidFill>
            <a:srgbClr val="0000CC"/>
          </a:solidFill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9" name="Cross 38"/>
          <p:cNvSpPr/>
          <p:nvPr/>
        </p:nvSpPr>
        <p:spPr>
          <a:xfrm rot="2734294">
            <a:off x="5341698" y="5726402"/>
            <a:ext cx="288220" cy="288220"/>
          </a:xfrm>
          <a:prstGeom prst="plus">
            <a:avLst>
              <a:gd name="adj" fmla="val 46579"/>
            </a:avLst>
          </a:prstGeom>
          <a:solidFill>
            <a:srgbClr val="00B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0" name="TextBox 39"/>
          <p:cNvSpPr txBox="1"/>
          <p:nvPr/>
        </p:nvSpPr>
        <p:spPr>
          <a:xfrm>
            <a:off x="6681715" y="1295401"/>
            <a:ext cx="5002285" cy="1241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dirty="0"/>
              <a:t>Reduce data from </a:t>
            </a:r>
          </a:p>
          <a:p>
            <a:r>
              <a:rPr lang="en-US" sz="3733" dirty="0"/>
              <a:t>2D to 1D</a:t>
            </a: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868" y="2717800"/>
            <a:ext cx="657097" cy="3995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800" y="2727878"/>
            <a:ext cx="1178813" cy="4028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800" y="3439417"/>
            <a:ext cx="1178813" cy="4028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868" y="3442719"/>
            <a:ext cx="657097" cy="3995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867" y="4833632"/>
            <a:ext cx="792480" cy="39954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802" y="4854957"/>
            <a:ext cx="1314196" cy="40284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872" y="4230891"/>
            <a:ext cx="49529" cy="39954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01" y="5057141"/>
            <a:ext cx="297180" cy="20066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64816" y="2774273"/>
            <a:ext cx="304800" cy="20066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 rot="16200000">
            <a:off x="679985" y="1839022"/>
            <a:ext cx="1398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(inches)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283200" y="4879582"/>
            <a:ext cx="1398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(cm)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0954393" y="6488668"/>
            <a:ext cx="1229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Andrew Ng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</a:t>
            </a:r>
            <a:r>
              <a:rPr lang="en-US" dirty="0" smtClean="0"/>
              <a:t>Compression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260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33" grpId="0" animBg="1"/>
      <p:bldP spid="34" grpId="0" animBg="1"/>
      <p:bldP spid="35" grpId="0" animBg="1"/>
      <p:bldP spid="37" grpId="0" animBg="1"/>
      <p:bldP spid="38" grpId="0" animBg="1"/>
      <p:bldP spid="3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5588000" y="902573"/>
            <a:ext cx="609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Reduce data from 3D to 2D</a:t>
            </a:r>
          </a:p>
        </p:txBody>
      </p:sp>
      <p:pic>
        <p:nvPicPr>
          <p:cNvPr id="1026" name="Picture 2" descr="C:\Users\tlow\Desktop\cs229a\lectures-slides\assets\pca\pca1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824181"/>
            <a:ext cx="3835880" cy="3657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tlow\Desktop\cs229a\lectures-slides\assets\pca\pca2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883" y="1835727"/>
            <a:ext cx="3835880" cy="3657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tlow\Desktop\cs229a\lectures-slides\assets\pca\proj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667" y="2006600"/>
            <a:ext cx="3928533" cy="2946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1" y="4648201"/>
            <a:ext cx="297180" cy="2006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5156201"/>
            <a:ext cx="304800" cy="200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963" y="4447541"/>
            <a:ext cx="304800" cy="2006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821" y="5156201"/>
            <a:ext cx="297180" cy="2006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1" y="3180927"/>
            <a:ext cx="307340" cy="2057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653" y="3937001"/>
            <a:ext cx="307340" cy="2057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8969" y="4927441"/>
            <a:ext cx="256540" cy="2006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667" y="2108201"/>
            <a:ext cx="264160" cy="20066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0954393" y="6488668"/>
            <a:ext cx="1229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Andrew Ng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</a:t>
            </a:r>
            <a:r>
              <a:rPr lang="en-US" dirty="0" smtClean="0"/>
              <a:t>Compression</a:t>
            </a:r>
            <a:endParaRPr lang="en-IN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40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468533" y="1171945"/>
            <a:ext cx="4910667" cy="3683000"/>
            <a:chOff x="5275415" y="690798"/>
            <a:chExt cx="3683000" cy="2762250"/>
          </a:xfrm>
        </p:grpSpPr>
        <p:pic>
          <p:nvPicPr>
            <p:cNvPr id="2050" name="Picture 2" descr="C:\Users\tlow\Desktop\cs229a\lectures-slides\assets\pca\15.3.jp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5415" y="690798"/>
              <a:ext cx="3683000" cy="276225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200" y="2932051"/>
              <a:ext cx="222885" cy="15049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7200" y="2896219"/>
              <a:ext cx="228600" cy="15049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1270701"/>
              <a:ext cx="230505" cy="154305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508000" y="4626345"/>
            <a:ext cx="11277600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/>
              <a:t>Reduce from 2-dimension to 1-dimension: Find a direction (a vector                   )</a:t>
            </a:r>
          </a:p>
          <a:p>
            <a:r>
              <a:rPr lang="en-US" sz="2667" dirty="0"/>
              <a:t>onto which to project the data so as to minimize the projection error.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8000" y="5511297"/>
            <a:ext cx="11074400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/>
              <a:t>Reduce from n-dimension to k-dimension: Find    vectors </a:t>
            </a:r>
          </a:p>
          <a:p>
            <a:r>
              <a:rPr lang="en-US" sz="2667" dirty="0"/>
              <a:t>onto which to project the data, so as to minimize the projection error.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366" y="5649360"/>
            <a:ext cx="154940" cy="2387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447" y="5583320"/>
            <a:ext cx="2529840" cy="3708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633" y="4695322"/>
            <a:ext cx="1361440" cy="3200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150" y="1066800"/>
            <a:ext cx="1409700" cy="241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0" y="1438468"/>
            <a:ext cx="901700" cy="23114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1680062" y="1291407"/>
            <a:ext cx="4095775" cy="3172857"/>
            <a:chOff x="838200" y="949289"/>
            <a:chExt cx="3158164" cy="2536861"/>
          </a:xfrm>
        </p:grpSpPr>
        <p:cxnSp>
          <p:nvCxnSpPr>
            <p:cNvPr id="26" name="Straight Arrow Connector 25"/>
            <p:cNvCxnSpPr/>
            <p:nvPr/>
          </p:nvCxnSpPr>
          <p:spPr>
            <a:xfrm flipV="1">
              <a:off x="2461555" y="1106507"/>
              <a:ext cx="0" cy="237964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838200" y="2482621"/>
              <a:ext cx="3158164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Cross 30"/>
            <p:cNvSpPr/>
            <p:nvPr/>
          </p:nvSpPr>
          <p:spPr>
            <a:xfrm rot="2734294">
              <a:off x="2767254" y="2065901"/>
              <a:ext cx="167460" cy="16746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2" name="Cross 31"/>
            <p:cNvSpPr/>
            <p:nvPr/>
          </p:nvSpPr>
          <p:spPr>
            <a:xfrm rot="2734294">
              <a:off x="3299261" y="1456807"/>
              <a:ext cx="167460" cy="16746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" name="Cross 32"/>
            <p:cNvSpPr/>
            <p:nvPr/>
          </p:nvSpPr>
          <p:spPr>
            <a:xfrm rot="2734294">
              <a:off x="3240230" y="1919263"/>
              <a:ext cx="167460" cy="16746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" name="Cross 33"/>
            <p:cNvSpPr/>
            <p:nvPr/>
          </p:nvSpPr>
          <p:spPr>
            <a:xfrm rot="2734294">
              <a:off x="1097360" y="3260276"/>
              <a:ext cx="167460" cy="16746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5" name="Cross 34"/>
            <p:cNvSpPr/>
            <p:nvPr/>
          </p:nvSpPr>
          <p:spPr>
            <a:xfrm rot="2734294">
              <a:off x="1686038" y="3129994"/>
              <a:ext cx="167460" cy="16746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36" name="Picture 35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0102" y="949289"/>
              <a:ext cx="177093" cy="116586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3698" y="2665086"/>
              <a:ext cx="172666" cy="116586"/>
            </a:xfrm>
            <a:prstGeom prst="rect">
              <a:avLst/>
            </a:prstGeom>
          </p:spPr>
        </p:pic>
      </p:grpSp>
      <p:sp>
        <p:nvSpPr>
          <p:cNvPr id="28" name="Rectangle 27"/>
          <p:cNvSpPr/>
          <p:nvPr/>
        </p:nvSpPr>
        <p:spPr>
          <a:xfrm>
            <a:off x="10954393" y="6488668"/>
            <a:ext cx="1229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Andrew Ng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PCA Problem </a:t>
            </a:r>
            <a:r>
              <a:rPr lang="en-US" dirty="0"/>
              <a:t>F</a:t>
            </a:r>
            <a:r>
              <a:rPr lang="en-US" dirty="0" smtClean="0"/>
              <a:t>ormulation</a:t>
            </a:r>
            <a:endParaRPr lang="en-IN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57739" y="1883146"/>
            <a:ext cx="10160000" cy="2728913"/>
          </a:xfrm>
        </p:spPr>
        <p:txBody>
          <a:bodyPr/>
          <a:lstStyle/>
          <a:p>
            <a:endParaRPr lang="en-IN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425946"/>
            <a:ext cx="11196956" cy="395287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64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Principal Component Analysis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295400"/>
            <a:ext cx="9382874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Covariance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Variance and Covariance:</a:t>
            </a:r>
          </a:p>
          <a:p>
            <a:pPr lvl="1"/>
            <a:r>
              <a:rPr lang="en-US" dirty="0" smtClean="0"/>
              <a:t>Measure of the “spread” of a set of points around their center of mass(mean)</a:t>
            </a:r>
          </a:p>
          <a:p>
            <a:r>
              <a:rPr lang="en-US" dirty="0" smtClean="0"/>
              <a:t>Variance:</a:t>
            </a:r>
          </a:p>
          <a:p>
            <a:pPr lvl="1"/>
            <a:r>
              <a:rPr lang="en-US" dirty="0" smtClean="0"/>
              <a:t>Measure of the deviation from the mean for points in one dimension</a:t>
            </a:r>
          </a:p>
          <a:p>
            <a:r>
              <a:rPr lang="en-US" dirty="0" smtClean="0"/>
              <a:t>Covariance:</a:t>
            </a:r>
          </a:p>
          <a:p>
            <a:pPr lvl="1"/>
            <a:r>
              <a:rPr lang="en-US" dirty="0" smtClean="0"/>
              <a:t>Measure of how much each of the dimensions vary from the mean with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respect to each other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ight Arrow 3"/>
          <p:cNvSpPr/>
          <p:nvPr/>
        </p:nvSpPr>
        <p:spPr>
          <a:xfrm>
            <a:off x="1311674" y="5410631"/>
            <a:ext cx="971550" cy="6057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93629" y="5090279"/>
            <a:ext cx="8762976" cy="1246495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500" b="1" dirty="0" smtClean="0"/>
              <a:t>Covariance is measured between two dimensions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500" b="1" dirty="0" smtClean="0"/>
              <a:t>Covariance sees if there is a relation between two dimensions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500" b="1" dirty="0" smtClean="0"/>
              <a:t>Covariance between one dimension is the variance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168143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 This </a:t>
            </a:r>
            <a:r>
              <a:rPr lang="en-IN" dirty="0" smtClean="0"/>
              <a:t>Segment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smtClean="0"/>
              <a:t>What is Unsupervised Learning</a:t>
            </a:r>
          </a:p>
          <a:p>
            <a:r>
              <a:rPr lang="en-IN" dirty="0" smtClean="0"/>
              <a:t>Applications of Unsupervised Learning</a:t>
            </a:r>
          </a:p>
          <a:p>
            <a:pPr lvl="1"/>
            <a:r>
              <a:rPr lang="en-IN" dirty="0" smtClean="0"/>
              <a:t>Dimensionality Reduction and Feature Extraction</a:t>
            </a:r>
          </a:p>
          <a:p>
            <a:pPr lvl="1"/>
            <a:r>
              <a:rPr lang="en-IN" dirty="0" smtClean="0"/>
              <a:t>Clustering</a:t>
            </a:r>
          </a:p>
          <a:p>
            <a:pPr lvl="1"/>
            <a:endParaRPr lang="en-IN" dirty="0" smtClean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355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143000"/>
            <a:ext cx="8610600" cy="5046529"/>
          </a:xfrm>
        </p:spPr>
      </p:pic>
      <p:sp>
        <p:nvSpPr>
          <p:cNvPr id="5" name="TextBox 4"/>
          <p:cNvSpPr txBox="1"/>
          <p:nvPr/>
        </p:nvSpPr>
        <p:spPr>
          <a:xfrm>
            <a:off x="2057400" y="6096000"/>
            <a:ext cx="4347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Positive: Both dimensions increase or decrease together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477000" y="5867400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Negative: While one increase the other decrease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7895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Covariance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Used to find relationships between dimensions in high dimensional data sets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270" y="3183890"/>
            <a:ext cx="6965950" cy="12439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18175" y="4748388"/>
            <a:ext cx="186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The Sample mean</a:t>
            </a: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518275" y="4001294"/>
            <a:ext cx="0" cy="7470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8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Eigenvector and Eigenvalue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48747" y="1149727"/>
            <a:ext cx="21530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000" b="1" dirty="0" smtClean="0">
                <a:solidFill>
                  <a:srgbClr val="7030A0"/>
                </a:solidFill>
              </a:rPr>
              <a:t>Ax = </a:t>
            </a:r>
            <a:r>
              <a:rPr lang="el-GR" altLang="zh-TW" sz="4000" b="1" dirty="0" smtClean="0">
                <a:solidFill>
                  <a:srgbClr val="7030A0"/>
                </a:solidFill>
              </a:rPr>
              <a:t>λ</a:t>
            </a:r>
            <a:r>
              <a:rPr lang="en-US" altLang="zh-TW" sz="4000" b="1" dirty="0" smtClean="0">
                <a:solidFill>
                  <a:srgbClr val="7030A0"/>
                </a:solidFill>
              </a:rPr>
              <a:t>x</a:t>
            </a:r>
            <a:endParaRPr lang="en-US" sz="4000" dirty="0">
              <a:solidFill>
                <a:srgbClr val="7030A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87722" y="1837209"/>
            <a:ext cx="752094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500" b="1" dirty="0" smtClean="0">
                <a:solidFill>
                  <a:srgbClr val="0070C0"/>
                </a:solidFill>
              </a:rPr>
              <a:t>A: Square Matrix</a:t>
            </a:r>
          </a:p>
          <a:p>
            <a:r>
              <a:rPr lang="el-GR" altLang="zh-TW" sz="3500" b="1" dirty="0" smtClean="0">
                <a:solidFill>
                  <a:srgbClr val="0070C0"/>
                </a:solidFill>
              </a:rPr>
              <a:t>λ</a:t>
            </a:r>
            <a:r>
              <a:rPr lang="en-US" altLang="zh-TW" sz="3500" b="1" dirty="0" smtClean="0">
                <a:solidFill>
                  <a:srgbClr val="0070C0"/>
                </a:solidFill>
              </a:rPr>
              <a:t>: Eigenvector or characteristic vector</a:t>
            </a:r>
          </a:p>
          <a:p>
            <a:r>
              <a:rPr lang="en-US" altLang="zh-TW" sz="3500" b="1" dirty="0" smtClean="0">
                <a:solidFill>
                  <a:srgbClr val="0070C0"/>
                </a:solidFill>
              </a:rPr>
              <a:t>X: Eigenvalue or characteristic value</a:t>
            </a:r>
            <a:endParaRPr lang="en-US" sz="3500" dirty="0">
              <a:solidFill>
                <a:srgbClr val="0070C0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2712254" y="3863340"/>
            <a:ext cx="891540" cy="70866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751780" y="3863340"/>
            <a:ext cx="53928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b="1" i="1" dirty="0" smtClean="0"/>
              <a:t>The zero vector can not be an eigenvector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b="1" i="1" dirty="0" smtClean="0"/>
              <a:t>The value zero can be eigenvalue </a:t>
            </a:r>
            <a:endParaRPr lang="en-US" sz="2200" b="1" i="1" dirty="0"/>
          </a:p>
        </p:txBody>
      </p:sp>
    </p:spTree>
    <p:extLst>
      <p:ext uri="{BB962C8B-B14F-4D97-AF65-F5344CB8AC3E}">
        <p14:creationId xmlns:p14="http://schemas.microsoft.com/office/powerpoint/2010/main" val="12017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Eigenvector and Eigenvalue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48747" y="1149727"/>
            <a:ext cx="21530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000" b="1" dirty="0" smtClean="0">
                <a:solidFill>
                  <a:srgbClr val="7030A0"/>
                </a:solidFill>
              </a:rPr>
              <a:t>Ax = </a:t>
            </a:r>
            <a:r>
              <a:rPr lang="el-GR" altLang="zh-TW" sz="4000" b="1" dirty="0" smtClean="0">
                <a:solidFill>
                  <a:srgbClr val="7030A0"/>
                </a:solidFill>
              </a:rPr>
              <a:t>λ</a:t>
            </a:r>
            <a:r>
              <a:rPr lang="en-US" altLang="zh-TW" sz="4000" b="1" dirty="0" smtClean="0">
                <a:solidFill>
                  <a:srgbClr val="7030A0"/>
                </a:solidFill>
              </a:rPr>
              <a:t>x</a:t>
            </a:r>
            <a:endParaRPr lang="en-US" sz="4000" dirty="0">
              <a:solidFill>
                <a:srgbClr val="7030A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87722" y="1837209"/>
            <a:ext cx="752094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500" b="1" dirty="0" smtClean="0">
                <a:solidFill>
                  <a:srgbClr val="0070C0"/>
                </a:solidFill>
              </a:rPr>
              <a:t>A: Square Matrix</a:t>
            </a:r>
          </a:p>
          <a:p>
            <a:r>
              <a:rPr lang="el-GR" altLang="zh-TW" sz="3500" b="1" dirty="0" smtClean="0">
                <a:solidFill>
                  <a:srgbClr val="0070C0"/>
                </a:solidFill>
              </a:rPr>
              <a:t>λ</a:t>
            </a:r>
            <a:r>
              <a:rPr lang="en-US" altLang="zh-TW" sz="3500" b="1" dirty="0" smtClean="0">
                <a:solidFill>
                  <a:srgbClr val="0070C0"/>
                </a:solidFill>
              </a:rPr>
              <a:t>: Eigenvector or characteristic vector</a:t>
            </a:r>
          </a:p>
          <a:p>
            <a:r>
              <a:rPr lang="en-US" altLang="zh-TW" sz="3500" b="1" dirty="0" smtClean="0">
                <a:solidFill>
                  <a:srgbClr val="0070C0"/>
                </a:solidFill>
              </a:rPr>
              <a:t>X: Eigenvalue or characteristic value</a:t>
            </a:r>
            <a:endParaRPr lang="en-US" sz="3500" dirty="0">
              <a:solidFill>
                <a:srgbClr val="0070C0"/>
              </a:solidFill>
            </a:endParaRPr>
          </a:p>
        </p:txBody>
      </p:sp>
      <p:graphicFrame>
        <p:nvGraphicFramePr>
          <p:cNvPr id="8" name="Objec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459078"/>
              </p:ext>
            </p:extLst>
          </p:nvPr>
        </p:nvGraphicFramePr>
        <p:xfrm>
          <a:off x="2795532" y="3499097"/>
          <a:ext cx="7591828" cy="33589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9" name="Equation" r:id="rId4" imgW="3378200" imgH="1638300" progId="Equation.3">
                  <p:embed/>
                </p:oleObj>
              </mc:Choice>
              <mc:Fallback>
                <p:oleObj name="Equation" r:id="rId4" imgW="3378200" imgH="163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5532" y="3499097"/>
                        <a:ext cx="7591828" cy="33589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ight Arrow 9"/>
          <p:cNvSpPr/>
          <p:nvPr/>
        </p:nvSpPr>
        <p:spPr>
          <a:xfrm>
            <a:off x="597851" y="3545369"/>
            <a:ext cx="1911173" cy="1528465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Example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71917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Eigenvector and Eigenvalue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478812" y="1112344"/>
            <a:ext cx="3107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b="1" dirty="0" smtClean="0">
                <a:solidFill>
                  <a:srgbClr val="0070C0"/>
                </a:solidFill>
              </a:rPr>
              <a:t>Ax - </a:t>
            </a:r>
            <a:r>
              <a:rPr lang="el-GR" altLang="zh-TW" sz="3600" b="1" dirty="0" smtClean="0">
                <a:solidFill>
                  <a:srgbClr val="0070C0"/>
                </a:solidFill>
              </a:rPr>
              <a:t>λ</a:t>
            </a:r>
            <a:r>
              <a:rPr lang="en-US" altLang="zh-TW" sz="3600" b="1" dirty="0" smtClean="0">
                <a:solidFill>
                  <a:srgbClr val="0070C0"/>
                </a:solidFill>
              </a:rPr>
              <a:t>x</a:t>
            </a:r>
            <a:r>
              <a:rPr lang="en-US" altLang="zh-TW" sz="3600" dirty="0" smtClean="0">
                <a:solidFill>
                  <a:srgbClr val="0070C0"/>
                </a:solidFill>
              </a:rPr>
              <a:t> </a:t>
            </a:r>
            <a:r>
              <a:rPr lang="en-US" altLang="zh-TW" sz="3600" b="1" dirty="0" smtClean="0">
                <a:solidFill>
                  <a:srgbClr val="0070C0"/>
                </a:solidFill>
              </a:rPr>
              <a:t>= 0</a:t>
            </a:r>
          </a:p>
          <a:p>
            <a:r>
              <a:rPr lang="en-US" altLang="zh-TW" sz="3600" b="1" dirty="0" smtClean="0">
                <a:solidFill>
                  <a:srgbClr val="0070C0"/>
                </a:solidFill>
              </a:rPr>
              <a:t>(A – </a:t>
            </a:r>
            <a:r>
              <a:rPr lang="el-GR" altLang="zh-TW" sz="3600" b="1" dirty="0" smtClean="0">
                <a:solidFill>
                  <a:srgbClr val="0070C0"/>
                </a:solidFill>
              </a:rPr>
              <a:t>λ</a:t>
            </a:r>
            <a:r>
              <a:rPr lang="en-US" altLang="zh-TW" sz="3600" b="1" dirty="0" smtClean="0">
                <a:solidFill>
                  <a:srgbClr val="0070C0"/>
                </a:solidFill>
              </a:rPr>
              <a:t>I)x</a:t>
            </a:r>
            <a:r>
              <a:rPr lang="en-US" altLang="zh-TW" sz="3600" dirty="0" smtClean="0">
                <a:solidFill>
                  <a:srgbClr val="0070C0"/>
                </a:solidFill>
              </a:rPr>
              <a:t> </a:t>
            </a:r>
            <a:r>
              <a:rPr lang="en-US" altLang="zh-TW" sz="3600" b="1" dirty="0" smtClean="0">
                <a:solidFill>
                  <a:srgbClr val="0070C0"/>
                </a:solidFill>
              </a:rPr>
              <a:t>= 0</a:t>
            </a:r>
          </a:p>
        </p:txBody>
      </p:sp>
      <p:sp>
        <p:nvSpPr>
          <p:cNvPr id="3" name="Rectangle 2"/>
          <p:cNvSpPr/>
          <p:nvPr/>
        </p:nvSpPr>
        <p:spPr>
          <a:xfrm>
            <a:off x="5648808" y="2571976"/>
            <a:ext cx="194636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 smtClean="0">
                <a:solidFill>
                  <a:srgbClr val="0070C0"/>
                </a:solidFill>
              </a:rPr>
              <a:t>B = A – </a:t>
            </a:r>
            <a:r>
              <a:rPr lang="el-GR" altLang="zh-TW" sz="3600" b="1" dirty="0" smtClean="0">
                <a:solidFill>
                  <a:srgbClr val="0070C0"/>
                </a:solidFill>
              </a:rPr>
              <a:t>λ</a:t>
            </a:r>
            <a:r>
              <a:rPr lang="en-US" altLang="zh-TW" sz="3600" b="1" dirty="0" smtClean="0">
                <a:solidFill>
                  <a:srgbClr val="0070C0"/>
                </a:solidFill>
              </a:rPr>
              <a:t>I</a:t>
            </a:r>
          </a:p>
          <a:p>
            <a:r>
              <a:rPr lang="en-US" altLang="zh-TW" sz="3600" b="1" dirty="0" err="1" smtClean="0">
                <a:solidFill>
                  <a:srgbClr val="0070C0"/>
                </a:solidFill>
              </a:rPr>
              <a:t>Bx</a:t>
            </a:r>
            <a:r>
              <a:rPr lang="en-US" altLang="zh-TW" sz="3600" dirty="0" smtClean="0">
                <a:solidFill>
                  <a:srgbClr val="0070C0"/>
                </a:solidFill>
              </a:rPr>
              <a:t> </a:t>
            </a:r>
            <a:r>
              <a:rPr lang="en-US" altLang="zh-TW" sz="3600" b="1" dirty="0" smtClean="0">
                <a:solidFill>
                  <a:srgbClr val="0070C0"/>
                </a:solidFill>
              </a:rPr>
              <a:t>= 0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48808" y="4071949"/>
            <a:ext cx="2247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 smtClean="0">
                <a:solidFill>
                  <a:srgbClr val="0070C0"/>
                </a:solidFill>
              </a:rPr>
              <a:t>x = B</a:t>
            </a:r>
            <a:r>
              <a:rPr lang="en-US" altLang="zh-TW" sz="3600" b="1" baseline="30000" dirty="0" smtClean="0">
                <a:solidFill>
                  <a:srgbClr val="0070C0"/>
                </a:solidFill>
              </a:rPr>
              <a:t>-1</a:t>
            </a:r>
            <a:r>
              <a:rPr lang="en-US" altLang="zh-TW" sz="3600" b="1" dirty="0" smtClean="0">
                <a:solidFill>
                  <a:srgbClr val="0070C0"/>
                </a:solidFill>
              </a:rPr>
              <a:t>0 = 0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4511" y="2874711"/>
            <a:ext cx="396390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 smtClean="0"/>
              <a:t>If we define a new matrix B: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267392" y="4156587"/>
            <a:ext cx="267252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 smtClean="0"/>
              <a:t>If B has an inverse:</a:t>
            </a:r>
            <a:endParaRPr lang="en-US" sz="2500" b="1" dirty="0"/>
          </a:p>
        </p:txBody>
      </p:sp>
      <p:sp>
        <p:nvSpPr>
          <p:cNvPr id="10" name="Rectangle 9"/>
          <p:cNvSpPr/>
          <p:nvPr/>
        </p:nvSpPr>
        <p:spPr>
          <a:xfrm>
            <a:off x="8516732" y="3964227"/>
            <a:ext cx="285828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</a:rPr>
              <a:t>BUT</a:t>
            </a:r>
            <a:r>
              <a:rPr lang="en-US" sz="2500" b="1" smtClean="0">
                <a:solidFill>
                  <a:srgbClr val="FF0000"/>
                </a:solidFill>
              </a:rPr>
              <a:t>! </a:t>
            </a:r>
            <a:r>
              <a:rPr lang="en-US" sz="2500" b="1" dirty="0" smtClean="0">
                <a:solidFill>
                  <a:srgbClr val="FF0000"/>
                </a:solidFill>
              </a:rPr>
              <a:t>an eigenvector cannot be zero!!</a:t>
            </a:r>
            <a:endParaRPr lang="en-US" sz="25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21265" y="5033956"/>
            <a:ext cx="680145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 smtClean="0"/>
              <a:t>x will be an eigenvector of A if and only if  B does not have an inverse, or equivalently </a:t>
            </a:r>
            <a:r>
              <a:rPr lang="en-US" sz="2500" b="1" dirty="0" err="1" smtClean="0"/>
              <a:t>det</a:t>
            </a:r>
            <a:r>
              <a:rPr lang="en-US" sz="2500" b="1" dirty="0" smtClean="0"/>
              <a:t>(B)=0 :</a:t>
            </a:r>
            <a:endParaRPr lang="en-US" sz="2500" b="1" dirty="0"/>
          </a:p>
        </p:txBody>
      </p:sp>
      <p:sp>
        <p:nvSpPr>
          <p:cNvPr id="12" name="Rectangle 11"/>
          <p:cNvSpPr/>
          <p:nvPr/>
        </p:nvSpPr>
        <p:spPr>
          <a:xfrm>
            <a:off x="5348020" y="5895730"/>
            <a:ext cx="2849306" cy="646331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3600" b="1" dirty="0" err="1" smtClean="0">
                <a:solidFill>
                  <a:srgbClr val="0070C0"/>
                </a:solidFill>
                <a:sym typeface="Symbol" charset="2"/>
              </a:rPr>
              <a:t>det</a:t>
            </a:r>
            <a:r>
              <a:rPr lang="en-US" altLang="zh-TW" sz="3600" b="1" dirty="0" smtClean="0">
                <a:solidFill>
                  <a:srgbClr val="0070C0"/>
                </a:solidFill>
              </a:rPr>
              <a:t>(A – </a:t>
            </a:r>
            <a:r>
              <a:rPr lang="el-GR" altLang="zh-TW" sz="3600" b="1" dirty="0" smtClean="0">
                <a:solidFill>
                  <a:srgbClr val="0070C0"/>
                </a:solidFill>
              </a:rPr>
              <a:t>λ</a:t>
            </a:r>
            <a:r>
              <a:rPr lang="en-US" altLang="zh-TW" sz="3600" b="1" dirty="0" smtClean="0">
                <a:solidFill>
                  <a:srgbClr val="0070C0"/>
                </a:solidFill>
              </a:rPr>
              <a:t>I) = 0</a:t>
            </a:r>
            <a:endParaRPr lang="en-US" altLang="zh-TW" sz="3600" b="1" dirty="0">
              <a:solidFill>
                <a:srgbClr val="0070C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56464" y="1381897"/>
            <a:ext cx="15504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 smtClean="0">
                <a:solidFill>
                  <a:srgbClr val="7030A0"/>
                </a:solidFill>
              </a:rPr>
              <a:t>Ax = </a:t>
            </a:r>
            <a:r>
              <a:rPr lang="el-GR" altLang="zh-TW" sz="3600" b="1" dirty="0" smtClean="0">
                <a:solidFill>
                  <a:srgbClr val="7030A0"/>
                </a:solidFill>
              </a:rPr>
              <a:t>λ</a:t>
            </a:r>
            <a:r>
              <a:rPr lang="en-US" altLang="zh-TW" sz="3600" b="1" dirty="0" smtClean="0">
                <a:solidFill>
                  <a:srgbClr val="7030A0"/>
                </a:solidFill>
              </a:rPr>
              <a:t>x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328722" y="1705063"/>
            <a:ext cx="699893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419015" y="3141754"/>
            <a:ext cx="699893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328722" y="4395114"/>
            <a:ext cx="699893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Arrow 18"/>
          <p:cNvSpPr/>
          <p:nvPr/>
        </p:nvSpPr>
        <p:spPr>
          <a:xfrm>
            <a:off x="1748335" y="5044496"/>
            <a:ext cx="1183341" cy="8045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041" y="4123779"/>
            <a:ext cx="527691" cy="52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1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Eigenvector and Eigenvalue</a:t>
            </a:r>
            <a:endParaRPr lang="en-US" dirty="0"/>
          </a:p>
        </p:txBody>
      </p:sp>
      <p:sp>
        <p:nvSpPr>
          <p:cNvPr id="5122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914400" y="1143000"/>
            <a:ext cx="10160000" cy="2728913"/>
          </a:xfrm>
        </p:spPr>
        <p:txBody>
          <a:bodyPr>
            <a:noAutofit/>
          </a:bodyPr>
          <a:lstStyle/>
          <a:p>
            <a:pPr>
              <a:buFont typeface="Wingdings" charset="2"/>
              <a:buNone/>
            </a:pPr>
            <a:r>
              <a:rPr lang="en-US" altLang="zh-TW" dirty="0">
                <a:solidFill>
                  <a:srgbClr val="3333FF"/>
                </a:solidFill>
              </a:rPr>
              <a:t>Example 1: </a:t>
            </a:r>
            <a:r>
              <a:rPr lang="en-US" altLang="zh-TW" dirty="0"/>
              <a:t>Find the eigenvalues of</a:t>
            </a:r>
          </a:p>
          <a:p>
            <a:pPr>
              <a:buFont typeface="Wingdings" charset="2"/>
              <a:buNone/>
            </a:pPr>
            <a:endParaRPr lang="en-US" altLang="zh-TW" dirty="0"/>
          </a:p>
          <a:p>
            <a:pPr>
              <a:buFont typeface="Wingdings" charset="2"/>
              <a:buNone/>
            </a:pPr>
            <a:endParaRPr lang="en-US" altLang="zh-TW" dirty="0"/>
          </a:p>
          <a:p>
            <a:pPr>
              <a:buFont typeface="Wingdings" charset="2"/>
              <a:buNone/>
            </a:pPr>
            <a:endParaRPr lang="en-US" altLang="zh-TW" dirty="0"/>
          </a:p>
          <a:p>
            <a:pPr>
              <a:buFont typeface="Wingdings" charset="2"/>
              <a:buNone/>
            </a:pPr>
            <a:r>
              <a:rPr lang="en-US" altLang="zh-TW" dirty="0"/>
              <a:t>       </a:t>
            </a:r>
          </a:p>
          <a:p>
            <a:pPr>
              <a:buFont typeface="Wingdings" charset="2"/>
              <a:buNone/>
            </a:pPr>
            <a:r>
              <a:rPr lang="en-US" altLang="zh-TW" dirty="0"/>
              <a:t>two eigenvalues: </a:t>
            </a:r>
            <a:r>
              <a:rPr lang="en-US" altLang="zh-TW" dirty="0">
                <a:sym typeface="Symbol" charset="2"/>
              </a:rPr>
              <a:t></a:t>
            </a:r>
            <a:r>
              <a:rPr lang="en-US" altLang="zh-TW" dirty="0"/>
              <a:t>1, </a:t>
            </a:r>
            <a:r>
              <a:rPr lang="en-US" altLang="zh-TW" dirty="0">
                <a:sym typeface="Symbol" charset="2"/>
              </a:rPr>
              <a:t></a:t>
            </a:r>
            <a:r>
              <a:rPr lang="en-US" altLang="zh-TW" dirty="0"/>
              <a:t> 2  </a:t>
            </a:r>
          </a:p>
          <a:p>
            <a:pPr>
              <a:buFont typeface="Wingdings" charset="2"/>
              <a:buNone/>
            </a:pPr>
            <a:r>
              <a:rPr lang="en-US" altLang="zh-TW" i="1" dirty="0">
                <a:solidFill>
                  <a:srgbClr val="0070C0"/>
                </a:solidFill>
              </a:rPr>
              <a:t>Note:</a:t>
            </a:r>
            <a:r>
              <a:rPr lang="en-US" altLang="zh-TW" dirty="0"/>
              <a:t> The roots of the characteristic equation can be repeated. That is, </a:t>
            </a:r>
            <a:r>
              <a:rPr lang="el-GR" altLang="zh-TW" dirty="0"/>
              <a:t>λ</a:t>
            </a:r>
            <a:r>
              <a:rPr lang="en-US" altLang="zh-TW" baseline="-25000" dirty="0"/>
              <a:t>1</a:t>
            </a:r>
            <a:r>
              <a:rPr lang="en-US" altLang="zh-TW" dirty="0"/>
              <a:t> = </a:t>
            </a:r>
            <a:r>
              <a:rPr lang="el-GR" altLang="zh-TW" dirty="0"/>
              <a:t>λ</a:t>
            </a:r>
            <a:r>
              <a:rPr lang="en-US" altLang="zh-TW" baseline="-25000" dirty="0"/>
              <a:t>2</a:t>
            </a:r>
            <a:r>
              <a:rPr lang="en-US" altLang="zh-TW" dirty="0"/>
              <a:t> =…= </a:t>
            </a:r>
            <a:r>
              <a:rPr lang="el-GR" altLang="zh-TW" dirty="0"/>
              <a:t>λ</a:t>
            </a:r>
            <a:r>
              <a:rPr lang="en-US" altLang="zh-TW" baseline="-25000" dirty="0"/>
              <a:t>k</a:t>
            </a:r>
            <a:r>
              <a:rPr lang="en-US" altLang="zh-TW" dirty="0"/>
              <a:t>. If that happens, the eigenvalue is said to be of multiplicity k.</a:t>
            </a:r>
          </a:p>
          <a:p>
            <a:pPr>
              <a:buFontTx/>
              <a:buNone/>
            </a:pPr>
            <a:r>
              <a:rPr lang="en-US" altLang="zh-TW" dirty="0">
                <a:solidFill>
                  <a:srgbClr val="3333FF"/>
                </a:solidFill>
              </a:rPr>
              <a:t>Example 2: </a:t>
            </a:r>
            <a:r>
              <a:rPr lang="en-US" altLang="zh-TW" dirty="0"/>
              <a:t>Find the </a:t>
            </a:r>
            <a:r>
              <a:rPr lang="en-US" altLang="zh-TW" dirty="0" smtClean="0"/>
              <a:t>eigenvalues of</a:t>
            </a:r>
          </a:p>
          <a:p>
            <a:pPr>
              <a:buFontTx/>
              <a:buNone/>
            </a:pPr>
            <a:endParaRPr lang="en-US" altLang="zh-TW" dirty="0" smtClean="0">
              <a:solidFill>
                <a:srgbClr val="3333FF"/>
              </a:solidFill>
            </a:endParaRPr>
          </a:p>
          <a:p>
            <a:pPr>
              <a:buFontTx/>
              <a:buNone/>
            </a:pPr>
            <a:endParaRPr lang="en-US" altLang="zh-TW" dirty="0" smtClean="0">
              <a:solidFill>
                <a:srgbClr val="3333FF"/>
              </a:solidFill>
            </a:endParaRPr>
          </a:p>
          <a:p>
            <a:pPr>
              <a:buFontTx/>
              <a:buNone/>
            </a:pPr>
            <a:endParaRPr lang="en-US" altLang="zh-TW" dirty="0" smtClean="0">
              <a:solidFill>
                <a:srgbClr val="3333FF"/>
              </a:solidFill>
            </a:endParaRPr>
          </a:p>
          <a:p>
            <a:pPr>
              <a:buFontTx/>
              <a:buNone/>
            </a:pPr>
            <a:endParaRPr lang="en-US" altLang="zh-TW" dirty="0" smtClean="0">
              <a:solidFill>
                <a:srgbClr val="3333FF"/>
              </a:solidFill>
            </a:endParaRPr>
          </a:p>
          <a:p>
            <a:pPr>
              <a:buFontTx/>
              <a:buNone/>
            </a:pPr>
            <a:r>
              <a:rPr lang="el-GR" altLang="zh-TW" dirty="0" smtClean="0"/>
              <a:t>λ</a:t>
            </a:r>
            <a:r>
              <a:rPr lang="en-US" altLang="zh-TW" dirty="0" smtClean="0"/>
              <a:t> = 2 is an eigenvector of multiplicity 3.</a:t>
            </a:r>
          </a:p>
          <a:p>
            <a:pPr>
              <a:buFont typeface="Wingdings" charset="2"/>
              <a:buNone/>
            </a:pPr>
            <a:endParaRPr lang="en-US" altLang="zh-TW" dirty="0"/>
          </a:p>
        </p:txBody>
      </p:sp>
      <p:graphicFrame>
        <p:nvGraphicFramePr>
          <p:cNvPr id="512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4098758"/>
              </p:ext>
            </p:extLst>
          </p:nvPr>
        </p:nvGraphicFramePr>
        <p:xfrm>
          <a:off x="9220200" y="1676400"/>
          <a:ext cx="1806575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90" name="Equation" r:id="rId4" imgW="876228" imgH="428655" progId="Equation.3">
                  <p:embed/>
                </p:oleObj>
              </mc:Choice>
              <mc:Fallback>
                <p:oleObj name="Equation" r:id="rId4" imgW="876228" imgH="42865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20200" y="1676400"/>
                        <a:ext cx="1806575" cy="915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4440074"/>
              </p:ext>
            </p:extLst>
          </p:nvPr>
        </p:nvGraphicFramePr>
        <p:xfrm>
          <a:off x="2895601" y="2057400"/>
          <a:ext cx="4876800" cy="1288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91" name="Equation" r:id="rId6" imgW="2692400" imgH="711200" progId="Equation.3">
                  <p:embed/>
                </p:oleObj>
              </mc:Choice>
              <mc:Fallback>
                <p:oleObj name="Equation" r:id="rId6" imgW="26924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1" y="2057400"/>
                        <a:ext cx="4876800" cy="12888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5165493"/>
              </p:ext>
            </p:extLst>
          </p:nvPr>
        </p:nvGraphicFramePr>
        <p:xfrm>
          <a:off x="9067800" y="3886200"/>
          <a:ext cx="1908175" cy="1423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92" name="Equation" r:id="rId8" imgW="914290" imgH="676184" progId="Equation.3">
                  <p:embed/>
                </p:oleObj>
              </mc:Choice>
              <mc:Fallback>
                <p:oleObj name="Equation" r:id="rId8" imgW="914290" imgH="67618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67800" y="3886200"/>
                        <a:ext cx="1908175" cy="1423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6259204"/>
              </p:ext>
            </p:extLst>
          </p:nvPr>
        </p:nvGraphicFramePr>
        <p:xfrm>
          <a:off x="2743200" y="4495800"/>
          <a:ext cx="4876800" cy="1257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93" name="Equation" r:id="rId10" imgW="2755900" imgH="711200" progId="Equation.3">
                  <p:embed/>
                </p:oleObj>
              </mc:Choice>
              <mc:Fallback>
                <p:oleObj name="Equation" r:id="rId10" imgW="27559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4495800"/>
                        <a:ext cx="4876800" cy="12570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580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Principal </a:t>
            </a:r>
            <a:r>
              <a:rPr lang="en-US" dirty="0"/>
              <a:t>C</a:t>
            </a:r>
            <a:r>
              <a:rPr lang="en-US" dirty="0" smtClean="0"/>
              <a:t>omponent Analysis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213" y="1593214"/>
            <a:ext cx="5194300" cy="596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362200"/>
            <a:ext cx="2057400" cy="4826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495800" y="4038600"/>
            <a:ext cx="3124200" cy="1905000"/>
            <a:chOff x="3368040" y="3759200"/>
            <a:chExt cx="3581400" cy="2311400"/>
          </a:xfrm>
        </p:grpSpPr>
        <p:grpSp>
          <p:nvGrpSpPr>
            <p:cNvPr id="10" name="Group 9"/>
            <p:cNvGrpSpPr/>
            <p:nvPr/>
          </p:nvGrpSpPr>
          <p:grpSpPr>
            <a:xfrm>
              <a:off x="3368040" y="3759200"/>
              <a:ext cx="3581400" cy="2311400"/>
              <a:chOff x="3368040" y="3759200"/>
              <a:chExt cx="3581400" cy="231140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8040" y="3759200"/>
                <a:ext cx="3581400" cy="2311400"/>
              </a:xfrm>
              <a:prstGeom prst="rect">
                <a:avLst/>
              </a:prstGeom>
            </p:spPr>
          </p:pic>
          <p:sp>
            <p:nvSpPr>
              <p:cNvPr id="9" name="Rounded Rectangle 8"/>
              <p:cNvSpPr/>
              <p:nvPr/>
            </p:nvSpPr>
            <p:spPr>
              <a:xfrm>
                <a:off x="5552440" y="5634990"/>
                <a:ext cx="334010" cy="33147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7680" y="5706931"/>
              <a:ext cx="318770" cy="290643"/>
            </a:xfrm>
            <a:prstGeom prst="rect">
              <a:avLst/>
            </a:prstGeom>
          </p:spPr>
        </p:pic>
      </p:grpSp>
      <p:sp>
        <p:nvSpPr>
          <p:cNvPr id="17" name="Rectangle 16"/>
          <p:cNvSpPr/>
          <p:nvPr/>
        </p:nvSpPr>
        <p:spPr>
          <a:xfrm>
            <a:off x="1057909" y="1623678"/>
            <a:ext cx="114646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smtClean="0"/>
              <a:t>Input: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90600" y="3048000"/>
            <a:ext cx="94980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 smtClean="0"/>
              <a:t>Summarize a </a:t>
            </a:r>
            <a:r>
              <a:rPr lang="en-US" sz="3000" i="1" dirty="0" smtClean="0"/>
              <a:t>D</a:t>
            </a:r>
            <a:r>
              <a:rPr lang="en-US" sz="3000" dirty="0" smtClean="0"/>
              <a:t> dimensional vector </a:t>
            </a:r>
            <a:r>
              <a:rPr lang="en-US" sz="3000" i="1" dirty="0" smtClean="0"/>
              <a:t>X</a:t>
            </a:r>
            <a:r>
              <a:rPr lang="en-US" sz="3000" dirty="0" smtClean="0"/>
              <a:t> with </a:t>
            </a:r>
            <a:r>
              <a:rPr lang="en-US" sz="3000" i="1" dirty="0" smtClean="0"/>
              <a:t>K</a:t>
            </a:r>
            <a:r>
              <a:rPr lang="en-US" sz="3000" dirty="0" smtClean="0"/>
              <a:t> dimensional feature vector </a:t>
            </a:r>
            <a:r>
              <a:rPr lang="en-US" sz="3000" i="1" dirty="0" smtClean="0"/>
              <a:t>h(x)</a:t>
            </a:r>
            <a:endParaRPr lang="en-US" sz="3000" i="1" dirty="0"/>
          </a:p>
        </p:txBody>
      </p:sp>
      <p:sp>
        <p:nvSpPr>
          <p:cNvPr id="21" name="Rectangle 20"/>
          <p:cNvSpPr/>
          <p:nvPr/>
        </p:nvSpPr>
        <p:spPr>
          <a:xfrm>
            <a:off x="990600" y="2362200"/>
            <a:ext cx="333835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smtClean="0"/>
              <a:t>Set of basis vectors:</a:t>
            </a:r>
          </a:p>
        </p:txBody>
      </p:sp>
    </p:spTree>
    <p:extLst>
      <p:ext uri="{BB962C8B-B14F-4D97-AF65-F5344CB8AC3E}">
        <p14:creationId xmlns:p14="http://schemas.microsoft.com/office/powerpoint/2010/main" val="211969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Principal </a:t>
            </a:r>
            <a:r>
              <a:rPr lang="en-US" dirty="0"/>
              <a:t>C</a:t>
            </a:r>
            <a:r>
              <a:rPr lang="en-US" dirty="0" smtClean="0"/>
              <a:t>omponent Analysis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514600"/>
            <a:ext cx="2146300" cy="685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050" y="3617649"/>
            <a:ext cx="2032000" cy="63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974" y="5107185"/>
            <a:ext cx="2298700" cy="546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974" y="5653285"/>
            <a:ext cx="4330700" cy="660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914" y="1578578"/>
            <a:ext cx="3746500" cy="7874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48385" y="2572184"/>
            <a:ext cx="495866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smtClean="0"/>
              <a:t>Basis vectors are orthonormal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48384" y="4298977"/>
            <a:ext cx="487819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smtClean="0"/>
              <a:t>New data representation </a:t>
            </a:r>
            <a:r>
              <a:rPr lang="en-US" sz="3000" i="1" dirty="0" smtClean="0"/>
              <a:t>h(x)</a:t>
            </a:r>
          </a:p>
        </p:txBody>
      </p:sp>
    </p:spTree>
    <p:extLst>
      <p:ext uri="{BB962C8B-B14F-4D97-AF65-F5344CB8AC3E}">
        <p14:creationId xmlns:p14="http://schemas.microsoft.com/office/powerpoint/2010/main" val="213817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914" y="1578578"/>
            <a:ext cx="3746500" cy="7874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Principal </a:t>
            </a:r>
            <a:r>
              <a:rPr lang="en-US" dirty="0"/>
              <a:t>C</a:t>
            </a:r>
            <a:r>
              <a:rPr lang="en-US" dirty="0" smtClean="0"/>
              <a:t>omponent 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685800" y="2286000"/>
            <a:ext cx="44523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New data representation </a:t>
            </a:r>
            <a:r>
              <a:rPr lang="en-US" sz="2800" i="1" dirty="0" smtClean="0"/>
              <a:t>h(x)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971800"/>
            <a:ext cx="2286000" cy="609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4724400"/>
            <a:ext cx="3708400" cy="850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657600"/>
            <a:ext cx="3886200" cy="89947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09600" y="5029200"/>
            <a:ext cx="4109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Empirical mean of the data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454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The space of all face images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143001"/>
            <a:ext cx="7239000" cy="26362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3595048"/>
            <a:ext cx="3355467" cy="324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4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Unsupervised Learning</a:t>
            </a:r>
            <a:endParaRPr lang="en-IN" dirty="0"/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267199"/>
          </a:xfrm>
        </p:spPr>
        <p:txBody>
          <a:bodyPr>
            <a:normAutofit/>
          </a:bodyPr>
          <a:lstStyle/>
          <a:p>
            <a:pPr marL="355600" indent="-343535">
              <a:spcBef>
                <a:spcPts val="865"/>
              </a:spcBef>
              <a:buFontTx/>
              <a:buChar char="•"/>
              <a:tabLst>
                <a:tab pos="355600" algn="l"/>
                <a:tab pos="356235" algn="l"/>
              </a:tabLst>
            </a:pPr>
            <a:r>
              <a:rPr lang="en-US" spc="-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 only use the features X, not the labels Y</a:t>
            </a:r>
          </a:p>
          <a:p>
            <a:pPr marL="355600" marR="610870" indent="-343535">
              <a:spcBef>
                <a:spcPts val="770"/>
              </a:spcBef>
              <a:buFontTx/>
              <a:buChar char="•"/>
              <a:tabLst>
                <a:tab pos="355600" algn="l"/>
                <a:tab pos="356235" algn="l"/>
              </a:tabLst>
            </a:pPr>
            <a:r>
              <a:rPr lang="en-US" spc="-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This is useful because we may not have any  labels but we can still detect patterns</a:t>
            </a:r>
          </a:p>
          <a:p>
            <a:pPr marL="355600" indent="-343535">
              <a:spcBef>
                <a:spcPts val="770"/>
              </a:spcBef>
              <a:buFontTx/>
              <a:buChar char="•"/>
              <a:tabLst>
                <a:tab pos="355600" algn="l"/>
                <a:tab pos="356235" algn="l"/>
              </a:tabLst>
            </a:pPr>
            <a:r>
              <a:rPr lang="en-US" spc="-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For example:</a:t>
            </a:r>
          </a:p>
          <a:p>
            <a:pPr marL="756285" marR="396875" lvl="1" indent="-287020" algn="just">
              <a:spcBef>
                <a:spcPts val="685"/>
              </a:spcBef>
              <a:buFontTx/>
              <a:buChar char="–"/>
              <a:tabLst>
                <a:tab pos="756920" algn="l"/>
              </a:tabLst>
            </a:pPr>
            <a:r>
              <a:rPr lang="en-US" spc="-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 can detect that news articles revolve around </a:t>
            </a:r>
            <a:r>
              <a:rPr lang="en-US" spc="-5" dirty="0" smtClean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certain </a:t>
            </a:r>
            <a:r>
              <a:rPr lang="en-US" spc="-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topics, and group them accordingly</a:t>
            </a:r>
          </a:p>
          <a:p>
            <a:pPr marL="756285" marR="157480" lvl="1" indent="-287020" algn="just">
              <a:spcBef>
                <a:spcPts val="675"/>
              </a:spcBef>
              <a:buFontTx/>
              <a:buChar char="–"/>
              <a:tabLst>
                <a:tab pos="756920" algn="l"/>
              </a:tabLst>
            </a:pPr>
            <a:r>
              <a:rPr lang="en-US" spc="-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Discover a distinct set of objects appear in a given  environment, even if we don’t know their names,  then ask humans to label each group</a:t>
            </a:r>
          </a:p>
          <a:p>
            <a:pPr marL="756285" lvl="1" indent="-287020" algn="just">
              <a:spcBef>
                <a:spcPts val="675"/>
              </a:spcBef>
              <a:buFontTx/>
              <a:buChar char="–"/>
              <a:tabLst>
                <a:tab pos="756920" algn="l"/>
              </a:tabLst>
            </a:pPr>
            <a:r>
              <a:rPr lang="en-US" spc="-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Identify health factors that correlate with a </a:t>
            </a:r>
            <a:r>
              <a:rPr lang="en-US" spc="-5" dirty="0" smtClean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disease</a:t>
            </a:r>
          </a:p>
          <a:p>
            <a:pPr marL="756285" lvl="1" indent="-287020" algn="just">
              <a:spcBef>
                <a:spcPts val="675"/>
              </a:spcBef>
              <a:buFontTx/>
              <a:buChar char="–"/>
              <a:tabLst>
                <a:tab pos="756920" algn="l"/>
              </a:tabLst>
            </a:pPr>
            <a:r>
              <a:rPr lang="en-US" spc="-5" dirty="0" smtClean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Group </a:t>
            </a:r>
            <a:r>
              <a:rPr lang="en-US" spc="-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items that “belong together” (i.e.  have similar features</a:t>
            </a:r>
            <a:r>
              <a:rPr lang="en-US" spc="-5" dirty="0" smtClean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  <a:p>
            <a:pPr marL="756285" lvl="1" indent="-287020" algn="just">
              <a:spcBef>
                <a:spcPts val="675"/>
              </a:spcBef>
              <a:buFontTx/>
              <a:buChar char="–"/>
              <a:tabLst>
                <a:tab pos="756920" algn="l"/>
              </a:tabLst>
            </a:pPr>
            <a:r>
              <a:rPr lang="en-US" spc="-5" dirty="0" smtClean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Projecting the high-dimensional data onto lower dimensional space </a:t>
            </a:r>
          </a:p>
          <a:p>
            <a:pPr marL="469265" lvl="1" indent="0" algn="just">
              <a:spcBef>
                <a:spcPts val="675"/>
              </a:spcBef>
              <a:buNone/>
              <a:tabLst>
                <a:tab pos="756920" algn="l"/>
              </a:tabLst>
            </a:pPr>
            <a:endParaRPr lang="en-US" sz="1800" spc="-5" dirty="0" smtClean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56285" lvl="1" indent="-287020" algn="just">
              <a:spcBef>
                <a:spcPts val="675"/>
              </a:spcBef>
              <a:buFontTx/>
              <a:buChar char="–"/>
              <a:tabLst>
                <a:tab pos="756920" algn="l"/>
              </a:tabLst>
            </a:pPr>
            <a:endParaRPr lang="en-US" sz="1800" spc="-5" dirty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320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Eigenfaces</a:t>
            </a:r>
            <a:r>
              <a:rPr lang="en-IN" dirty="0" smtClean="0"/>
              <a:t> example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219200"/>
            <a:ext cx="3222171" cy="533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1" y="1863568"/>
            <a:ext cx="7543800" cy="471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3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Representation and reconstruction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143000"/>
            <a:ext cx="8905875" cy="2962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4114800"/>
            <a:ext cx="10705263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39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Reconstruction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295400"/>
            <a:ext cx="8143875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0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CA" altLang="en-US" sz="3000" dirty="0" smtClean="0"/>
              <a:t>Application: Image Compression</a:t>
            </a:r>
            <a:endParaRPr lang="en-CA" altLang="en-US" sz="3000" dirty="0"/>
          </a:p>
        </p:txBody>
      </p:sp>
      <p:sp>
        <p:nvSpPr>
          <p:cNvPr id="38915" name="Rectangle 5"/>
          <p:cNvSpPr>
            <a:spLocks noChangeArrowheads="1"/>
          </p:cNvSpPr>
          <p:nvPr/>
        </p:nvSpPr>
        <p:spPr bwMode="auto">
          <a:xfrm>
            <a:off x="1905000" y="5638800"/>
            <a:ext cx="782791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Tahoma" charset="0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en-US" dirty="0"/>
              <a:t>Divide the original </a:t>
            </a:r>
            <a:r>
              <a:rPr lang="en-CA" altLang="en-US" dirty="0"/>
              <a:t>372</a:t>
            </a:r>
            <a:r>
              <a:rPr lang="hu-HU" altLang="en-US" dirty="0"/>
              <a:t>x</a:t>
            </a:r>
            <a:r>
              <a:rPr lang="en-CA" altLang="en-US" dirty="0"/>
              <a:t>492</a:t>
            </a:r>
            <a:r>
              <a:rPr lang="en-US" altLang="en-US" dirty="0"/>
              <a:t> image into patches</a:t>
            </a:r>
            <a:r>
              <a:rPr lang="en-CA" altLang="en-US" dirty="0"/>
              <a:t>:</a:t>
            </a:r>
          </a:p>
          <a:p>
            <a:pPr lvl="1" eaLnBrk="1" hangingPunct="1">
              <a:buFontTx/>
              <a:buChar char="•"/>
            </a:pPr>
            <a:r>
              <a:rPr lang="en-CA" altLang="en-US" dirty="0"/>
              <a:t> Each patch is an instance that contains 12x12 pixels on a grid</a:t>
            </a:r>
          </a:p>
          <a:p>
            <a:pPr eaLnBrk="1" hangingPunct="1">
              <a:buFontTx/>
              <a:buChar char="•"/>
            </a:pPr>
            <a:r>
              <a:rPr lang="en-CA" altLang="en-US" dirty="0"/>
              <a:t>View each as a 144-D vector</a:t>
            </a:r>
            <a:endParaRPr lang="en-US" altLang="en-US" dirty="0"/>
          </a:p>
        </p:txBody>
      </p:sp>
      <p:pic>
        <p:nvPicPr>
          <p:cNvPr id="38916" name="Picture 6" descr="butterfly_b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3" t="5206" r="10843" b="9761"/>
          <a:stretch>
            <a:fillRect/>
          </a:stretch>
        </p:blipFill>
        <p:spPr bwMode="auto">
          <a:xfrm>
            <a:off x="2133600" y="1066800"/>
            <a:ext cx="6096000" cy="4594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214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hu-HU" altLang="en-US" dirty="0"/>
              <a:t>PCA </a:t>
            </a:r>
            <a:r>
              <a:rPr lang="en-CA" altLang="en-US" dirty="0"/>
              <a:t>compression: 144D </a:t>
            </a:r>
            <a:r>
              <a:rPr lang="en-CA" altLang="en-US" dirty="0" smtClean="0">
                <a:latin typeface="cmsy10" charset="0"/>
                <a:sym typeface="Wingdings"/>
              </a:rPr>
              <a:t></a:t>
            </a:r>
            <a:r>
              <a:rPr lang="en-CA" altLang="en-US" dirty="0" smtClean="0"/>
              <a:t> </a:t>
            </a:r>
            <a:r>
              <a:rPr lang="en-CA" altLang="en-US" dirty="0"/>
              <a:t>60D</a:t>
            </a:r>
            <a:endParaRPr lang="hu-HU" altLang="en-US" dirty="0"/>
          </a:p>
        </p:txBody>
      </p:sp>
      <p:pic>
        <p:nvPicPr>
          <p:cNvPr id="40963" name="Picture 4" descr="butterfly_bw_6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t="5240" r="10976" b="10918"/>
          <a:stretch>
            <a:fillRect/>
          </a:stretch>
        </p:blipFill>
        <p:spPr bwMode="auto">
          <a:xfrm>
            <a:off x="2286000" y="1066800"/>
            <a:ext cx="73152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819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hu-HU" altLang="en-US" dirty="0"/>
              <a:t>PCA </a:t>
            </a:r>
            <a:r>
              <a:rPr lang="en-CA" altLang="en-US" dirty="0"/>
              <a:t>compression: 144D </a:t>
            </a:r>
            <a:r>
              <a:rPr lang="en-CA" altLang="en-US" dirty="0" smtClean="0">
                <a:latin typeface="cmsy10" charset="0"/>
                <a:sym typeface="Wingdings"/>
              </a:rPr>
              <a:t></a:t>
            </a:r>
            <a:r>
              <a:rPr lang="en-CA" altLang="en-US" dirty="0" smtClean="0"/>
              <a:t> 16D</a:t>
            </a:r>
            <a:endParaRPr lang="hu-HU" altLang="en-US" dirty="0"/>
          </a:p>
        </p:txBody>
      </p:sp>
      <p:pic>
        <p:nvPicPr>
          <p:cNvPr id="4" name="Picture 4" descr="butterfly_bw_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t="3493" r="10976" b="9171"/>
          <a:stretch>
            <a:fillRect/>
          </a:stretch>
        </p:blipFill>
        <p:spPr bwMode="auto">
          <a:xfrm>
            <a:off x="2300978" y="876300"/>
            <a:ext cx="7311791" cy="571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427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altLang="en-US"/>
              <a:t>16 most important eigenvectors</a:t>
            </a:r>
            <a:endParaRPr lang="hu-HU" altLang="en-US" dirty="0"/>
          </a:p>
        </p:txBody>
      </p:sp>
      <p:pic>
        <p:nvPicPr>
          <p:cNvPr id="43011" name="Picture 3" descr="pcabases16db12x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1101090"/>
            <a:ext cx="7316788" cy="548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882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hu-HU" altLang="en-US" dirty="0"/>
              <a:t>PCA </a:t>
            </a:r>
            <a:r>
              <a:rPr lang="en-CA" altLang="en-US" dirty="0"/>
              <a:t>compression: 144D </a:t>
            </a:r>
            <a:r>
              <a:rPr lang="en-US" altLang="en-US" dirty="0" smtClean="0">
                <a:latin typeface="cmsy10" charset="0"/>
              </a:rPr>
              <a:t>-&gt;</a:t>
            </a:r>
            <a:r>
              <a:rPr lang="en-CA" altLang="en-US" dirty="0" smtClean="0"/>
              <a:t> </a:t>
            </a:r>
            <a:r>
              <a:rPr lang="en-CA" altLang="en-US" dirty="0"/>
              <a:t>6D</a:t>
            </a:r>
            <a:endParaRPr lang="hu-HU" altLang="en-US" dirty="0"/>
          </a:p>
        </p:txBody>
      </p:sp>
      <p:pic>
        <p:nvPicPr>
          <p:cNvPr id="44035" name="Picture 4" descr="butterfly_bw_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t="3493" r="9756" b="9171"/>
          <a:stretch>
            <a:fillRect/>
          </a:stretch>
        </p:blipFill>
        <p:spPr bwMode="auto">
          <a:xfrm>
            <a:off x="2278380" y="1055687"/>
            <a:ext cx="7543800" cy="580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238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pcabases6db12x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600200"/>
            <a:ext cx="73152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CA" altLang="en-US"/>
              <a:t>6 most important eigenvectors</a:t>
            </a:r>
            <a:endParaRPr lang="hu-HU" altLang="en-US"/>
          </a:p>
        </p:txBody>
      </p:sp>
    </p:spTree>
    <p:extLst>
      <p:ext uri="{BB962C8B-B14F-4D97-AF65-F5344CB8AC3E}">
        <p14:creationId xmlns:p14="http://schemas.microsoft.com/office/powerpoint/2010/main" val="106083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hu-HU" altLang="en-US" dirty="0"/>
              <a:t>PCA </a:t>
            </a:r>
            <a:r>
              <a:rPr lang="en-CA" altLang="en-US" dirty="0"/>
              <a:t>compression: 144D </a:t>
            </a:r>
            <a:r>
              <a:rPr lang="en-CA" altLang="en-US" dirty="0" smtClean="0">
                <a:latin typeface="cmsy10" charset="0"/>
                <a:sym typeface="Wingdings"/>
              </a:rPr>
              <a:t></a:t>
            </a:r>
            <a:r>
              <a:rPr lang="en-CA" altLang="en-US" dirty="0" smtClean="0"/>
              <a:t> </a:t>
            </a:r>
            <a:r>
              <a:rPr lang="en-CA" altLang="en-US" dirty="0"/>
              <a:t>3D</a:t>
            </a:r>
            <a:endParaRPr lang="hu-HU" altLang="en-US" dirty="0"/>
          </a:p>
        </p:txBody>
      </p:sp>
      <p:pic>
        <p:nvPicPr>
          <p:cNvPr id="46083" name="Picture 4" descr="butterfly_bw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t="3493" r="9756" b="10918"/>
          <a:stretch>
            <a:fillRect/>
          </a:stretch>
        </p:blipFill>
        <p:spPr bwMode="auto">
          <a:xfrm>
            <a:off x="2183130" y="1160145"/>
            <a:ext cx="7467600" cy="562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33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Applications</a:t>
            </a:r>
            <a:endParaRPr lang="en-IN" dirty="0"/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9810261" cy="4267199"/>
          </a:xfrm>
        </p:spPr>
        <p:txBody>
          <a:bodyPr>
            <a:normAutofit/>
          </a:bodyPr>
          <a:lstStyle/>
          <a:p>
            <a:pPr marL="297815" indent="-285750" algn="just">
              <a:spcBef>
                <a:spcPts val="675"/>
              </a:spcBef>
              <a:tabLst>
                <a:tab pos="756920" algn="l"/>
              </a:tabLst>
            </a:pPr>
            <a:r>
              <a:rPr lang="en-US" spc="-5" dirty="0" smtClean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Feature extraction via dimensionality reduction </a:t>
            </a:r>
            <a:endParaRPr lang="en-US" spc="-5" dirty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55015" lvl="1" indent="-285750" algn="just">
              <a:spcBef>
                <a:spcPts val="675"/>
              </a:spcBef>
              <a:tabLst>
                <a:tab pos="756920" algn="l"/>
              </a:tabLst>
            </a:pPr>
            <a:r>
              <a:rPr lang="en-US" sz="1600" spc="-5" dirty="0" smtClean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for subsequent supervised classification or data exploration</a:t>
            </a:r>
          </a:p>
          <a:p>
            <a:pPr marL="297815" indent="-285750" algn="just">
              <a:spcBef>
                <a:spcPts val="675"/>
              </a:spcBef>
              <a:tabLst>
                <a:tab pos="756920" algn="l"/>
              </a:tabLst>
            </a:pPr>
            <a:r>
              <a:rPr lang="en-US" spc="-5" dirty="0" smtClean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Grouping the data via clustering into similar groups.</a:t>
            </a:r>
          </a:p>
          <a:p>
            <a:pPr marL="469265" lvl="1" indent="0" algn="just">
              <a:spcBef>
                <a:spcPts val="675"/>
              </a:spcBef>
              <a:buNone/>
              <a:tabLst>
                <a:tab pos="756920" algn="l"/>
              </a:tabLst>
            </a:pPr>
            <a:endParaRPr lang="en-US" spc="-5" dirty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Two Primary Applications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073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pcabases3db12x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371600"/>
            <a:ext cx="73152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3 Most important eigenvectors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241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hu-HU" altLang="en-US" dirty="0"/>
              <a:t>PCA </a:t>
            </a:r>
            <a:r>
              <a:rPr lang="en-CA" altLang="en-US" dirty="0"/>
              <a:t>compression: 144D </a:t>
            </a:r>
            <a:r>
              <a:rPr lang="en-CA" altLang="en-US" dirty="0" smtClean="0">
                <a:latin typeface="cmsy10" charset="0"/>
                <a:sym typeface="Wingdings"/>
              </a:rPr>
              <a:t></a:t>
            </a:r>
            <a:r>
              <a:rPr lang="en-CA" altLang="en-US" dirty="0" smtClean="0"/>
              <a:t> </a:t>
            </a:r>
            <a:r>
              <a:rPr lang="en-CA" altLang="en-US" dirty="0"/>
              <a:t>1D</a:t>
            </a:r>
            <a:endParaRPr lang="hu-HU" altLang="en-US" dirty="0"/>
          </a:p>
        </p:txBody>
      </p:sp>
      <p:pic>
        <p:nvPicPr>
          <p:cNvPr id="48131" name="Picture 4" descr="butterfly_bw_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t="3493" r="10976" b="9171"/>
          <a:stretch>
            <a:fillRect/>
          </a:stretch>
        </p:blipFill>
        <p:spPr bwMode="auto">
          <a:xfrm>
            <a:off x="2247900" y="1102042"/>
            <a:ext cx="7162800" cy="559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140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</a:t>
            </a:r>
            <a:r>
              <a:rPr lang="en-US" dirty="0" smtClean="0"/>
              <a:t>segment: </a:t>
            </a:r>
            <a:r>
              <a:rPr lang="en-US" dirty="0" smtClean="0"/>
              <a:t>K-Means Clustering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11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K Means Clustering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Sugata</a:t>
            </a:r>
            <a:r>
              <a:rPr lang="en-US" dirty="0" smtClean="0"/>
              <a:t> </a:t>
            </a:r>
            <a:r>
              <a:rPr lang="en-US" dirty="0" err="1" smtClean="0"/>
              <a:t>Ghosal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CSIS Off-Campus Faculty</a:t>
            </a:r>
          </a:p>
          <a:p>
            <a:r>
              <a:rPr lang="en-US" dirty="0" smtClean="0"/>
              <a:t>BITS </a:t>
            </a:r>
            <a:r>
              <a:rPr lang="en-US" dirty="0" err="1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9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 This Session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What is K Means Clustering? </a:t>
            </a:r>
          </a:p>
          <a:p>
            <a:r>
              <a:rPr lang="en-IN" dirty="0" smtClean="0"/>
              <a:t>Illustration</a:t>
            </a:r>
          </a:p>
          <a:p>
            <a:r>
              <a:rPr lang="en-IN" dirty="0" smtClean="0"/>
              <a:t>Formulation</a:t>
            </a:r>
          </a:p>
          <a:p>
            <a:r>
              <a:rPr lang="en-IN" dirty="0" smtClean="0"/>
              <a:t>Image segmentation Example</a:t>
            </a:r>
          </a:p>
          <a:p>
            <a:r>
              <a:rPr lang="en-IN" dirty="0" smtClean="0"/>
              <a:t>Characteristics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337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60269"/>
            <a:ext cx="9321800" cy="564964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4000" b="1" spc="-4" dirty="0">
                <a:latin typeface="Arial"/>
                <a:cs typeface="Arial"/>
              </a:rPr>
              <a:t>K-means</a:t>
            </a:r>
            <a:r>
              <a:rPr sz="4000" b="1" spc="-73" dirty="0">
                <a:latin typeface="Arial"/>
                <a:cs typeface="Arial"/>
              </a:rPr>
              <a:t> </a:t>
            </a:r>
            <a:r>
              <a:rPr sz="4000" b="1" spc="-4" dirty="0">
                <a:latin typeface="Arial"/>
                <a:cs typeface="Arial"/>
              </a:rPr>
              <a:t>Algorithm</a:t>
            </a:r>
            <a:endParaRPr sz="4000" b="1" dirty="0">
              <a:latin typeface="Arial"/>
              <a:cs typeface="Arial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38200" y="2133600"/>
            <a:ext cx="9810261" cy="2728913"/>
          </a:xfrm>
        </p:spPr>
        <p:txBody>
          <a:bodyPr>
            <a:normAutofit/>
          </a:bodyPr>
          <a:lstStyle/>
          <a:p>
            <a:pPr marL="303531" marR="4344" indent="-293214">
              <a:spcBef>
                <a:spcPts val="86"/>
              </a:spcBef>
              <a:buFontTx/>
              <a:buChar char="•"/>
              <a:tabLst>
                <a:tab pos="303531" algn="l"/>
                <a:tab pos="304617" algn="l"/>
              </a:tabLst>
            </a:pPr>
            <a:r>
              <a:rPr lang="en-US"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Goal: represent </a:t>
            </a:r>
            <a:r>
              <a:rPr lang="en-US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 </a:t>
            </a:r>
            <a:r>
              <a:rPr lang="en-US"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set in terms of </a:t>
            </a:r>
            <a:r>
              <a:rPr lang="en-US" i="1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 </a:t>
            </a:r>
            <a:r>
              <a:rPr lang="en-US"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clusters each of  which is summarized by </a:t>
            </a:r>
            <a:r>
              <a:rPr lang="en-US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pc="13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pc="-4" dirty="0" smtClean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</a:p>
          <a:p>
            <a:pPr marL="303531" marR="4344" indent="-293214">
              <a:spcBef>
                <a:spcPts val="86"/>
              </a:spcBef>
              <a:buFontTx/>
              <a:buChar char="•"/>
              <a:tabLst>
                <a:tab pos="303531" algn="l"/>
                <a:tab pos="304617" algn="l"/>
              </a:tabLst>
            </a:pPr>
            <a:endParaRPr lang="en-US" sz="1900" dirty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04074" indent="-293757">
              <a:spcBef>
                <a:spcPts val="492"/>
              </a:spcBef>
              <a:buFontTx/>
              <a:buChar char="•"/>
              <a:tabLst>
                <a:tab pos="303531" algn="l"/>
                <a:tab pos="304617" algn="l"/>
              </a:tabLst>
            </a:pPr>
            <a:r>
              <a:rPr lang="en-US"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Initialize prototypes, then iterate between two</a:t>
            </a:r>
            <a:r>
              <a:rPr lang="en-US" spc="30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phases:</a:t>
            </a:r>
            <a:endParaRPr lang="en-US" dirty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6699" lvl="1" indent="-245974">
              <a:spcBef>
                <a:spcPts val="483"/>
              </a:spcBef>
              <a:buFontTx/>
              <a:buChar char="–"/>
              <a:tabLst>
                <a:tab pos="647242" algn="l"/>
              </a:tabLst>
            </a:pPr>
            <a:r>
              <a:rPr lang="en-US"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E-step: assign each </a:t>
            </a:r>
            <a:r>
              <a:rPr lang="en-US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</a:t>
            </a:r>
            <a:r>
              <a:rPr lang="en-US"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point </a:t>
            </a:r>
            <a:r>
              <a:rPr lang="en-US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lang="en-US"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nearest</a:t>
            </a:r>
            <a:r>
              <a:rPr lang="en-US" spc="13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endParaRPr lang="en-US" dirty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6699" lvl="1" indent="-245431">
              <a:spcBef>
                <a:spcPts val="492"/>
              </a:spcBef>
              <a:buFontTx/>
              <a:buChar char="–"/>
              <a:tabLst>
                <a:tab pos="647242" algn="l"/>
              </a:tabLst>
            </a:pPr>
            <a:r>
              <a:rPr lang="en-US"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M-step: update prototypes </a:t>
            </a:r>
            <a:r>
              <a:rPr lang="en-US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lang="en-US"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be the cluster</a:t>
            </a:r>
            <a:r>
              <a:rPr lang="en-US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means</a:t>
            </a:r>
            <a:endParaRPr lang="en-US" sz="1800" dirty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04074" indent="-293757">
              <a:spcBef>
                <a:spcPts val="483"/>
              </a:spcBef>
              <a:buFontTx/>
              <a:buChar char="•"/>
              <a:tabLst>
                <a:tab pos="303531" algn="l"/>
                <a:tab pos="304617" algn="l"/>
              </a:tabLst>
            </a:pPr>
            <a:r>
              <a:rPr lang="en-US"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Simplest version is based on Euclidean</a:t>
            </a:r>
            <a:r>
              <a:rPr lang="en-US" spc="3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pc="-4" dirty="0" smtClean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distance</a:t>
            </a:r>
            <a:endParaRPr lang="en-IN" dirty="0"/>
          </a:p>
          <a:p>
            <a:pPr marL="761274" lvl="1" indent="-293757">
              <a:spcBef>
                <a:spcPts val="483"/>
              </a:spcBef>
              <a:buFontTx/>
              <a:buChar char="•"/>
              <a:tabLst>
                <a:tab pos="303531" algn="l"/>
                <a:tab pos="304617" algn="l"/>
              </a:tabLst>
            </a:pPr>
            <a:r>
              <a:rPr lang="en-IN" dirty="0" smtClean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Rescaling of features is also an option</a:t>
            </a:r>
            <a:endParaRPr lang="en-US" dirty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object 4"/>
          <p:cNvSpPr/>
          <p:nvPr/>
        </p:nvSpPr>
        <p:spPr>
          <a:xfrm>
            <a:off x="2286000" y="2480124"/>
            <a:ext cx="293471" cy="1868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55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43020" y="951360"/>
            <a:ext cx="7780002" cy="5830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K-Means: Step by Step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507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43022" y="953966"/>
            <a:ext cx="7777395" cy="58278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K-Means: Step by Step</a:t>
            </a:r>
          </a:p>
        </p:txBody>
      </p:sp>
    </p:spTree>
    <p:extLst>
      <p:ext uri="{BB962C8B-B14F-4D97-AF65-F5344CB8AC3E}">
        <p14:creationId xmlns:p14="http://schemas.microsoft.com/office/powerpoint/2010/main" val="367222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43022" y="953966"/>
            <a:ext cx="7777395" cy="58278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K-Means: Step by Step</a:t>
            </a:r>
          </a:p>
        </p:txBody>
      </p:sp>
    </p:spTree>
    <p:extLst>
      <p:ext uri="{BB962C8B-B14F-4D97-AF65-F5344CB8AC3E}">
        <p14:creationId xmlns:p14="http://schemas.microsoft.com/office/powerpoint/2010/main" val="256840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43022" y="953966"/>
            <a:ext cx="7777395" cy="58278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K-Means: Step by Step</a:t>
            </a:r>
          </a:p>
        </p:txBody>
      </p:sp>
    </p:spTree>
    <p:extLst>
      <p:ext uri="{BB962C8B-B14F-4D97-AF65-F5344CB8AC3E}">
        <p14:creationId xmlns:p14="http://schemas.microsoft.com/office/powerpoint/2010/main" val="403157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Feature Discovery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6" name="object 3"/>
          <p:cNvGrpSpPr/>
          <p:nvPr/>
        </p:nvGrpSpPr>
        <p:grpSpPr>
          <a:xfrm>
            <a:off x="3581400" y="1752600"/>
            <a:ext cx="5054600" cy="4150360"/>
            <a:chOff x="2261146" y="1260295"/>
            <a:chExt cx="5054600" cy="4150360"/>
          </a:xfrm>
        </p:grpSpPr>
        <p:sp>
          <p:nvSpPr>
            <p:cNvPr id="7" name="object 4"/>
            <p:cNvSpPr/>
            <p:nvPr/>
          </p:nvSpPr>
          <p:spPr>
            <a:xfrm>
              <a:off x="2712720" y="1617725"/>
              <a:ext cx="4603115" cy="3714750"/>
            </a:xfrm>
            <a:custGeom>
              <a:avLst/>
              <a:gdLst/>
              <a:ahLst/>
              <a:cxnLst/>
              <a:rect l="l" t="t" r="r" b="b"/>
              <a:pathLst>
                <a:path w="4603115" h="3714750">
                  <a:moveTo>
                    <a:pt x="4602607" y="3657600"/>
                  </a:moveTo>
                  <a:lnTo>
                    <a:pt x="4564507" y="3638550"/>
                  </a:lnTo>
                  <a:lnTo>
                    <a:pt x="4488307" y="3600450"/>
                  </a:lnTo>
                  <a:lnTo>
                    <a:pt x="4488307" y="3638550"/>
                  </a:lnTo>
                  <a:lnTo>
                    <a:pt x="76200" y="363855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lnTo>
                    <a:pt x="57150" y="0"/>
                  </a:lnTo>
                  <a:lnTo>
                    <a:pt x="0" y="114300"/>
                  </a:lnTo>
                  <a:lnTo>
                    <a:pt x="38100" y="114300"/>
                  </a:lnTo>
                  <a:lnTo>
                    <a:pt x="38100" y="3657600"/>
                  </a:lnTo>
                  <a:lnTo>
                    <a:pt x="57150" y="3657600"/>
                  </a:lnTo>
                  <a:lnTo>
                    <a:pt x="57150" y="3676650"/>
                  </a:lnTo>
                  <a:lnTo>
                    <a:pt x="4488307" y="3676650"/>
                  </a:lnTo>
                  <a:lnTo>
                    <a:pt x="4488307" y="3714750"/>
                  </a:lnTo>
                  <a:lnTo>
                    <a:pt x="4564507" y="3676650"/>
                  </a:lnTo>
                  <a:lnTo>
                    <a:pt x="4602607" y="3657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8" name="object 5"/>
            <p:cNvSpPr/>
            <p:nvPr/>
          </p:nvSpPr>
          <p:spPr>
            <a:xfrm>
              <a:off x="4944642" y="2848355"/>
              <a:ext cx="700217" cy="5974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object 6"/>
            <p:cNvSpPr/>
            <p:nvPr/>
          </p:nvSpPr>
          <p:spPr>
            <a:xfrm>
              <a:off x="3049524" y="1953768"/>
              <a:ext cx="1083564" cy="6096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0" name="object 7"/>
            <p:cNvSpPr/>
            <p:nvPr/>
          </p:nvSpPr>
          <p:spPr>
            <a:xfrm>
              <a:off x="4221480" y="1571244"/>
              <a:ext cx="789431" cy="6248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1" name="object 8"/>
            <p:cNvSpPr/>
            <p:nvPr/>
          </p:nvSpPr>
          <p:spPr>
            <a:xfrm>
              <a:off x="3992880" y="2752344"/>
              <a:ext cx="848868" cy="84886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2" name="object 9"/>
            <p:cNvSpPr/>
            <p:nvPr/>
          </p:nvSpPr>
          <p:spPr>
            <a:xfrm>
              <a:off x="3214116" y="3425951"/>
              <a:ext cx="641604" cy="64160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3" name="object 10"/>
            <p:cNvSpPr/>
            <p:nvPr/>
          </p:nvSpPr>
          <p:spPr>
            <a:xfrm>
              <a:off x="5932932" y="4233672"/>
              <a:ext cx="641604" cy="64465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4" name="object 11"/>
            <p:cNvSpPr/>
            <p:nvPr/>
          </p:nvSpPr>
          <p:spPr>
            <a:xfrm>
              <a:off x="5010911" y="4651248"/>
              <a:ext cx="827532" cy="5181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5" name="object 12"/>
            <p:cNvSpPr/>
            <p:nvPr/>
          </p:nvSpPr>
          <p:spPr>
            <a:xfrm>
              <a:off x="2273846" y="1272995"/>
              <a:ext cx="3896360" cy="2959735"/>
            </a:xfrm>
            <a:custGeom>
              <a:avLst/>
              <a:gdLst/>
              <a:ahLst/>
              <a:cxnLst/>
              <a:rect l="l" t="t" r="r" b="b"/>
              <a:pathLst>
                <a:path w="3896360" h="2959735">
                  <a:moveTo>
                    <a:pt x="37934" y="2005763"/>
                  </a:moveTo>
                  <a:lnTo>
                    <a:pt x="28009" y="1966852"/>
                  </a:lnTo>
                  <a:lnTo>
                    <a:pt x="19611" y="1927803"/>
                  </a:lnTo>
                  <a:lnTo>
                    <a:pt x="12726" y="1888636"/>
                  </a:lnTo>
                  <a:lnTo>
                    <a:pt x="7337" y="1849370"/>
                  </a:lnTo>
                  <a:lnTo>
                    <a:pt x="3430" y="1810024"/>
                  </a:lnTo>
                  <a:lnTo>
                    <a:pt x="990" y="1770617"/>
                  </a:lnTo>
                  <a:lnTo>
                    <a:pt x="0" y="1731169"/>
                  </a:lnTo>
                  <a:lnTo>
                    <a:pt x="445" y="1691698"/>
                  </a:lnTo>
                  <a:lnTo>
                    <a:pt x="2311" y="1652223"/>
                  </a:lnTo>
                  <a:lnTo>
                    <a:pt x="5581" y="1612764"/>
                  </a:lnTo>
                  <a:lnTo>
                    <a:pt x="10241" y="1573340"/>
                  </a:lnTo>
                  <a:lnTo>
                    <a:pt x="16275" y="1533970"/>
                  </a:lnTo>
                  <a:lnTo>
                    <a:pt x="23668" y="1494673"/>
                  </a:lnTo>
                  <a:lnTo>
                    <a:pt x="32404" y="1455468"/>
                  </a:lnTo>
                  <a:lnTo>
                    <a:pt x="42469" y="1416375"/>
                  </a:lnTo>
                  <a:lnTo>
                    <a:pt x="53846" y="1377412"/>
                  </a:lnTo>
                  <a:lnTo>
                    <a:pt x="66521" y="1338599"/>
                  </a:lnTo>
                  <a:lnTo>
                    <a:pt x="80478" y="1299954"/>
                  </a:lnTo>
                  <a:lnTo>
                    <a:pt x="95701" y="1261497"/>
                  </a:lnTo>
                  <a:lnTo>
                    <a:pt x="112176" y="1223248"/>
                  </a:lnTo>
                  <a:lnTo>
                    <a:pt x="129888" y="1185224"/>
                  </a:lnTo>
                  <a:lnTo>
                    <a:pt x="148820" y="1147446"/>
                  </a:lnTo>
                  <a:lnTo>
                    <a:pt x="168958" y="1109932"/>
                  </a:lnTo>
                  <a:lnTo>
                    <a:pt x="190285" y="1072702"/>
                  </a:lnTo>
                  <a:lnTo>
                    <a:pt x="212788" y="1035774"/>
                  </a:lnTo>
                  <a:lnTo>
                    <a:pt x="236450" y="999169"/>
                  </a:lnTo>
                  <a:lnTo>
                    <a:pt x="261256" y="962904"/>
                  </a:lnTo>
                  <a:lnTo>
                    <a:pt x="287191" y="926999"/>
                  </a:lnTo>
                  <a:lnTo>
                    <a:pt x="314239" y="891474"/>
                  </a:lnTo>
                  <a:lnTo>
                    <a:pt x="342386" y="856347"/>
                  </a:lnTo>
                  <a:lnTo>
                    <a:pt x="371615" y="821637"/>
                  </a:lnTo>
                  <a:lnTo>
                    <a:pt x="401912" y="787364"/>
                  </a:lnTo>
                  <a:lnTo>
                    <a:pt x="433261" y="753547"/>
                  </a:lnTo>
                  <a:lnTo>
                    <a:pt x="465647" y="720205"/>
                  </a:lnTo>
                  <a:lnTo>
                    <a:pt x="499054" y="687356"/>
                  </a:lnTo>
                  <a:lnTo>
                    <a:pt x="533467" y="655021"/>
                  </a:lnTo>
                  <a:lnTo>
                    <a:pt x="568871" y="623219"/>
                  </a:lnTo>
                  <a:lnTo>
                    <a:pt x="605251" y="591967"/>
                  </a:lnTo>
                  <a:lnTo>
                    <a:pt x="642591" y="561286"/>
                  </a:lnTo>
                  <a:lnTo>
                    <a:pt x="680875" y="531195"/>
                  </a:lnTo>
                  <a:lnTo>
                    <a:pt x="720089" y="501713"/>
                  </a:lnTo>
                  <a:lnTo>
                    <a:pt x="760217" y="472858"/>
                  </a:lnTo>
                  <a:lnTo>
                    <a:pt x="801244" y="444651"/>
                  </a:lnTo>
                  <a:lnTo>
                    <a:pt x="843154" y="417110"/>
                  </a:lnTo>
                  <a:lnTo>
                    <a:pt x="885932" y="390254"/>
                  </a:lnTo>
                  <a:lnTo>
                    <a:pt x="929564" y="364103"/>
                  </a:lnTo>
                  <a:lnTo>
                    <a:pt x="974032" y="338676"/>
                  </a:lnTo>
                  <a:lnTo>
                    <a:pt x="1019323" y="313991"/>
                  </a:lnTo>
                  <a:lnTo>
                    <a:pt x="1065420" y="290068"/>
                  </a:lnTo>
                  <a:lnTo>
                    <a:pt x="1112309" y="266926"/>
                  </a:lnTo>
                  <a:lnTo>
                    <a:pt x="1159974" y="244584"/>
                  </a:lnTo>
                  <a:lnTo>
                    <a:pt x="1208400" y="223062"/>
                  </a:lnTo>
                  <a:lnTo>
                    <a:pt x="1257572" y="202378"/>
                  </a:lnTo>
                  <a:lnTo>
                    <a:pt x="1307473" y="182552"/>
                  </a:lnTo>
                  <a:lnTo>
                    <a:pt x="1358089" y="163602"/>
                  </a:lnTo>
                  <a:lnTo>
                    <a:pt x="1409405" y="145548"/>
                  </a:lnTo>
                  <a:lnTo>
                    <a:pt x="1461404" y="128409"/>
                  </a:lnTo>
                  <a:lnTo>
                    <a:pt x="1514073" y="112204"/>
                  </a:lnTo>
                  <a:lnTo>
                    <a:pt x="1567395" y="96953"/>
                  </a:lnTo>
                  <a:lnTo>
                    <a:pt x="1621003" y="82764"/>
                  </a:lnTo>
                  <a:lnTo>
                    <a:pt x="1674537" y="69728"/>
                  </a:lnTo>
                  <a:lnTo>
                    <a:pt x="1727976" y="57837"/>
                  </a:lnTo>
                  <a:lnTo>
                    <a:pt x="1781295" y="47082"/>
                  </a:lnTo>
                  <a:lnTo>
                    <a:pt x="1834472" y="37455"/>
                  </a:lnTo>
                  <a:lnTo>
                    <a:pt x="1887484" y="28947"/>
                  </a:lnTo>
                  <a:lnTo>
                    <a:pt x="1940308" y="21549"/>
                  </a:lnTo>
                  <a:lnTo>
                    <a:pt x="1992920" y="15253"/>
                  </a:lnTo>
                  <a:lnTo>
                    <a:pt x="2045299" y="10050"/>
                  </a:lnTo>
                  <a:lnTo>
                    <a:pt x="2097420" y="5932"/>
                  </a:lnTo>
                  <a:lnTo>
                    <a:pt x="2149262" y="2890"/>
                  </a:lnTo>
                  <a:lnTo>
                    <a:pt x="2200800" y="915"/>
                  </a:lnTo>
                  <a:lnTo>
                    <a:pt x="2252013" y="0"/>
                  </a:lnTo>
                  <a:lnTo>
                    <a:pt x="2302876" y="134"/>
                  </a:lnTo>
                  <a:lnTo>
                    <a:pt x="2353368" y="1310"/>
                  </a:lnTo>
                  <a:lnTo>
                    <a:pt x="2403465" y="3519"/>
                  </a:lnTo>
                  <a:lnTo>
                    <a:pt x="2453144" y="6753"/>
                  </a:lnTo>
                  <a:lnTo>
                    <a:pt x="2502382" y="11003"/>
                  </a:lnTo>
                  <a:lnTo>
                    <a:pt x="2551157" y="16260"/>
                  </a:lnTo>
                  <a:lnTo>
                    <a:pt x="2599445" y="22516"/>
                  </a:lnTo>
                  <a:lnTo>
                    <a:pt x="2647223" y="29762"/>
                  </a:lnTo>
                  <a:lnTo>
                    <a:pt x="2694468" y="37989"/>
                  </a:lnTo>
                  <a:lnTo>
                    <a:pt x="2741158" y="47190"/>
                  </a:lnTo>
                  <a:lnTo>
                    <a:pt x="2787270" y="57354"/>
                  </a:lnTo>
                  <a:lnTo>
                    <a:pt x="2832779" y="68475"/>
                  </a:lnTo>
                  <a:lnTo>
                    <a:pt x="2877665" y="80543"/>
                  </a:lnTo>
                  <a:lnTo>
                    <a:pt x="2921903" y="93549"/>
                  </a:lnTo>
                  <a:lnTo>
                    <a:pt x="2965470" y="107486"/>
                  </a:lnTo>
                  <a:lnTo>
                    <a:pt x="3008344" y="122344"/>
                  </a:lnTo>
                  <a:lnTo>
                    <a:pt x="3050502" y="138115"/>
                  </a:lnTo>
                  <a:lnTo>
                    <a:pt x="3091920" y="154790"/>
                  </a:lnTo>
                  <a:lnTo>
                    <a:pt x="3132576" y="172360"/>
                  </a:lnTo>
                  <a:lnTo>
                    <a:pt x="3172447" y="190818"/>
                  </a:lnTo>
                  <a:lnTo>
                    <a:pt x="3211509" y="210154"/>
                  </a:lnTo>
                  <a:lnTo>
                    <a:pt x="3249741" y="230361"/>
                  </a:lnTo>
                  <a:lnTo>
                    <a:pt x="3287118" y="251428"/>
                  </a:lnTo>
                  <a:lnTo>
                    <a:pt x="3323618" y="273348"/>
                  </a:lnTo>
                  <a:lnTo>
                    <a:pt x="3359218" y="296113"/>
                  </a:lnTo>
                  <a:lnTo>
                    <a:pt x="3393895" y="319713"/>
                  </a:lnTo>
                  <a:lnTo>
                    <a:pt x="3427626" y="344140"/>
                  </a:lnTo>
                  <a:lnTo>
                    <a:pt x="3460387" y="369385"/>
                  </a:lnTo>
                  <a:lnTo>
                    <a:pt x="3492157" y="395440"/>
                  </a:lnTo>
                  <a:lnTo>
                    <a:pt x="3522912" y="422296"/>
                  </a:lnTo>
                  <a:lnTo>
                    <a:pt x="3552629" y="449945"/>
                  </a:lnTo>
                  <a:lnTo>
                    <a:pt x="3581286" y="478378"/>
                  </a:lnTo>
                  <a:lnTo>
                    <a:pt x="3608858" y="507586"/>
                  </a:lnTo>
                  <a:lnTo>
                    <a:pt x="3635323" y="537561"/>
                  </a:lnTo>
                  <a:lnTo>
                    <a:pt x="3660659" y="568294"/>
                  </a:lnTo>
                  <a:lnTo>
                    <a:pt x="3684842" y="599777"/>
                  </a:lnTo>
                  <a:lnTo>
                    <a:pt x="3707850" y="632001"/>
                  </a:lnTo>
                  <a:lnTo>
                    <a:pt x="3729658" y="664958"/>
                  </a:lnTo>
                  <a:lnTo>
                    <a:pt x="3750246" y="698638"/>
                  </a:lnTo>
                  <a:lnTo>
                    <a:pt x="3769588" y="733034"/>
                  </a:lnTo>
                  <a:lnTo>
                    <a:pt x="3787663" y="768137"/>
                  </a:lnTo>
                  <a:lnTo>
                    <a:pt x="3804448" y="803937"/>
                  </a:lnTo>
                  <a:lnTo>
                    <a:pt x="3819918" y="840427"/>
                  </a:lnTo>
                  <a:lnTo>
                    <a:pt x="3834053" y="877598"/>
                  </a:lnTo>
                  <a:lnTo>
                    <a:pt x="3846828" y="915442"/>
                  </a:lnTo>
                  <a:lnTo>
                    <a:pt x="3858221" y="953949"/>
                  </a:lnTo>
                  <a:lnTo>
                    <a:pt x="3868146" y="992860"/>
                  </a:lnTo>
                  <a:lnTo>
                    <a:pt x="3876543" y="1031909"/>
                  </a:lnTo>
                  <a:lnTo>
                    <a:pt x="3883428" y="1071076"/>
                  </a:lnTo>
                  <a:lnTo>
                    <a:pt x="3888817" y="1110343"/>
                  </a:lnTo>
                  <a:lnTo>
                    <a:pt x="3892724" y="1149690"/>
                  </a:lnTo>
                  <a:lnTo>
                    <a:pt x="3895165" y="1189098"/>
                  </a:lnTo>
                  <a:lnTo>
                    <a:pt x="3896155" y="1228547"/>
                  </a:lnTo>
                  <a:lnTo>
                    <a:pt x="3895709" y="1268020"/>
                  </a:lnTo>
                  <a:lnTo>
                    <a:pt x="3893844" y="1307496"/>
                  </a:lnTo>
                  <a:lnTo>
                    <a:pt x="3890573" y="1346956"/>
                  </a:lnTo>
                  <a:lnTo>
                    <a:pt x="3885914" y="1386382"/>
                  </a:lnTo>
                  <a:lnTo>
                    <a:pt x="3879880" y="1425754"/>
                  </a:lnTo>
                  <a:lnTo>
                    <a:pt x="3872487" y="1465053"/>
                  </a:lnTo>
                  <a:lnTo>
                    <a:pt x="3863750" y="1504260"/>
                  </a:lnTo>
                  <a:lnTo>
                    <a:pt x="3853686" y="1543355"/>
                  </a:lnTo>
                  <a:lnTo>
                    <a:pt x="3842309" y="1582320"/>
                  </a:lnTo>
                  <a:lnTo>
                    <a:pt x="3829634" y="1621135"/>
                  </a:lnTo>
                  <a:lnTo>
                    <a:pt x="3815677" y="1659782"/>
                  </a:lnTo>
                  <a:lnTo>
                    <a:pt x="3800453" y="1698241"/>
                  </a:lnTo>
                  <a:lnTo>
                    <a:pt x="3783978" y="1736493"/>
                  </a:lnTo>
                  <a:lnTo>
                    <a:pt x="3766267" y="1774518"/>
                  </a:lnTo>
                  <a:lnTo>
                    <a:pt x="3747334" y="1812299"/>
                  </a:lnTo>
                  <a:lnTo>
                    <a:pt x="3727197" y="1849815"/>
                  </a:lnTo>
                  <a:lnTo>
                    <a:pt x="3705869" y="1887047"/>
                  </a:lnTo>
                  <a:lnTo>
                    <a:pt x="3683367" y="1923976"/>
                  </a:lnTo>
                  <a:lnTo>
                    <a:pt x="3659705" y="1960584"/>
                  </a:lnTo>
                  <a:lnTo>
                    <a:pt x="3634898" y="1996851"/>
                  </a:lnTo>
                  <a:lnTo>
                    <a:pt x="3608963" y="2032757"/>
                  </a:lnTo>
                  <a:lnTo>
                    <a:pt x="3581915" y="2068284"/>
                  </a:lnTo>
                  <a:lnTo>
                    <a:pt x="3553768" y="2103413"/>
                  </a:lnTo>
                  <a:lnTo>
                    <a:pt x="3524539" y="2138124"/>
                  </a:lnTo>
                  <a:lnTo>
                    <a:pt x="3494242" y="2172399"/>
                  </a:lnTo>
                  <a:lnTo>
                    <a:pt x="3462893" y="2206217"/>
                  </a:lnTo>
                  <a:lnTo>
                    <a:pt x="3430508" y="2239560"/>
                  </a:lnTo>
                  <a:lnTo>
                    <a:pt x="3397101" y="2272410"/>
                  </a:lnTo>
                  <a:lnTo>
                    <a:pt x="3362687" y="2304745"/>
                  </a:lnTo>
                  <a:lnTo>
                    <a:pt x="3327283" y="2336549"/>
                  </a:lnTo>
                  <a:lnTo>
                    <a:pt x="3290904" y="2367801"/>
                  </a:lnTo>
                  <a:lnTo>
                    <a:pt x="3253564" y="2398482"/>
                  </a:lnTo>
                  <a:lnTo>
                    <a:pt x="3215279" y="2428573"/>
                  </a:lnTo>
                  <a:lnTo>
                    <a:pt x="3176066" y="2458055"/>
                  </a:lnTo>
                  <a:lnTo>
                    <a:pt x="3135937" y="2486909"/>
                  </a:lnTo>
                  <a:lnTo>
                    <a:pt x="3094911" y="2515115"/>
                  </a:lnTo>
                  <a:lnTo>
                    <a:pt x="3053000" y="2542655"/>
                  </a:lnTo>
                  <a:lnTo>
                    <a:pt x="3010222" y="2569510"/>
                  </a:lnTo>
                  <a:lnTo>
                    <a:pt x="2966591" y="2595659"/>
                  </a:lnTo>
                  <a:lnTo>
                    <a:pt x="2922122" y="2621085"/>
                  </a:lnTo>
                  <a:lnTo>
                    <a:pt x="2876832" y="2645768"/>
                  </a:lnTo>
                  <a:lnTo>
                    <a:pt x="2830734" y="2669688"/>
                  </a:lnTo>
                  <a:lnTo>
                    <a:pt x="2783845" y="2692827"/>
                  </a:lnTo>
                  <a:lnTo>
                    <a:pt x="2736180" y="2715166"/>
                  </a:lnTo>
                  <a:lnTo>
                    <a:pt x="2687754" y="2736685"/>
                  </a:lnTo>
                  <a:lnTo>
                    <a:pt x="2638583" y="2757365"/>
                  </a:lnTo>
                  <a:lnTo>
                    <a:pt x="2588682" y="2777187"/>
                  </a:lnTo>
                  <a:lnTo>
                    <a:pt x="2538065" y="2796132"/>
                  </a:lnTo>
                  <a:lnTo>
                    <a:pt x="2486750" y="2814181"/>
                  </a:lnTo>
                  <a:lnTo>
                    <a:pt x="2434750" y="2831314"/>
                  </a:lnTo>
                  <a:lnTo>
                    <a:pt x="2382082" y="2847513"/>
                  </a:lnTo>
                  <a:lnTo>
                    <a:pt x="2328760" y="2862759"/>
                  </a:lnTo>
                  <a:lnTo>
                    <a:pt x="2275152" y="2876948"/>
                  </a:lnTo>
                  <a:lnTo>
                    <a:pt x="2221617" y="2889984"/>
                  </a:lnTo>
                  <a:lnTo>
                    <a:pt x="2168178" y="2901874"/>
                  </a:lnTo>
                  <a:lnTo>
                    <a:pt x="2114859" y="2912629"/>
                  </a:lnTo>
                  <a:lnTo>
                    <a:pt x="2061682" y="2922256"/>
                  </a:lnTo>
                  <a:lnTo>
                    <a:pt x="2008670" y="2930765"/>
                  </a:lnTo>
                  <a:lnTo>
                    <a:pt x="1955847" y="2938163"/>
                  </a:lnTo>
                  <a:lnTo>
                    <a:pt x="1903234" y="2944459"/>
                  </a:lnTo>
                  <a:lnTo>
                    <a:pt x="1850856" y="2949661"/>
                  </a:lnTo>
                  <a:lnTo>
                    <a:pt x="1798734" y="2953779"/>
                  </a:lnTo>
                  <a:lnTo>
                    <a:pt x="1746893" y="2956822"/>
                  </a:lnTo>
                  <a:lnTo>
                    <a:pt x="1695354" y="2958796"/>
                  </a:lnTo>
                  <a:lnTo>
                    <a:pt x="1644142" y="2959712"/>
                  </a:lnTo>
                  <a:lnTo>
                    <a:pt x="1593278" y="2959578"/>
                  </a:lnTo>
                  <a:lnTo>
                    <a:pt x="1542787" y="2958401"/>
                  </a:lnTo>
                  <a:lnTo>
                    <a:pt x="1492690" y="2956192"/>
                  </a:lnTo>
                  <a:lnTo>
                    <a:pt x="1443011" y="2952958"/>
                  </a:lnTo>
                  <a:lnTo>
                    <a:pt x="1393772" y="2948709"/>
                  </a:lnTo>
                  <a:lnTo>
                    <a:pt x="1344998" y="2943452"/>
                  </a:lnTo>
                  <a:lnTo>
                    <a:pt x="1296710" y="2937196"/>
                  </a:lnTo>
                  <a:lnTo>
                    <a:pt x="1248932" y="2929950"/>
                  </a:lnTo>
                  <a:lnTo>
                    <a:pt x="1201686" y="2921722"/>
                  </a:lnTo>
                  <a:lnTo>
                    <a:pt x="1154996" y="2912522"/>
                  </a:lnTo>
                  <a:lnTo>
                    <a:pt x="1108885" y="2902357"/>
                  </a:lnTo>
                  <a:lnTo>
                    <a:pt x="1063375" y="2891236"/>
                  </a:lnTo>
                  <a:lnTo>
                    <a:pt x="1018490" y="2879169"/>
                  </a:lnTo>
                  <a:lnTo>
                    <a:pt x="974252" y="2866162"/>
                  </a:lnTo>
                  <a:lnTo>
                    <a:pt x="930684" y="2852226"/>
                  </a:lnTo>
                  <a:lnTo>
                    <a:pt x="887810" y="2837368"/>
                  </a:lnTo>
                  <a:lnTo>
                    <a:pt x="845653" y="2821597"/>
                  </a:lnTo>
                  <a:lnTo>
                    <a:pt x="804234" y="2804922"/>
                  </a:lnTo>
                  <a:lnTo>
                    <a:pt x="763578" y="2787351"/>
                  </a:lnTo>
                  <a:lnTo>
                    <a:pt x="723707" y="2768893"/>
                  </a:lnTo>
                  <a:lnTo>
                    <a:pt x="684645" y="2749557"/>
                  </a:lnTo>
                  <a:lnTo>
                    <a:pt x="646414" y="2729351"/>
                  </a:lnTo>
                  <a:lnTo>
                    <a:pt x="609036" y="2708283"/>
                  </a:lnTo>
                  <a:lnTo>
                    <a:pt x="572536" y="2686363"/>
                  </a:lnTo>
                  <a:lnTo>
                    <a:pt x="536937" y="2663599"/>
                  </a:lnTo>
                  <a:lnTo>
                    <a:pt x="502260" y="2639999"/>
                  </a:lnTo>
                  <a:lnTo>
                    <a:pt x="468529" y="2615572"/>
                  </a:lnTo>
                  <a:lnTo>
                    <a:pt x="435767" y="2590327"/>
                  </a:lnTo>
                  <a:lnTo>
                    <a:pt x="403997" y="2564272"/>
                  </a:lnTo>
                  <a:lnTo>
                    <a:pt x="373242" y="2537415"/>
                  </a:lnTo>
                  <a:lnTo>
                    <a:pt x="343525" y="2509767"/>
                  </a:lnTo>
                  <a:lnTo>
                    <a:pt x="314869" y="2481334"/>
                  </a:lnTo>
                  <a:lnTo>
                    <a:pt x="287297" y="2452126"/>
                  </a:lnTo>
                  <a:lnTo>
                    <a:pt x="260831" y="2422150"/>
                  </a:lnTo>
                  <a:lnTo>
                    <a:pt x="235495" y="2391417"/>
                  </a:lnTo>
                  <a:lnTo>
                    <a:pt x="211312" y="2359934"/>
                  </a:lnTo>
                  <a:lnTo>
                    <a:pt x="188305" y="2327710"/>
                  </a:lnTo>
                  <a:lnTo>
                    <a:pt x="166496" y="2294754"/>
                  </a:lnTo>
                  <a:lnTo>
                    <a:pt x="145909" y="2261073"/>
                  </a:lnTo>
                  <a:lnTo>
                    <a:pt x="126566" y="2226677"/>
                  </a:lnTo>
                  <a:lnTo>
                    <a:pt x="108491" y="2191575"/>
                  </a:lnTo>
                  <a:lnTo>
                    <a:pt x="91707" y="2155774"/>
                  </a:lnTo>
                  <a:lnTo>
                    <a:pt x="76236" y="2119284"/>
                  </a:lnTo>
                  <a:lnTo>
                    <a:pt x="62101" y="2082113"/>
                  </a:lnTo>
                  <a:lnTo>
                    <a:pt x="49326" y="2044270"/>
                  </a:lnTo>
                  <a:lnTo>
                    <a:pt x="37934" y="2005763"/>
                  </a:lnTo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6" name="object 13"/>
            <p:cNvSpPr/>
            <p:nvPr/>
          </p:nvSpPr>
          <p:spPr>
            <a:xfrm>
              <a:off x="4736083" y="3977117"/>
              <a:ext cx="2124075" cy="1421130"/>
            </a:xfrm>
            <a:custGeom>
              <a:avLst/>
              <a:gdLst/>
              <a:ahLst/>
              <a:cxnLst/>
              <a:rect l="l" t="t" r="r" b="b"/>
              <a:pathLst>
                <a:path w="2124075" h="1421129">
                  <a:moveTo>
                    <a:pt x="14605" y="990614"/>
                  </a:moveTo>
                  <a:lnTo>
                    <a:pt x="6578" y="954380"/>
                  </a:lnTo>
                  <a:lnTo>
                    <a:pt x="1732" y="917837"/>
                  </a:lnTo>
                  <a:lnTo>
                    <a:pt x="0" y="881054"/>
                  </a:lnTo>
                  <a:lnTo>
                    <a:pt x="1314" y="844104"/>
                  </a:lnTo>
                  <a:lnTo>
                    <a:pt x="12820" y="769986"/>
                  </a:lnTo>
                  <a:lnTo>
                    <a:pt x="22878" y="732960"/>
                  </a:lnTo>
                  <a:lnTo>
                    <a:pt x="35718" y="696051"/>
                  </a:lnTo>
                  <a:lnTo>
                    <a:pt x="51272" y="659331"/>
                  </a:lnTo>
                  <a:lnTo>
                    <a:pt x="69474" y="622869"/>
                  </a:lnTo>
                  <a:lnTo>
                    <a:pt x="90258" y="586739"/>
                  </a:lnTo>
                  <a:lnTo>
                    <a:pt x="113558" y="551009"/>
                  </a:lnTo>
                  <a:lnTo>
                    <a:pt x="139306" y="515753"/>
                  </a:lnTo>
                  <a:lnTo>
                    <a:pt x="167436" y="481041"/>
                  </a:lnTo>
                  <a:lnTo>
                    <a:pt x="197882" y="446943"/>
                  </a:lnTo>
                  <a:lnTo>
                    <a:pt x="230577" y="413532"/>
                  </a:lnTo>
                  <a:lnTo>
                    <a:pt x="265455" y="380878"/>
                  </a:lnTo>
                  <a:lnTo>
                    <a:pt x="302449" y="349053"/>
                  </a:lnTo>
                  <a:lnTo>
                    <a:pt x="341493" y="318127"/>
                  </a:lnTo>
                  <a:lnTo>
                    <a:pt x="382520" y="288173"/>
                  </a:lnTo>
                  <a:lnTo>
                    <a:pt x="425463" y="259260"/>
                  </a:lnTo>
                  <a:lnTo>
                    <a:pt x="470256" y="231460"/>
                  </a:lnTo>
                  <a:lnTo>
                    <a:pt x="516833" y="204845"/>
                  </a:lnTo>
                  <a:lnTo>
                    <a:pt x="565127" y="179485"/>
                  </a:lnTo>
                  <a:lnTo>
                    <a:pt x="615071" y="155451"/>
                  </a:lnTo>
                  <a:lnTo>
                    <a:pt x="666600" y="132815"/>
                  </a:lnTo>
                  <a:lnTo>
                    <a:pt x="719646" y="111648"/>
                  </a:lnTo>
                  <a:lnTo>
                    <a:pt x="774142" y="92022"/>
                  </a:lnTo>
                  <a:lnTo>
                    <a:pt x="830023" y="74006"/>
                  </a:lnTo>
                  <a:lnTo>
                    <a:pt x="887222" y="57672"/>
                  </a:lnTo>
                  <a:lnTo>
                    <a:pt x="944938" y="43258"/>
                  </a:lnTo>
                  <a:lnTo>
                    <a:pt x="1002352" y="30959"/>
                  </a:lnTo>
                  <a:lnTo>
                    <a:pt x="1059370" y="20748"/>
                  </a:lnTo>
                  <a:lnTo>
                    <a:pt x="1115899" y="12594"/>
                  </a:lnTo>
                  <a:lnTo>
                    <a:pt x="1171847" y="6471"/>
                  </a:lnTo>
                  <a:lnTo>
                    <a:pt x="1227120" y="2350"/>
                  </a:lnTo>
                  <a:lnTo>
                    <a:pt x="1281625" y="202"/>
                  </a:lnTo>
                  <a:lnTo>
                    <a:pt x="1335269" y="0"/>
                  </a:lnTo>
                  <a:lnTo>
                    <a:pt x="1387959" y="1713"/>
                  </a:lnTo>
                  <a:lnTo>
                    <a:pt x="1439602" y="5315"/>
                  </a:lnTo>
                  <a:lnTo>
                    <a:pt x="1490104" y="10777"/>
                  </a:lnTo>
                  <a:lnTo>
                    <a:pt x="1539372" y="18071"/>
                  </a:lnTo>
                  <a:lnTo>
                    <a:pt x="1587314" y="27167"/>
                  </a:lnTo>
                  <a:lnTo>
                    <a:pt x="1633836" y="38038"/>
                  </a:lnTo>
                  <a:lnTo>
                    <a:pt x="1678845" y="50656"/>
                  </a:lnTo>
                  <a:lnTo>
                    <a:pt x="1722248" y="64991"/>
                  </a:lnTo>
                  <a:lnTo>
                    <a:pt x="1763952" y="81016"/>
                  </a:lnTo>
                  <a:lnTo>
                    <a:pt x="1803863" y="98701"/>
                  </a:lnTo>
                  <a:lnTo>
                    <a:pt x="1841888" y="118020"/>
                  </a:lnTo>
                  <a:lnTo>
                    <a:pt x="1877935" y="138943"/>
                  </a:lnTo>
                  <a:lnTo>
                    <a:pt x="1911910" y="161442"/>
                  </a:lnTo>
                  <a:lnTo>
                    <a:pt x="1943721" y="185488"/>
                  </a:lnTo>
                  <a:lnTo>
                    <a:pt x="1973273" y="211054"/>
                  </a:lnTo>
                  <a:lnTo>
                    <a:pt x="2000474" y="238110"/>
                  </a:lnTo>
                  <a:lnTo>
                    <a:pt x="2047450" y="296581"/>
                  </a:lnTo>
                  <a:lnTo>
                    <a:pt x="2083903" y="360675"/>
                  </a:lnTo>
                  <a:lnTo>
                    <a:pt x="2109089" y="430163"/>
                  </a:lnTo>
                  <a:lnTo>
                    <a:pt x="2121986" y="502941"/>
                  </a:lnTo>
                  <a:lnTo>
                    <a:pt x="2123730" y="539724"/>
                  </a:lnTo>
                  <a:lnTo>
                    <a:pt x="2122425" y="576674"/>
                  </a:lnTo>
                  <a:lnTo>
                    <a:pt x="2110936" y="650792"/>
                  </a:lnTo>
                  <a:lnTo>
                    <a:pt x="2100886" y="687818"/>
                  </a:lnTo>
                  <a:lnTo>
                    <a:pt x="2088054" y="724726"/>
                  </a:lnTo>
                  <a:lnTo>
                    <a:pt x="2072507" y="761447"/>
                  </a:lnTo>
                  <a:lnTo>
                    <a:pt x="2054310" y="797908"/>
                  </a:lnTo>
                  <a:lnTo>
                    <a:pt x="2033531" y="834039"/>
                  </a:lnTo>
                  <a:lnTo>
                    <a:pt x="2010237" y="869768"/>
                  </a:lnTo>
                  <a:lnTo>
                    <a:pt x="1984493" y="905025"/>
                  </a:lnTo>
                  <a:lnTo>
                    <a:pt x="1956366" y="939737"/>
                  </a:lnTo>
                  <a:lnTo>
                    <a:pt x="1925924" y="973834"/>
                  </a:lnTo>
                  <a:lnTo>
                    <a:pt x="1893231" y="1007246"/>
                  </a:lnTo>
                  <a:lnTo>
                    <a:pt x="1858356" y="1039899"/>
                  </a:lnTo>
                  <a:lnTo>
                    <a:pt x="1821364" y="1071725"/>
                  </a:lnTo>
                  <a:lnTo>
                    <a:pt x="1782323" y="1102650"/>
                  </a:lnTo>
                  <a:lnTo>
                    <a:pt x="1741297" y="1132605"/>
                  </a:lnTo>
                  <a:lnTo>
                    <a:pt x="1698355" y="1161518"/>
                  </a:lnTo>
                  <a:lnTo>
                    <a:pt x="1653563" y="1189318"/>
                  </a:lnTo>
                  <a:lnTo>
                    <a:pt x="1606987" y="1215933"/>
                  </a:lnTo>
                  <a:lnTo>
                    <a:pt x="1558694" y="1241293"/>
                  </a:lnTo>
                  <a:lnTo>
                    <a:pt x="1508750" y="1265326"/>
                  </a:lnTo>
                  <a:lnTo>
                    <a:pt x="1457222" y="1287962"/>
                  </a:lnTo>
                  <a:lnTo>
                    <a:pt x="1404176" y="1309129"/>
                  </a:lnTo>
                  <a:lnTo>
                    <a:pt x="1349680" y="1328756"/>
                  </a:lnTo>
                  <a:lnTo>
                    <a:pt x="1293798" y="1346772"/>
                  </a:lnTo>
                  <a:lnTo>
                    <a:pt x="1236599" y="1363105"/>
                  </a:lnTo>
                  <a:lnTo>
                    <a:pt x="1178883" y="1377519"/>
                  </a:lnTo>
                  <a:lnTo>
                    <a:pt x="1121469" y="1389818"/>
                  </a:lnTo>
                  <a:lnTo>
                    <a:pt x="1064449" y="1400030"/>
                  </a:lnTo>
                  <a:lnTo>
                    <a:pt x="1007916" y="1408183"/>
                  </a:lnTo>
                  <a:lnTo>
                    <a:pt x="951965" y="1414306"/>
                  </a:lnTo>
                  <a:lnTo>
                    <a:pt x="896688" y="1418428"/>
                  </a:lnTo>
                  <a:lnTo>
                    <a:pt x="842179" y="1420575"/>
                  </a:lnTo>
                  <a:lnTo>
                    <a:pt x="788530" y="1420778"/>
                  </a:lnTo>
                  <a:lnTo>
                    <a:pt x="735835" y="1419064"/>
                  </a:lnTo>
                  <a:lnTo>
                    <a:pt x="684187" y="1415462"/>
                  </a:lnTo>
                  <a:lnTo>
                    <a:pt x="633679" y="1410000"/>
                  </a:lnTo>
                  <a:lnTo>
                    <a:pt x="584405" y="1402707"/>
                  </a:lnTo>
                  <a:lnTo>
                    <a:pt x="536457" y="1393611"/>
                  </a:lnTo>
                  <a:lnTo>
                    <a:pt x="489928" y="1382739"/>
                  </a:lnTo>
                  <a:lnTo>
                    <a:pt x="444913" y="1370122"/>
                  </a:lnTo>
                  <a:lnTo>
                    <a:pt x="401504" y="1355787"/>
                  </a:lnTo>
                  <a:lnTo>
                    <a:pt x="359794" y="1339762"/>
                  </a:lnTo>
                  <a:lnTo>
                    <a:pt x="319877" y="1322076"/>
                  </a:lnTo>
                  <a:lnTo>
                    <a:pt x="281845" y="1302758"/>
                  </a:lnTo>
                  <a:lnTo>
                    <a:pt x="245792" y="1281835"/>
                  </a:lnTo>
                  <a:lnTo>
                    <a:pt x="211812" y="1259336"/>
                  </a:lnTo>
                  <a:lnTo>
                    <a:pt x="179996" y="1235290"/>
                  </a:lnTo>
                  <a:lnTo>
                    <a:pt x="150439" y="1209724"/>
                  </a:lnTo>
                  <a:lnTo>
                    <a:pt x="123234" y="1182668"/>
                  </a:lnTo>
                  <a:lnTo>
                    <a:pt x="76251" y="1124197"/>
                  </a:lnTo>
                  <a:lnTo>
                    <a:pt x="39793" y="1060103"/>
                  </a:lnTo>
                  <a:lnTo>
                    <a:pt x="14605" y="990614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233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43022" y="953966"/>
            <a:ext cx="7777395" cy="58278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K-Means: Step by Step</a:t>
            </a:r>
          </a:p>
        </p:txBody>
      </p:sp>
    </p:spTree>
    <p:extLst>
      <p:ext uri="{BB962C8B-B14F-4D97-AF65-F5344CB8AC3E}">
        <p14:creationId xmlns:p14="http://schemas.microsoft.com/office/powerpoint/2010/main" val="82722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43022" y="953966"/>
            <a:ext cx="7777395" cy="58278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K-Means: Step by Step</a:t>
            </a:r>
          </a:p>
        </p:txBody>
      </p:sp>
    </p:spTree>
    <p:extLst>
      <p:ext uri="{BB962C8B-B14F-4D97-AF65-F5344CB8AC3E}">
        <p14:creationId xmlns:p14="http://schemas.microsoft.com/office/powerpoint/2010/main" val="81781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43022" y="953966"/>
            <a:ext cx="7777395" cy="58278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K-Means: Step by Step</a:t>
            </a:r>
          </a:p>
        </p:txBody>
      </p:sp>
    </p:spTree>
    <p:extLst>
      <p:ext uri="{BB962C8B-B14F-4D97-AF65-F5344CB8AC3E}">
        <p14:creationId xmlns:p14="http://schemas.microsoft.com/office/powerpoint/2010/main" val="364780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43022" y="953966"/>
            <a:ext cx="7777395" cy="58278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K-Means: Step by Step</a:t>
            </a:r>
          </a:p>
        </p:txBody>
      </p:sp>
    </p:spTree>
    <p:extLst>
      <p:ext uri="{BB962C8B-B14F-4D97-AF65-F5344CB8AC3E}">
        <p14:creationId xmlns:p14="http://schemas.microsoft.com/office/powerpoint/2010/main" val="53401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43022" y="953966"/>
            <a:ext cx="7777395" cy="58278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K-Means: Step by Step</a:t>
            </a:r>
          </a:p>
        </p:txBody>
      </p:sp>
    </p:spTree>
    <p:extLst>
      <p:ext uri="{BB962C8B-B14F-4D97-AF65-F5344CB8AC3E}">
        <p14:creationId xmlns:p14="http://schemas.microsoft.com/office/powerpoint/2010/main" val="176420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15669"/>
            <a:ext cx="9321800" cy="454164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lang="en-US" sz="3200" b="1" spc="-4" dirty="0">
                <a:latin typeface="Arial"/>
                <a:cs typeface="Arial"/>
              </a:rPr>
              <a:t>1 of K coding mechanism</a:t>
            </a:r>
            <a:endParaRPr sz="3200" b="1" dirty="0">
              <a:latin typeface="Arial"/>
              <a:cs typeface="Arial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428999"/>
          </a:xfrm>
        </p:spPr>
        <p:txBody>
          <a:bodyPr>
            <a:normAutofit/>
          </a:bodyPr>
          <a:lstStyle/>
          <a:p>
            <a:pPr marL="353760" indent="-342900">
              <a:spcBef>
                <a:spcPts val="86"/>
              </a:spcBef>
              <a:tabLst>
                <a:tab pos="303531" algn="l"/>
                <a:tab pos="304074" algn="l"/>
              </a:tabLst>
            </a:pPr>
            <a:r>
              <a:rPr lang="en-US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For each data point </a:t>
            </a:r>
            <a:r>
              <a:rPr lang="en-US" dirty="0" err="1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baseline="-25000" dirty="0" err="1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r>
              <a:rPr lang="en-US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we introduce a set of binary indicator variables  </a:t>
            </a:r>
            <a:endParaRPr lang="en-US" dirty="0" smtClean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0860" indent="0">
              <a:spcBef>
                <a:spcPts val="86"/>
              </a:spcBef>
              <a:buNone/>
              <a:tabLst>
                <a:tab pos="303531" algn="l"/>
                <a:tab pos="304074" algn="l"/>
              </a:tabLst>
            </a:pPr>
            <a:r>
              <a:rPr lang="en-US" dirty="0" smtClean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        </a:t>
            </a:r>
            <a:endParaRPr lang="en-US" dirty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0860">
              <a:spcBef>
                <a:spcPts val="86"/>
              </a:spcBef>
              <a:tabLst>
                <a:tab pos="303531" algn="l"/>
                <a:tab pos="304074" algn="l"/>
              </a:tabLst>
            </a:pPr>
            <a:r>
              <a:rPr lang="en-US"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	such that</a:t>
            </a:r>
            <a:endParaRPr lang="en-US" dirty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04074" indent="-293214">
              <a:spcBef>
                <a:spcPts val="86"/>
              </a:spcBef>
              <a:buFont typeface="Arial"/>
              <a:buChar char="•"/>
              <a:tabLst>
                <a:tab pos="303531" algn="l"/>
                <a:tab pos="304074" algn="l"/>
              </a:tabLst>
            </a:pPr>
            <a:endParaRPr lang="en-US" sz="2800" i="1" dirty="0">
              <a:solidFill>
                <a:prstClr val="black"/>
              </a:solidFill>
              <a:latin typeface="Arial"/>
              <a:cs typeface="Arial"/>
            </a:endParaRPr>
          </a:p>
          <a:p>
            <a:pPr marL="468060" lvl="1">
              <a:spcBef>
                <a:spcPts val="86"/>
              </a:spcBef>
              <a:tabLst>
                <a:tab pos="303531" algn="l"/>
                <a:tab pos="304074" algn="l"/>
              </a:tabLst>
            </a:pPr>
            <a:endParaRPr lang="en-US" sz="2400" i="1" dirty="0" smtClean="0">
              <a:solidFill>
                <a:prstClr val="black"/>
              </a:solidFill>
              <a:latin typeface="Arial"/>
              <a:cs typeface="Arial"/>
            </a:endParaRPr>
          </a:p>
          <a:p>
            <a:pPr marL="468060" lvl="1">
              <a:spcBef>
                <a:spcPts val="86"/>
              </a:spcBef>
              <a:tabLst>
                <a:tab pos="303531" algn="l"/>
                <a:tab pos="304074" algn="l"/>
              </a:tabLst>
            </a:pPr>
            <a:r>
              <a:rPr lang="en-US" sz="1800" i="1" dirty="0" smtClean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where </a:t>
            </a:r>
            <a:r>
              <a:rPr lang="en-US" sz="1800" i="1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 =1,...,K describing which of the K clusters the data point </a:t>
            </a:r>
            <a:r>
              <a:rPr lang="en-US" sz="1800" i="1" dirty="0" err="1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sz="1800" i="1" baseline="-25000" dirty="0" err="1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r>
              <a:rPr lang="en-US" sz="1800" i="1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is assigned to, so that if data point </a:t>
            </a:r>
            <a:r>
              <a:rPr lang="en-US" sz="1800" i="1" dirty="0" err="1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sz="1800" i="1" baseline="-25000" dirty="0" err="1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r>
              <a:rPr lang="en-US" sz="1800" i="1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is assigned to cluster k then </a:t>
            </a:r>
            <a:r>
              <a:rPr lang="en-US" sz="1800" i="1" dirty="0" err="1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sz="1800" i="1" baseline="-25000" dirty="0" err="1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nk</a:t>
            </a:r>
            <a:r>
              <a:rPr lang="en-US" sz="1800" i="1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=1, and </a:t>
            </a:r>
            <a:r>
              <a:rPr lang="en-US" sz="1800" i="1" dirty="0" err="1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sz="1800" i="1" baseline="-25000" dirty="0" err="1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nj</a:t>
            </a:r>
            <a:r>
              <a:rPr lang="en-US" sz="1800" i="1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=0 for j not equal to k. </a:t>
            </a:r>
          </a:p>
          <a:p>
            <a:pPr marL="468060" lvl="1">
              <a:spcBef>
                <a:spcPts val="86"/>
              </a:spcBef>
              <a:tabLst>
                <a:tab pos="303531" algn="l"/>
                <a:tab pos="304074" algn="l"/>
              </a:tabLst>
            </a:pPr>
            <a:endParaRPr lang="en-US" sz="2400" i="1" dirty="0">
              <a:solidFill>
                <a:prstClr val="black"/>
              </a:solidFill>
              <a:latin typeface="Arial"/>
              <a:cs typeface="Arial"/>
            </a:endParaRPr>
          </a:p>
          <a:p>
            <a:pPr marL="304074" indent="-293757">
              <a:buFontTx/>
              <a:buChar char="•"/>
              <a:tabLst>
                <a:tab pos="303531" algn="l"/>
                <a:tab pos="304617" algn="l"/>
              </a:tabLst>
            </a:pPr>
            <a:r>
              <a:rPr lang="en-US"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Example: </a:t>
            </a:r>
            <a:r>
              <a:rPr lang="en-US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 </a:t>
            </a:r>
            <a:r>
              <a:rPr lang="en-US"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points and </a:t>
            </a:r>
            <a:r>
              <a:rPr lang="en-US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  <a:r>
              <a:rPr lang="en-US" spc="17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clusters</a:t>
            </a:r>
            <a:endParaRPr lang="en-US" dirty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object 5"/>
          <p:cNvSpPr/>
          <p:nvPr/>
        </p:nvSpPr>
        <p:spPr>
          <a:xfrm>
            <a:off x="4191000" y="2286000"/>
            <a:ext cx="1303183" cy="5343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91000" y="4572000"/>
            <a:ext cx="2464318" cy="16289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  <p:sp>
        <p:nvSpPr>
          <p:cNvPr id="7" name="object 4"/>
          <p:cNvSpPr/>
          <p:nvPr/>
        </p:nvSpPr>
        <p:spPr>
          <a:xfrm>
            <a:off x="8534400" y="1600200"/>
            <a:ext cx="1447800" cy="228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40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60269"/>
            <a:ext cx="9321800" cy="564964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4000" b="1" spc="-4" dirty="0">
                <a:latin typeface="Arial"/>
                <a:cs typeface="Arial"/>
              </a:rPr>
              <a:t>K-means Cost</a:t>
            </a:r>
            <a:r>
              <a:rPr sz="4000" b="1" spc="-64" dirty="0">
                <a:latin typeface="Arial"/>
                <a:cs typeface="Arial"/>
              </a:rPr>
              <a:t> </a:t>
            </a:r>
            <a:r>
              <a:rPr sz="4000" b="1" spc="-4" dirty="0">
                <a:latin typeface="Arial"/>
                <a:cs typeface="Arial"/>
              </a:rPr>
              <a:t>Function</a:t>
            </a:r>
            <a:endParaRPr sz="4000" b="1" dirty="0">
              <a:latin typeface="Arial"/>
              <a:cs typeface="Arial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object 3"/>
          <p:cNvSpPr txBox="1"/>
          <p:nvPr/>
        </p:nvSpPr>
        <p:spPr>
          <a:xfrm>
            <a:off x="7475202" y="3731990"/>
            <a:ext cx="2125998" cy="503409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3200" spc="-4" dirty="0">
                <a:solidFill>
                  <a:srgbClr val="0099FF"/>
                </a:solidFill>
                <a:latin typeface="Comic Sans MS"/>
                <a:cs typeface="Comic Sans MS"/>
              </a:rPr>
              <a:t>prototypes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58728" y="3807043"/>
            <a:ext cx="2947004" cy="503409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3200" spc="-4" dirty="0">
                <a:solidFill>
                  <a:srgbClr val="0099FF"/>
                </a:solidFill>
                <a:latin typeface="Comic Sans MS"/>
                <a:cs typeface="Comic Sans MS"/>
              </a:rPr>
              <a:t>responsibilities</a:t>
            </a:r>
            <a:endParaRPr sz="3200" dirty="0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62400" y="2449744"/>
            <a:ext cx="3512802" cy="9917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28823" y="2007890"/>
            <a:ext cx="1019777" cy="441853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800" spc="-9" dirty="0">
                <a:solidFill>
                  <a:srgbClr val="0099FF"/>
                </a:solidFill>
                <a:latin typeface="Comic Sans MS"/>
                <a:cs typeface="Comic Sans MS"/>
              </a:rPr>
              <a:t>d</a:t>
            </a:r>
            <a:r>
              <a:rPr sz="2800" spc="-4" dirty="0">
                <a:solidFill>
                  <a:srgbClr val="0099FF"/>
                </a:solidFill>
                <a:latin typeface="Comic Sans MS"/>
                <a:cs typeface="Comic Sans MS"/>
              </a:rPr>
              <a:t>at</a:t>
            </a:r>
            <a:r>
              <a:rPr sz="2800" dirty="0">
                <a:solidFill>
                  <a:srgbClr val="0099FF"/>
                </a:solidFill>
                <a:latin typeface="Comic Sans MS"/>
                <a:cs typeface="Comic Sans MS"/>
              </a:rPr>
              <a:t>a</a:t>
            </a:r>
            <a:endParaRPr sz="2800" dirty="0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00970" y="2198589"/>
            <a:ext cx="2042196" cy="1746265"/>
          </a:xfrm>
          <a:custGeom>
            <a:avLst/>
            <a:gdLst/>
            <a:ahLst/>
            <a:cxnLst/>
            <a:rect l="l" t="t" r="r" b="b"/>
            <a:pathLst>
              <a:path w="2388234" h="2042160">
                <a:moveTo>
                  <a:pt x="571500" y="1473720"/>
                </a:moveTo>
                <a:lnTo>
                  <a:pt x="569976" y="1466100"/>
                </a:lnTo>
                <a:lnTo>
                  <a:pt x="547116" y="1344180"/>
                </a:lnTo>
                <a:lnTo>
                  <a:pt x="452640" y="1423416"/>
                </a:lnTo>
                <a:lnTo>
                  <a:pt x="446544" y="1428000"/>
                </a:lnTo>
                <a:lnTo>
                  <a:pt x="445020" y="1437144"/>
                </a:lnTo>
                <a:lnTo>
                  <a:pt x="451116" y="1443240"/>
                </a:lnTo>
                <a:lnTo>
                  <a:pt x="455676" y="1449336"/>
                </a:lnTo>
                <a:lnTo>
                  <a:pt x="464820" y="1450860"/>
                </a:lnTo>
                <a:lnTo>
                  <a:pt x="470916" y="1446276"/>
                </a:lnTo>
                <a:lnTo>
                  <a:pt x="509714" y="1413675"/>
                </a:lnTo>
                <a:lnTo>
                  <a:pt x="496836" y="1452384"/>
                </a:lnTo>
                <a:lnTo>
                  <a:pt x="487680" y="1482864"/>
                </a:lnTo>
                <a:lnTo>
                  <a:pt x="466356" y="1546860"/>
                </a:lnTo>
                <a:lnTo>
                  <a:pt x="454164" y="1578876"/>
                </a:lnTo>
                <a:lnTo>
                  <a:pt x="441960" y="1612404"/>
                </a:lnTo>
                <a:lnTo>
                  <a:pt x="416064" y="1674876"/>
                </a:lnTo>
                <a:lnTo>
                  <a:pt x="379476" y="1744980"/>
                </a:lnTo>
                <a:lnTo>
                  <a:pt x="356616" y="1778520"/>
                </a:lnTo>
                <a:lnTo>
                  <a:pt x="321576" y="1818144"/>
                </a:lnTo>
                <a:lnTo>
                  <a:pt x="283476" y="1853196"/>
                </a:lnTo>
                <a:lnTo>
                  <a:pt x="219456" y="1900440"/>
                </a:lnTo>
                <a:lnTo>
                  <a:pt x="173736" y="1927860"/>
                </a:lnTo>
                <a:lnTo>
                  <a:pt x="100596" y="1967496"/>
                </a:lnTo>
                <a:lnTo>
                  <a:pt x="0" y="2016264"/>
                </a:lnTo>
                <a:lnTo>
                  <a:pt x="12204" y="2042160"/>
                </a:lnTo>
                <a:lnTo>
                  <a:pt x="112776" y="1993404"/>
                </a:lnTo>
                <a:lnTo>
                  <a:pt x="163080" y="1967496"/>
                </a:lnTo>
                <a:lnTo>
                  <a:pt x="187464" y="1953780"/>
                </a:lnTo>
                <a:lnTo>
                  <a:pt x="210324" y="1938540"/>
                </a:lnTo>
                <a:lnTo>
                  <a:pt x="234696" y="1924824"/>
                </a:lnTo>
                <a:lnTo>
                  <a:pt x="257556" y="1908060"/>
                </a:lnTo>
                <a:lnTo>
                  <a:pt x="278904" y="1892820"/>
                </a:lnTo>
                <a:lnTo>
                  <a:pt x="300240" y="1876056"/>
                </a:lnTo>
                <a:lnTo>
                  <a:pt x="341376" y="1837956"/>
                </a:lnTo>
                <a:lnTo>
                  <a:pt x="377964" y="1796796"/>
                </a:lnTo>
                <a:lnTo>
                  <a:pt x="403860" y="1760220"/>
                </a:lnTo>
                <a:lnTo>
                  <a:pt x="441960" y="1687080"/>
                </a:lnTo>
                <a:lnTo>
                  <a:pt x="469404" y="1623060"/>
                </a:lnTo>
                <a:lnTo>
                  <a:pt x="493776" y="1556016"/>
                </a:lnTo>
                <a:lnTo>
                  <a:pt x="515124" y="1491996"/>
                </a:lnTo>
                <a:lnTo>
                  <a:pt x="524256" y="1461516"/>
                </a:lnTo>
                <a:lnTo>
                  <a:pt x="528840" y="1447800"/>
                </a:lnTo>
                <a:lnTo>
                  <a:pt x="533400" y="1432560"/>
                </a:lnTo>
                <a:lnTo>
                  <a:pt x="533933" y="1430388"/>
                </a:lnTo>
                <a:lnTo>
                  <a:pt x="541020" y="1472196"/>
                </a:lnTo>
                <a:lnTo>
                  <a:pt x="542556" y="1479816"/>
                </a:lnTo>
                <a:lnTo>
                  <a:pt x="550176" y="1484376"/>
                </a:lnTo>
                <a:lnTo>
                  <a:pt x="551700" y="1484071"/>
                </a:lnTo>
                <a:lnTo>
                  <a:pt x="565416" y="1481340"/>
                </a:lnTo>
                <a:lnTo>
                  <a:pt x="571500" y="1473720"/>
                </a:lnTo>
                <a:close/>
              </a:path>
              <a:path w="2388234" h="2042160">
                <a:moveTo>
                  <a:pt x="1633740" y="25920"/>
                </a:moveTo>
                <a:lnTo>
                  <a:pt x="1620024" y="0"/>
                </a:lnTo>
                <a:lnTo>
                  <a:pt x="1569720" y="25920"/>
                </a:lnTo>
                <a:lnTo>
                  <a:pt x="1519440" y="53340"/>
                </a:lnTo>
                <a:lnTo>
                  <a:pt x="1470660" y="82296"/>
                </a:lnTo>
                <a:lnTo>
                  <a:pt x="1421904" y="112776"/>
                </a:lnTo>
                <a:lnTo>
                  <a:pt x="1376184" y="146316"/>
                </a:lnTo>
                <a:lnTo>
                  <a:pt x="1331976" y="182880"/>
                </a:lnTo>
                <a:lnTo>
                  <a:pt x="1292364" y="224040"/>
                </a:lnTo>
                <a:lnTo>
                  <a:pt x="1254264" y="269760"/>
                </a:lnTo>
                <a:lnTo>
                  <a:pt x="1246644" y="283476"/>
                </a:lnTo>
                <a:lnTo>
                  <a:pt x="1237500" y="295656"/>
                </a:lnTo>
                <a:lnTo>
                  <a:pt x="1229880" y="310896"/>
                </a:lnTo>
                <a:lnTo>
                  <a:pt x="1220736" y="326136"/>
                </a:lnTo>
                <a:lnTo>
                  <a:pt x="1205496" y="356616"/>
                </a:lnTo>
                <a:lnTo>
                  <a:pt x="1191780" y="390156"/>
                </a:lnTo>
                <a:lnTo>
                  <a:pt x="1178064" y="426720"/>
                </a:lnTo>
                <a:lnTo>
                  <a:pt x="1164336" y="461784"/>
                </a:lnTo>
                <a:lnTo>
                  <a:pt x="1139964" y="534936"/>
                </a:lnTo>
                <a:lnTo>
                  <a:pt x="1129296" y="571500"/>
                </a:lnTo>
                <a:lnTo>
                  <a:pt x="1118616" y="606564"/>
                </a:lnTo>
                <a:lnTo>
                  <a:pt x="1109484" y="640080"/>
                </a:lnTo>
                <a:lnTo>
                  <a:pt x="1107960" y="645160"/>
                </a:lnTo>
                <a:lnTo>
                  <a:pt x="1107960" y="745236"/>
                </a:lnTo>
                <a:lnTo>
                  <a:pt x="1080516" y="736104"/>
                </a:lnTo>
                <a:lnTo>
                  <a:pt x="1085100" y="737628"/>
                </a:lnTo>
                <a:lnTo>
                  <a:pt x="1107960" y="745236"/>
                </a:lnTo>
                <a:lnTo>
                  <a:pt x="1107960" y="645160"/>
                </a:lnTo>
                <a:lnTo>
                  <a:pt x="1097013" y="681570"/>
                </a:lnTo>
                <a:lnTo>
                  <a:pt x="1088136" y="641616"/>
                </a:lnTo>
                <a:lnTo>
                  <a:pt x="1086624" y="633996"/>
                </a:lnTo>
                <a:lnTo>
                  <a:pt x="1079004" y="627900"/>
                </a:lnTo>
                <a:lnTo>
                  <a:pt x="1063764" y="630936"/>
                </a:lnTo>
                <a:lnTo>
                  <a:pt x="1059180" y="638556"/>
                </a:lnTo>
                <a:lnTo>
                  <a:pt x="1060716" y="646176"/>
                </a:lnTo>
                <a:lnTo>
                  <a:pt x="1080516" y="739343"/>
                </a:lnTo>
                <a:lnTo>
                  <a:pt x="1086624" y="768096"/>
                </a:lnTo>
                <a:lnTo>
                  <a:pt x="1178064" y="685800"/>
                </a:lnTo>
                <a:lnTo>
                  <a:pt x="1184160" y="681240"/>
                </a:lnTo>
                <a:lnTo>
                  <a:pt x="1185684" y="672096"/>
                </a:lnTo>
                <a:lnTo>
                  <a:pt x="1179576" y="666000"/>
                </a:lnTo>
                <a:lnTo>
                  <a:pt x="1175016" y="659904"/>
                </a:lnTo>
                <a:lnTo>
                  <a:pt x="1165860" y="659904"/>
                </a:lnTo>
                <a:lnTo>
                  <a:pt x="1159776" y="664476"/>
                </a:lnTo>
                <a:lnTo>
                  <a:pt x="1122324" y="697331"/>
                </a:lnTo>
                <a:lnTo>
                  <a:pt x="1123200" y="693420"/>
                </a:lnTo>
                <a:lnTo>
                  <a:pt x="1136916" y="647700"/>
                </a:lnTo>
                <a:lnTo>
                  <a:pt x="1146060" y="614184"/>
                </a:lnTo>
                <a:lnTo>
                  <a:pt x="1167396" y="544080"/>
                </a:lnTo>
                <a:lnTo>
                  <a:pt x="1179576" y="507504"/>
                </a:lnTo>
                <a:lnTo>
                  <a:pt x="1191780" y="472440"/>
                </a:lnTo>
                <a:lnTo>
                  <a:pt x="1203960" y="435876"/>
                </a:lnTo>
                <a:lnTo>
                  <a:pt x="1231404" y="368820"/>
                </a:lnTo>
                <a:lnTo>
                  <a:pt x="1239024" y="353580"/>
                </a:lnTo>
                <a:lnTo>
                  <a:pt x="1246644" y="339864"/>
                </a:lnTo>
                <a:lnTo>
                  <a:pt x="1254264" y="324624"/>
                </a:lnTo>
                <a:lnTo>
                  <a:pt x="1277124" y="288036"/>
                </a:lnTo>
                <a:lnTo>
                  <a:pt x="1312176" y="243840"/>
                </a:lnTo>
                <a:lnTo>
                  <a:pt x="1351800" y="204216"/>
                </a:lnTo>
                <a:lnTo>
                  <a:pt x="1371600" y="187464"/>
                </a:lnTo>
                <a:lnTo>
                  <a:pt x="1392936" y="169176"/>
                </a:lnTo>
                <a:lnTo>
                  <a:pt x="1414284" y="152400"/>
                </a:lnTo>
                <a:lnTo>
                  <a:pt x="1437144" y="137160"/>
                </a:lnTo>
                <a:lnTo>
                  <a:pt x="1461516" y="121920"/>
                </a:lnTo>
                <a:lnTo>
                  <a:pt x="1484376" y="106680"/>
                </a:lnTo>
                <a:lnTo>
                  <a:pt x="1533156" y="79260"/>
                </a:lnTo>
                <a:lnTo>
                  <a:pt x="1583436" y="51816"/>
                </a:lnTo>
                <a:lnTo>
                  <a:pt x="1633740" y="25920"/>
                </a:lnTo>
                <a:close/>
              </a:path>
              <a:path w="2388234" h="2042160">
                <a:moveTo>
                  <a:pt x="2388120" y="1908060"/>
                </a:moveTo>
                <a:lnTo>
                  <a:pt x="2337816" y="1886724"/>
                </a:lnTo>
                <a:lnTo>
                  <a:pt x="2287536" y="1863864"/>
                </a:lnTo>
                <a:lnTo>
                  <a:pt x="2238756" y="1841004"/>
                </a:lnTo>
                <a:lnTo>
                  <a:pt x="2191524" y="1816620"/>
                </a:lnTo>
                <a:lnTo>
                  <a:pt x="2147316" y="1790700"/>
                </a:lnTo>
                <a:lnTo>
                  <a:pt x="2086356" y="1746516"/>
                </a:lnTo>
                <a:lnTo>
                  <a:pt x="2033016" y="1696224"/>
                </a:lnTo>
                <a:lnTo>
                  <a:pt x="2008644" y="1665744"/>
                </a:lnTo>
                <a:lnTo>
                  <a:pt x="1987296" y="1629156"/>
                </a:lnTo>
                <a:lnTo>
                  <a:pt x="1972056" y="1603260"/>
                </a:lnTo>
                <a:lnTo>
                  <a:pt x="1959876" y="1575816"/>
                </a:lnTo>
                <a:lnTo>
                  <a:pt x="1946160" y="1546860"/>
                </a:lnTo>
                <a:lnTo>
                  <a:pt x="1933956" y="1517916"/>
                </a:lnTo>
                <a:lnTo>
                  <a:pt x="1923300" y="1488960"/>
                </a:lnTo>
                <a:lnTo>
                  <a:pt x="1911096" y="1460004"/>
                </a:lnTo>
                <a:lnTo>
                  <a:pt x="1892820" y="1405140"/>
                </a:lnTo>
                <a:lnTo>
                  <a:pt x="1882368" y="1377264"/>
                </a:lnTo>
                <a:lnTo>
                  <a:pt x="1921776" y="1408176"/>
                </a:lnTo>
                <a:lnTo>
                  <a:pt x="1927860" y="1412760"/>
                </a:lnTo>
                <a:lnTo>
                  <a:pt x="1937016" y="1411236"/>
                </a:lnTo>
                <a:lnTo>
                  <a:pt x="1941576" y="1405140"/>
                </a:lnTo>
                <a:lnTo>
                  <a:pt x="1947684" y="1399044"/>
                </a:lnTo>
                <a:lnTo>
                  <a:pt x="1946160" y="1389900"/>
                </a:lnTo>
                <a:lnTo>
                  <a:pt x="1940064" y="1385316"/>
                </a:lnTo>
                <a:lnTo>
                  <a:pt x="1841004" y="1309116"/>
                </a:lnTo>
                <a:lnTo>
                  <a:pt x="1824240" y="1432560"/>
                </a:lnTo>
                <a:lnTo>
                  <a:pt x="1822716" y="1440180"/>
                </a:lnTo>
                <a:lnTo>
                  <a:pt x="1828800" y="1447800"/>
                </a:lnTo>
                <a:lnTo>
                  <a:pt x="1836420" y="1447800"/>
                </a:lnTo>
                <a:lnTo>
                  <a:pt x="1839480" y="1448409"/>
                </a:lnTo>
                <a:lnTo>
                  <a:pt x="1844040" y="1449336"/>
                </a:lnTo>
                <a:lnTo>
                  <a:pt x="1851660" y="1444764"/>
                </a:lnTo>
                <a:lnTo>
                  <a:pt x="1851660" y="1435620"/>
                </a:lnTo>
                <a:lnTo>
                  <a:pt x="1858010" y="1394917"/>
                </a:lnTo>
                <a:lnTo>
                  <a:pt x="1874520" y="1441716"/>
                </a:lnTo>
                <a:lnTo>
                  <a:pt x="1895856" y="1499616"/>
                </a:lnTo>
                <a:lnTo>
                  <a:pt x="1908060" y="1528584"/>
                </a:lnTo>
                <a:lnTo>
                  <a:pt x="1920240" y="1559064"/>
                </a:lnTo>
                <a:lnTo>
                  <a:pt x="1947684" y="1616976"/>
                </a:lnTo>
                <a:lnTo>
                  <a:pt x="1978164" y="1670316"/>
                </a:lnTo>
                <a:lnTo>
                  <a:pt x="2002536" y="1705356"/>
                </a:lnTo>
                <a:lnTo>
                  <a:pt x="2011680" y="1714500"/>
                </a:lnTo>
                <a:lnTo>
                  <a:pt x="2029980" y="1734324"/>
                </a:lnTo>
                <a:lnTo>
                  <a:pt x="2068080" y="1769376"/>
                </a:lnTo>
                <a:lnTo>
                  <a:pt x="2132076" y="1815096"/>
                </a:lnTo>
                <a:lnTo>
                  <a:pt x="2179320" y="1842516"/>
                </a:lnTo>
                <a:lnTo>
                  <a:pt x="2226576" y="1866900"/>
                </a:lnTo>
                <a:lnTo>
                  <a:pt x="2327160" y="1912620"/>
                </a:lnTo>
                <a:lnTo>
                  <a:pt x="2377440" y="1933956"/>
                </a:lnTo>
                <a:lnTo>
                  <a:pt x="2388120" y="1908060"/>
                </a:lnTo>
                <a:close/>
              </a:path>
            </a:pathLst>
          </a:custGeom>
          <a:solidFill>
            <a:srgbClr val="0098FF"/>
          </a:solidFill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37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47825"/>
            <a:ext cx="9321800" cy="389852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736" spc="-4" dirty="0">
                <a:latin typeface="Arial"/>
                <a:cs typeface="Arial"/>
              </a:rPr>
              <a:t>Minimizing the Cost</a:t>
            </a:r>
            <a:r>
              <a:rPr sz="2736" spc="-38" dirty="0">
                <a:latin typeface="Arial"/>
                <a:cs typeface="Arial"/>
              </a:rPr>
              <a:t> </a:t>
            </a:r>
            <a:r>
              <a:rPr sz="2736" spc="-9" dirty="0">
                <a:latin typeface="Arial"/>
                <a:cs typeface="Arial"/>
              </a:rPr>
              <a:t>Function</a:t>
            </a:r>
            <a:endParaRPr sz="2736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95400" y="1366717"/>
            <a:ext cx="3065738" cy="32675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304074" indent="-293757">
              <a:spcBef>
                <a:spcPts val="86"/>
              </a:spcBef>
              <a:buFontTx/>
              <a:buChar char="•"/>
              <a:tabLst>
                <a:tab pos="303531" algn="l"/>
                <a:tab pos="304617" algn="l"/>
              </a:tabLst>
            </a:pPr>
            <a:r>
              <a:rPr sz="2052" spc="-4" dirty="0">
                <a:solidFill>
                  <a:prstClr val="black"/>
                </a:solidFill>
                <a:latin typeface="Arial"/>
                <a:cs typeface="Arial"/>
              </a:rPr>
              <a:t>E-step: minimize </a:t>
            </a:r>
            <a:r>
              <a:rPr sz="2052" i="1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r>
              <a:rPr sz="2052" i="1" spc="4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52" spc="-9" dirty="0">
                <a:solidFill>
                  <a:prstClr val="black"/>
                </a:solidFill>
                <a:latin typeface="Arial"/>
                <a:cs typeface="Arial"/>
              </a:rPr>
              <a:t>w.r.t.</a:t>
            </a:r>
            <a:endParaRPr sz="2052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95401" y="3301944"/>
            <a:ext cx="3036958" cy="32675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304074" indent="-293757">
              <a:spcBef>
                <a:spcPts val="86"/>
              </a:spcBef>
              <a:buFontTx/>
              <a:buChar char="•"/>
              <a:tabLst>
                <a:tab pos="303531" algn="l"/>
                <a:tab pos="304617" algn="l"/>
              </a:tabLst>
            </a:pPr>
            <a:r>
              <a:rPr sz="2052" spc="-4" dirty="0">
                <a:solidFill>
                  <a:prstClr val="black"/>
                </a:solidFill>
                <a:latin typeface="Arial"/>
                <a:cs typeface="Arial"/>
              </a:rPr>
              <a:t>M-step: minimize </a:t>
            </a:r>
            <a:r>
              <a:rPr sz="2052" i="1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r>
              <a:rPr sz="2052" i="1" spc="1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52" spc="-4" dirty="0">
                <a:solidFill>
                  <a:prstClr val="black"/>
                </a:solidFill>
                <a:latin typeface="Arial"/>
                <a:cs typeface="Arial"/>
              </a:rPr>
              <a:t>w.r.t</a:t>
            </a:r>
            <a:endParaRPr sz="2052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95401" y="5238474"/>
            <a:ext cx="6668495" cy="642549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304074" marR="4344" indent="-293214">
              <a:spcBef>
                <a:spcPts val="86"/>
              </a:spcBef>
              <a:buFontTx/>
              <a:buChar char="•"/>
              <a:tabLst>
                <a:tab pos="303531" algn="l"/>
                <a:tab pos="304617" algn="l"/>
              </a:tabLst>
            </a:pPr>
            <a:r>
              <a:rPr sz="2052" spc="-4" dirty="0">
                <a:solidFill>
                  <a:prstClr val="black"/>
                </a:solidFill>
                <a:latin typeface="Arial"/>
                <a:cs typeface="Arial"/>
              </a:rPr>
              <a:t>Convergence guaranteed </a:t>
            </a:r>
            <a:r>
              <a:rPr sz="2052" dirty="0">
                <a:solidFill>
                  <a:prstClr val="black"/>
                </a:solidFill>
                <a:latin typeface="Arial"/>
                <a:cs typeface="Arial"/>
              </a:rPr>
              <a:t>since </a:t>
            </a:r>
            <a:r>
              <a:rPr sz="2052" spc="-4" dirty="0">
                <a:solidFill>
                  <a:prstClr val="black"/>
                </a:solidFill>
                <a:latin typeface="Arial"/>
                <a:cs typeface="Arial"/>
              </a:rPr>
              <a:t>there is </a:t>
            </a:r>
            <a:r>
              <a:rPr sz="2052" dirty="0">
                <a:solidFill>
                  <a:prstClr val="black"/>
                </a:solidFill>
                <a:latin typeface="Arial"/>
                <a:cs typeface="Arial"/>
              </a:rPr>
              <a:t>a </a:t>
            </a:r>
            <a:r>
              <a:rPr sz="2052" spc="-4" dirty="0">
                <a:solidFill>
                  <a:prstClr val="black"/>
                </a:solidFill>
                <a:latin typeface="Arial"/>
                <a:cs typeface="Arial"/>
              </a:rPr>
              <a:t>finite </a:t>
            </a:r>
            <a:r>
              <a:rPr sz="2052" dirty="0">
                <a:solidFill>
                  <a:prstClr val="black"/>
                </a:solidFill>
                <a:latin typeface="Arial"/>
                <a:cs typeface="Arial"/>
              </a:rPr>
              <a:t>number  </a:t>
            </a:r>
            <a:r>
              <a:rPr sz="2052" spc="-4" dirty="0">
                <a:solidFill>
                  <a:prstClr val="black"/>
                </a:solidFill>
                <a:latin typeface="Arial"/>
                <a:cs typeface="Arial"/>
              </a:rPr>
              <a:t>of possible settings for the</a:t>
            </a:r>
            <a:r>
              <a:rPr sz="2052" spc="1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52" spc="-4" dirty="0">
                <a:solidFill>
                  <a:prstClr val="black"/>
                </a:solidFill>
                <a:latin typeface="Arial"/>
                <a:cs typeface="Arial"/>
              </a:rPr>
              <a:t>responsibilities</a:t>
            </a:r>
            <a:endParaRPr sz="2052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96197" y="1510248"/>
            <a:ext cx="368533" cy="1735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97502" y="3410027"/>
            <a:ext cx="293471" cy="1868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  <p:sp>
        <p:nvSpPr>
          <p:cNvPr id="67" name="object 5"/>
          <p:cNvSpPr/>
          <p:nvPr/>
        </p:nvSpPr>
        <p:spPr>
          <a:xfrm>
            <a:off x="2493667" y="1981200"/>
            <a:ext cx="3512802" cy="838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  <p:sp>
        <p:nvSpPr>
          <p:cNvPr id="68" name="object 5"/>
          <p:cNvSpPr/>
          <p:nvPr/>
        </p:nvSpPr>
        <p:spPr>
          <a:xfrm>
            <a:off x="2722267" y="3886200"/>
            <a:ext cx="2143821" cy="7614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686800" y="4419600"/>
            <a:ext cx="2780588" cy="22911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49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600" y="1143000"/>
            <a:ext cx="7077178" cy="5257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Impact of number of clusters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4648200" y="6248400"/>
            <a:ext cx="1970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Number of clusters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352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Example: Segmentation of Synthetic Image</a:t>
            </a:r>
            <a:endParaRPr lang="en-IN" dirty="0"/>
          </a:p>
        </p:txBody>
      </p:sp>
      <p:sp>
        <p:nvSpPr>
          <p:cNvPr id="5" name="object 2"/>
          <p:cNvSpPr/>
          <p:nvPr/>
        </p:nvSpPr>
        <p:spPr>
          <a:xfrm>
            <a:off x="6374123" y="1127320"/>
            <a:ext cx="3352973" cy="25046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prstClr val="black"/>
              </a:solidFill>
            </a:endParaRPr>
          </a:p>
        </p:txBody>
      </p:sp>
      <p:grpSp>
        <p:nvGrpSpPr>
          <p:cNvPr id="6" name="object 3"/>
          <p:cNvGrpSpPr/>
          <p:nvPr/>
        </p:nvGrpSpPr>
        <p:grpSpPr>
          <a:xfrm>
            <a:off x="2144268" y="1383791"/>
            <a:ext cx="2780030" cy="1798320"/>
            <a:chOff x="620268" y="1383791"/>
            <a:chExt cx="2780030" cy="1798320"/>
          </a:xfrm>
        </p:grpSpPr>
        <p:sp>
          <p:nvSpPr>
            <p:cNvPr id="7" name="object 4"/>
            <p:cNvSpPr/>
            <p:nvPr/>
          </p:nvSpPr>
          <p:spPr>
            <a:xfrm>
              <a:off x="934127" y="1697540"/>
              <a:ext cx="1904474" cy="114226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8" name="object 5"/>
            <p:cNvSpPr/>
            <p:nvPr/>
          </p:nvSpPr>
          <p:spPr>
            <a:xfrm>
              <a:off x="624840" y="1388363"/>
              <a:ext cx="2771140" cy="1789430"/>
            </a:xfrm>
            <a:custGeom>
              <a:avLst/>
              <a:gdLst/>
              <a:ahLst/>
              <a:cxnLst/>
              <a:rect l="l" t="t" r="r" b="b"/>
              <a:pathLst>
                <a:path w="2771140" h="1789430">
                  <a:moveTo>
                    <a:pt x="0" y="1789176"/>
                  </a:moveTo>
                  <a:lnTo>
                    <a:pt x="2770632" y="1789176"/>
                  </a:lnTo>
                  <a:lnTo>
                    <a:pt x="2770632" y="0"/>
                  </a:lnTo>
                  <a:lnTo>
                    <a:pt x="0" y="0"/>
                  </a:lnTo>
                  <a:lnTo>
                    <a:pt x="0" y="178917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9" name="object 6"/>
          <p:cNvSpPr txBox="1"/>
          <p:nvPr/>
        </p:nvSpPr>
        <p:spPr>
          <a:xfrm>
            <a:off x="5894531" y="1631335"/>
            <a:ext cx="333425" cy="15011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580"/>
              </a:lnSpc>
            </a:pPr>
            <a:r>
              <a:rPr sz="2200" b="1" spc="-5" dirty="0">
                <a:solidFill>
                  <a:prstClr val="black"/>
                </a:solidFill>
                <a:latin typeface="Nimbus Sans L"/>
                <a:cs typeface="Nimbus Sans L"/>
              </a:rPr>
              <a:t>pixel</a:t>
            </a:r>
            <a:r>
              <a:rPr sz="2200" b="1" spc="-50" dirty="0">
                <a:solidFill>
                  <a:prstClr val="black"/>
                </a:solidFill>
                <a:latin typeface="Nimbus Sans L"/>
                <a:cs typeface="Nimbus Sans L"/>
              </a:rPr>
              <a:t> </a:t>
            </a:r>
            <a:r>
              <a:rPr sz="2200" b="1" spc="-5" dirty="0">
                <a:solidFill>
                  <a:prstClr val="black"/>
                </a:solidFill>
                <a:latin typeface="Nimbus Sans L"/>
                <a:cs typeface="Nimbus Sans L"/>
              </a:rPr>
              <a:t>count</a:t>
            </a:r>
            <a:endParaRPr sz="2200" dirty="0">
              <a:solidFill>
                <a:prstClr val="black"/>
              </a:solidFill>
              <a:latin typeface="Nimbus Sans L"/>
              <a:cs typeface="Nimbus Sans L"/>
            </a:endParaRPr>
          </a:p>
        </p:txBody>
      </p:sp>
      <p:sp>
        <p:nvSpPr>
          <p:cNvPr id="10" name="object 7"/>
          <p:cNvSpPr txBox="1"/>
          <p:nvPr/>
        </p:nvSpPr>
        <p:spPr>
          <a:xfrm>
            <a:off x="2596693" y="3158489"/>
            <a:ext cx="15957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200" b="1" spc="-5" dirty="0">
                <a:solidFill>
                  <a:prstClr val="black"/>
                </a:solidFill>
                <a:latin typeface="Nimbus Sans L"/>
                <a:cs typeface="Nimbus Sans L"/>
              </a:rPr>
              <a:t>input</a:t>
            </a:r>
            <a:r>
              <a:rPr sz="2200" b="1" spc="-35" dirty="0">
                <a:solidFill>
                  <a:prstClr val="black"/>
                </a:solidFill>
                <a:latin typeface="Nimbus Sans L"/>
                <a:cs typeface="Nimbus Sans L"/>
              </a:rPr>
              <a:t> </a:t>
            </a:r>
            <a:r>
              <a:rPr sz="2200" b="1" spc="-5" dirty="0">
                <a:solidFill>
                  <a:prstClr val="black"/>
                </a:solidFill>
                <a:latin typeface="Nimbus Sans L"/>
                <a:cs typeface="Nimbus Sans L"/>
              </a:rPr>
              <a:t>image</a:t>
            </a:r>
            <a:endParaRPr sz="2200" dirty="0">
              <a:solidFill>
                <a:prstClr val="black"/>
              </a:solidFill>
              <a:latin typeface="Nimbus Sans L"/>
              <a:cs typeface="Nimbus Sans L"/>
            </a:endParaRPr>
          </a:p>
        </p:txBody>
      </p:sp>
      <p:sp>
        <p:nvSpPr>
          <p:cNvPr id="11" name="object 8"/>
          <p:cNvSpPr txBox="1"/>
          <p:nvPr/>
        </p:nvSpPr>
        <p:spPr>
          <a:xfrm>
            <a:off x="6869429" y="1602104"/>
            <a:ext cx="1196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100" dirty="0">
                <a:solidFill>
                  <a:prstClr val="black"/>
                </a:solidFill>
                <a:latin typeface="URW Bookman L"/>
                <a:cs typeface="URW Bookman L"/>
              </a:rPr>
              <a:t>black</a:t>
            </a:r>
            <a:r>
              <a:rPr i="1" spc="-90" dirty="0">
                <a:solidFill>
                  <a:prstClr val="black"/>
                </a:solidFill>
                <a:latin typeface="URW Bookman L"/>
                <a:cs typeface="URW Bookman L"/>
              </a:rPr>
              <a:t> </a:t>
            </a:r>
            <a:r>
              <a:rPr i="1" spc="-80" dirty="0">
                <a:solidFill>
                  <a:prstClr val="black"/>
                </a:solidFill>
                <a:latin typeface="URW Bookman L"/>
                <a:cs typeface="URW Bookman L"/>
              </a:rPr>
              <a:t>pixels</a:t>
            </a:r>
            <a:endParaRPr dirty="0">
              <a:solidFill>
                <a:prstClr val="black"/>
              </a:solidFill>
              <a:latin typeface="URW Bookman L"/>
              <a:cs typeface="URW Bookman L"/>
            </a:endParaRPr>
          </a:p>
        </p:txBody>
      </p:sp>
      <p:sp>
        <p:nvSpPr>
          <p:cNvPr id="12" name="object 9"/>
          <p:cNvSpPr/>
          <p:nvPr/>
        </p:nvSpPr>
        <p:spPr>
          <a:xfrm>
            <a:off x="6679691" y="1900047"/>
            <a:ext cx="626110" cy="989330"/>
          </a:xfrm>
          <a:custGeom>
            <a:avLst/>
            <a:gdLst/>
            <a:ahLst/>
            <a:cxnLst/>
            <a:rect l="l" t="t" r="r" b="b"/>
            <a:pathLst>
              <a:path w="626110" h="989330">
                <a:moveTo>
                  <a:pt x="6350" y="884047"/>
                </a:moveTo>
                <a:lnTo>
                  <a:pt x="3429" y="886713"/>
                </a:lnTo>
                <a:lnTo>
                  <a:pt x="0" y="989329"/>
                </a:lnTo>
                <a:lnTo>
                  <a:pt x="14119" y="981963"/>
                </a:lnTo>
                <a:lnTo>
                  <a:pt x="12065" y="981963"/>
                </a:lnTo>
                <a:lnTo>
                  <a:pt x="1270" y="975232"/>
                </a:lnTo>
                <a:lnTo>
                  <a:pt x="13861" y="955234"/>
                </a:lnTo>
                <a:lnTo>
                  <a:pt x="16129" y="887222"/>
                </a:lnTo>
                <a:lnTo>
                  <a:pt x="13462" y="884174"/>
                </a:lnTo>
                <a:lnTo>
                  <a:pt x="9906" y="884174"/>
                </a:lnTo>
                <a:lnTo>
                  <a:pt x="6350" y="884047"/>
                </a:lnTo>
                <a:close/>
              </a:path>
              <a:path w="626110" h="989330">
                <a:moveTo>
                  <a:pt x="13861" y="955234"/>
                </a:moveTo>
                <a:lnTo>
                  <a:pt x="1270" y="975232"/>
                </a:lnTo>
                <a:lnTo>
                  <a:pt x="12065" y="981963"/>
                </a:lnTo>
                <a:lnTo>
                  <a:pt x="14064" y="978788"/>
                </a:lnTo>
                <a:lnTo>
                  <a:pt x="13081" y="978788"/>
                </a:lnTo>
                <a:lnTo>
                  <a:pt x="3810" y="972947"/>
                </a:lnTo>
                <a:lnTo>
                  <a:pt x="13441" y="967920"/>
                </a:lnTo>
                <a:lnTo>
                  <a:pt x="13861" y="955234"/>
                </a:lnTo>
                <a:close/>
              </a:path>
              <a:path w="626110" h="989330">
                <a:moveTo>
                  <a:pt x="85090" y="930528"/>
                </a:moveTo>
                <a:lnTo>
                  <a:pt x="24563" y="962116"/>
                </a:lnTo>
                <a:lnTo>
                  <a:pt x="12065" y="981963"/>
                </a:lnTo>
                <a:lnTo>
                  <a:pt x="14119" y="981963"/>
                </a:lnTo>
                <a:lnTo>
                  <a:pt x="87884" y="943482"/>
                </a:lnTo>
                <a:lnTo>
                  <a:pt x="90932" y="941831"/>
                </a:lnTo>
                <a:lnTo>
                  <a:pt x="92202" y="938022"/>
                </a:lnTo>
                <a:lnTo>
                  <a:pt x="90550" y="934847"/>
                </a:lnTo>
                <a:lnTo>
                  <a:pt x="88900" y="931799"/>
                </a:lnTo>
                <a:lnTo>
                  <a:pt x="85090" y="930528"/>
                </a:lnTo>
                <a:close/>
              </a:path>
              <a:path w="626110" h="989330">
                <a:moveTo>
                  <a:pt x="13441" y="967920"/>
                </a:moveTo>
                <a:lnTo>
                  <a:pt x="3810" y="972947"/>
                </a:lnTo>
                <a:lnTo>
                  <a:pt x="13081" y="978788"/>
                </a:lnTo>
                <a:lnTo>
                  <a:pt x="13441" y="967920"/>
                </a:lnTo>
                <a:close/>
              </a:path>
              <a:path w="626110" h="989330">
                <a:moveTo>
                  <a:pt x="24563" y="962116"/>
                </a:moveTo>
                <a:lnTo>
                  <a:pt x="13441" y="967920"/>
                </a:lnTo>
                <a:lnTo>
                  <a:pt x="13081" y="978788"/>
                </a:lnTo>
                <a:lnTo>
                  <a:pt x="14064" y="978788"/>
                </a:lnTo>
                <a:lnTo>
                  <a:pt x="24563" y="962116"/>
                </a:lnTo>
                <a:close/>
              </a:path>
              <a:path w="626110" h="989330">
                <a:moveTo>
                  <a:pt x="615315" y="0"/>
                </a:moveTo>
                <a:lnTo>
                  <a:pt x="13861" y="955234"/>
                </a:lnTo>
                <a:lnTo>
                  <a:pt x="13441" y="967920"/>
                </a:lnTo>
                <a:lnTo>
                  <a:pt x="24563" y="962116"/>
                </a:lnTo>
                <a:lnTo>
                  <a:pt x="626110" y="6857"/>
                </a:lnTo>
                <a:lnTo>
                  <a:pt x="6153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13" name="object 10"/>
          <p:cNvSpPr txBox="1"/>
          <p:nvPr/>
        </p:nvSpPr>
        <p:spPr>
          <a:xfrm>
            <a:off x="8293735" y="1747851"/>
            <a:ext cx="6038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110" dirty="0">
                <a:solidFill>
                  <a:prstClr val="black"/>
                </a:solidFill>
                <a:latin typeface="URW Bookman L"/>
                <a:cs typeface="URW Bookman L"/>
              </a:rPr>
              <a:t>gray</a:t>
            </a:r>
            <a:endParaRPr dirty="0">
              <a:solidFill>
                <a:prstClr val="black"/>
              </a:solidFill>
              <a:latin typeface="URW Bookman L"/>
              <a:cs typeface="URW Bookman L"/>
            </a:endParaRPr>
          </a:p>
          <a:p>
            <a:pPr marL="12700">
              <a:spcBef>
                <a:spcPts val="5"/>
              </a:spcBef>
            </a:pPr>
            <a:r>
              <a:rPr i="1" spc="-130" dirty="0">
                <a:solidFill>
                  <a:prstClr val="black"/>
                </a:solidFill>
                <a:latin typeface="URW Bookman L"/>
                <a:cs typeface="URW Bookman L"/>
              </a:rPr>
              <a:t>p</a:t>
            </a:r>
            <a:r>
              <a:rPr i="1" spc="-70" dirty="0">
                <a:solidFill>
                  <a:prstClr val="black"/>
                </a:solidFill>
                <a:latin typeface="URW Bookman L"/>
                <a:cs typeface="URW Bookman L"/>
              </a:rPr>
              <a:t>ixe</a:t>
            </a:r>
            <a:r>
              <a:rPr i="1" spc="-50" dirty="0">
                <a:solidFill>
                  <a:prstClr val="black"/>
                </a:solidFill>
                <a:latin typeface="URW Bookman L"/>
                <a:cs typeface="URW Bookman L"/>
              </a:rPr>
              <a:t>l</a:t>
            </a:r>
            <a:r>
              <a:rPr i="1" spc="-75" dirty="0">
                <a:solidFill>
                  <a:prstClr val="black"/>
                </a:solidFill>
                <a:latin typeface="URW Bookman L"/>
                <a:cs typeface="URW Bookman L"/>
              </a:rPr>
              <a:t>s</a:t>
            </a:r>
            <a:endParaRPr dirty="0">
              <a:solidFill>
                <a:prstClr val="black"/>
              </a:solidFill>
              <a:latin typeface="URW Bookman L"/>
              <a:cs typeface="URW Bookman L"/>
            </a:endParaRPr>
          </a:p>
        </p:txBody>
      </p:sp>
      <p:sp>
        <p:nvSpPr>
          <p:cNvPr id="14" name="object 11"/>
          <p:cNvSpPr/>
          <p:nvPr/>
        </p:nvSpPr>
        <p:spPr>
          <a:xfrm>
            <a:off x="8453756" y="2305811"/>
            <a:ext cx="103505" cy="328930"/>
          </a:xfrm>
          <a:custGeom>
            <a:avLst/>
            <a:gdLst/>
            <a:ahLst/>
            <a:cxnLst/>
            <a:rect l="l" t="t" r="r" b="b"/>
            <a:pathLst>
              <a:path w="103504" h="328930">
                <a:moveTo>
                  <a:pt x="7112" y="232537"/>
                </a:moveTo>
                <a:lnTo>
                  <a:pt x="1016" y="236092"/>
                </a:lnTo>
                <a:lnTo>
                  <a:pt x="0" y="240029"/>
                </a:lnTo>
                <a:lnTo>
                  <a:pt x="51689" y="328675"/>
                </a:lnTo>
                <a:lnTo>
                  <a:pt x="59020" y="316102"/>
                </a:lnTo>
                <a:lnTo>
                  <a:pt x="45339" y="316102"/>
                </a:lnTo>
                <a:lnTo>
                  <a:pt x="45339" y="292553"/>
                </a:lnTo>
                <a:lnTo>
                  <a:pt x="10922" y="233552"/>
                </a:lnTo>
                <a:lnTo>
                  <a:pt x="7112" y="232537"/>
                </a:lnTo>
                <a:close/>
              </a:path>
              <a:path w="103504" h="328930">
                <a:moveTo>
                  <a:pt x="45339" y="292553"/>
                </a:moveTo>
                <a:lnTo>
                  <a:pt x="45339" y="316102"/>
                </a:lnTo>
                <a:lnTo>
                  <a:pt x="58039" y="316102"/>
                </a:lnTo>
                <a:lnTo>
                  <a:pt x="58039" y="312800"/>
                </a:lnTo>
                <a:lnTo>
                  <a:pt x="46227" y="312800"/>
                </a:lnTo>
                <a:lnTo>
                  <a:pt x="51688" y="303439"/>
                </a:lnTo>
                <a:lnTo>
                  <a:pt x="45339" y="292553"/>
                </a:lnTo>
                <a:close/>
              </a:path>
              <a:path w="103504" h="328930">
                <a:moveTo>
                  <a:pt x="96266" y="232537"/>
                </a:moveTo>
                <a:lnTo>
                  <a:pt x="92455" y="233552"/>
                </a:lnTo>
                <a:lnTo>
                  <a:pt x="58039" y="292553"/>
                </a:lnTo>
                <a:lnTo>
                  <a:pt x="58039" y="316102"/>
                </a:lnTo>
                <a:lnTo>
                  <a:pt x="59020" y="316102"/>
                </a:lnTo>
                <a:lnTo>
                  <a:pt x="103377" y="240029"/>
                </a:lnTo>
                <a:lnTo>
                  <a:pt x="102362" y="236092"/>
                </a:lnTo>
                <a:lnTo>
                  <a:pt x="96266" y="232537"/>
                </a:lnTo>
                <a:close/>
              </a:path>
              <a:path w="103504" h="328930">
                <a:moveTo>
                  <a:pt x="51689" y="303439"/>
                </a:moveTo>
                <a:lnTo>
                  <a:pt x="46227" y="312800"/>
                </a:lnTo>
                <a:lnTo>
                  <a:pt x="57150" y="312800"/>
                </a:lnTo>
                <a:lnTo>
                  <a:pt x="51689" y="303439"/>
                </a:lnTo>
                <a:close/>
              </a:path>
              <a:path w="103504" h="328930">
                <a:moveTo>
                  <a:pt x="58039" y="292553"/>
                </a:moveTo>
                <a:lnTo>
                  <a:pt x="51689" y="303439"/>
                </a:lnTo>
                <a:lnTo>
                  <a:pt x="57150" y="312800"/>
                </a:lnTo>
                <a:lnTo>
                  <a:pt x="58039" y="312800"/>
                </a:lnTo>
                <a:lnTo>
                  <a:pt x="58039" y="292553"/>
                </a:lnTo>
                <a:close/>
              </a:path>
              <a:path w="103504" h="328930">
                <a:moveTo>
                  <a:pt x="58039" y="0"/>
                </a:moveTo>
                <a:lnTo>
                  <a:pt x="45339" y="0"/>
                </a:lnTo>
                <a:lnTo>
                  <a:pt x="45339" y="292553"/>
                </a:lnTo>
                <a:lnTo>
                  <a:pt x="51689" y="303439"/>
                </a:lnTo>
                <a:lnTo>
                  <a:pt x="58038" y="292553"/>
                </a:lnTo>
                <a:lnTo>
                  <a:pt x="580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15" name="object 12"/>
          <p:cNvSpPr txBox="1"/>
          <p:nvPr/>
        </p:nvSpPr>
        <p:spPr>
          <a:xfrm>
            <a:off x="9908541" y="1054353"/>
            <a:ext cx="6038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i="1" spc="-125" dirty="0">
                <a:solidFill>
                  <a:prstClr val="black"/>
                </a:solidFill>
                <a:latin typeface="URW Bookman L"/>
                <a:cs typeface="URW Bookman L"/>
              </a:rPr>
              <a:t>white  </a:t>
            </a:r>
            <a:r>
              <a:rPr i="1" spc="-130" dirty="0">
                <a:solidFill>
                  <a:prstClr val="black"/>
                </a:solidFill>
                <a:latin typeface="URW Bookman L"/>
                <a:cs typeface="URW Bookman L"/>
              </a:rPr>
              <a:t>p</a:t>
            </a:r>
            <a:r>
              <a:rPr i="1" spc="-70" dirty="0">
                <a:solidFill>
                  <a:prstClr val="black"/>
                </a:solidFill>
                <a:latin typeface="URW Bookman L"/>
                <a:cs typeface="URW Bookman L"/>
              </a:rPr>
              <a:t>ixe</a:t>
            </a:r>
            <a:r>
              <a:rPr i="1" spc="-50" dirty="0">
                <a:solidFill>
                  <a:prstClr val="black"/>
                </a:solidFill>
                <a:latin typeface="URW Bookman L"/>
                <a:cs typeface="URW Bookman L"/>
              </a:rPr>
              <a:t>l</a:t>
            </a:r>
            <a:r>
              <a:rPr i="1" spc="-75" dirty="0">
                <a:solidFill>
                  <a:prstClr val="black"/>
                </a:solidFill>
                <a:latin typeface="URW Bookman L"/>
                <a:cs typeface="URW Bookman L"/>
              </a:rPr>
              <a:t>s</a:t>
            </a:r>
            <a:endParaRPr dirty="0">
              <a:solidFill>
                <a:prstClr val="black"/>
              </a:solidFill>
              <a:latin typeface="URW Bookman L"/>
              <a:cs typeface="URW Bookman L"/>
            </a:endParaRPr>
          </a:p>
        </p:txBody>
      </p:sp>
      <p:sp>
        <p:nvSpPr>
          <p:cNvPr id="16" name="object 13"/>
          <p:cNvSpPr/>
          <p:nvPr/>
        </p:nvSpPr>
        <p:spPr>
          <a:xfrm>
            <a:off x="9308592" y="1667636"/>
            <a:ext cx="781050" cy="389890"/>
          </a:xfrm>
          <a:custGeom>
            <a:avLst/>
            <a:gdLst/>
            <a:ahLst/>
            <a:cxnLst/>
            <a:rect l="l" t="t" r="r" b="b"/>
            <a:pathLst>
              <a:path w="781050" h="389889">
                <a:moveTo>
                  <a:pt x="61213" y="296037"/>
                </a:moveTo>
                <a:lnTo>
                  <a:pt x="57276" y="296799"/>
                </a:lnTo>
                <a:lnTo>
                  <a:pt x="55244" y="299720"/>
                </a:lnTo>
                <a:lnTo>
                  <a:pt x="0" y="382015"/>
                </a:lnTo>
                <a:lnTo>
                  <a:pt x="102234" y="389889"/>
                </a:lnTo>
                <a:lnTo>
                  <a:pt x="105282" y="387350"/>
                </a:lnTo>
                <a:lnTo>
                  <a:pt x="105663" y="383793"/>
                </a:lnTo>
                <a:lnTo>
                  <a:pt x="105786" y="382142"/>
                </a:lnTo>
                <a:lnTo>
                  <a:pt x="14097" y="382142"/>
                </a:lnTo>
                <a:lnTo>
                  <a:pt x="8508" y="370713"/>
                </a:lnTo>
                <a:lnTo>
                  <a:pt x="29775" y="360428"/>
                </a:lnTo>
                <a:lnTo>
                  <a:pt x="65785" y="306832"/>
                </a:lnTo>
                <a:lnTo>
                  <a:pt x="67817" y="303911"/>
                </a:lnTo>
                <a:lnTo>
                  <a:pt x="67055" y="299974"/>
                </a:lnTo>
                <a:lnTo>
                  <a:pt x="64134" y="298068"/>
                </a:lnTo>
                <a:lnTo>
                  <a:pt x="61213" y="296037"/>
                </a:lnTo>
                <a:close/>
              </a:path>
              <a:path w="781050" h="389889">
                <a:moveTo>
                  <a:pt x="29775" y="360428"/>
                </a:moveTo>
                <a:lnTo>
                  <a:pt x="8508" y="370713"/>
                </a:lnTo>
                <a:lnTo>
                  <a:pt x="14097" y="382142"/>
                </a:lnTo>
                <a:lnTo>
                  <a:pt x="18561" y="379984"/>
                </a:lnTo>
                <a:lnTo>
                  <a:pt x="16636" y="379984"/>
                </a:lnTo>
                <a:lnTo>
                  <a:pt x="11810" y="370204"/>
                </a:lnTo>
                <a:lnTo>
                  <a:pt x="23207" y="370204"/>
                </a:lnTo>
                <a:lnTo>
                  <a:pt x="29775" y="360428"/>
                </a:lnTo>
                <a:close/>
              </a:path>
              <a:path w="781050" h="389889">
                <a:moveTo>
                  <a:pt x="35099" y="371986"/>
                </a:moveTo>
                <a:lnTo>
                  <a:pt x="14097" y="382142"/>
                </a:lnTo>
                <a:lnTo>
                  <a:pt x="105786" y="382142"/>
                </a:lnTo>
                <a:lnTo>
                  <a:pt x="105917" y="380364"/>
                </a:lnTo>
                <a:lnTo>
                  <a:pt x="103250" y="377316"/>
                </a:lnTo>
                <a:lnTo>
                  <a:pt x="99822" y="376936"/>
                </a:lnTo>
                <a:lnTo>
                  <a:pt x="35099" y="371986"/>
                </a:lnTo>
                <a:close/>
              </a:path>
              <a:path w="781050" h="389889">
                <a:moveTo>
                  <a:pt x="11810" y="370204"/>
                </a:moveTo>
                <a:lnTo>
                  <a:pt x="16636" y="379984"/>
                </a:lnTo>
                <a:lnTo>
                  <a:pt x="22650" y="371033"/>
                </a:lnTo>
                <a:lnTo>
                  <a:pt x="11810" y="370204"/>
                </a:lnTo>
                <a:close/>
              </a:path>
              <a:path w="781050" h="389889">
                <a:moveTo>
                  <a:pt x="22650" y="371033"/>
                </a:moveTo>
                <a:lnTo>
                  <a:pt x="16636" y="379984"/>
                </a:lnTo>
                <a:lnTo>
                  <a:pt x="18561" y="379984"/>
                </a:lnTo>
                <a:lnTo>
                  <a:pt x="35099" y="371986"/>
                </a:lnTo>
                <a:lnTo>
                  <a:pt x="22650" y="371033"/>
                </a:lnTo>
                <a:close/>
              </a:path>
              <a:path w="781050" h="389889">
                <a:moveTo>
                  <a:pt x="775080" y="0"/>
                </a:moveTo>
                <a:lnTo>
                  <a:pt x="29775" y="360428"/>
                </a:lnTo>
                <a:lnTo>
                  <a:pt x="22650" y="371033"/>
                </a:lnTo>
                <a:lnTo>
                  <a:pt x="35099" y="371986"/>
                </a:lnTo>
                <a:lnTo>
                  <a:pt x="780668" y="11429"/>
                </a:lnTo>
                <a:lnTo>
                  <a:pt x="775080" y="0"/>
                </a:lnTo>
                <a:close/>
              </a:path>
              <a:path w="781050" h="389889">
                <a:moveTo>
                  <a:pt x="23207" y="370204"/>
                </a:moveTo>
                <a:lnTo>
                  <a:pt x="11810" y="370204"/>
                </a:lnTo>
                <a:lnTo>
                  <a:pt x="22650" y="371033"/>
                </a:lnTo>
                <a:lnTo>
                  <a:pt x="23207" y="3702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17" name="object 14"/>
          <p:cNvSpPr txBox="1"/>
          <p:nvPr/>
        </p:nvSpPr>
        <p:spPr>
          <a:xfrm>
            <a:off x="2377541" y="3572332"/>
            <a:ext cx="7346950" cy="225895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1137285" algn="r">
              <a:spcBef>
                <a:spcPts val="95"/>
              </a:spcBef>
            </a:pPr>
            <a:r>
              <a:rPr sz="2200" b="1" spc="-5" dirty="0">
                <a:solidFill>
                  <a:prstClr val="black"/>
                </a:solidFill>
                <a:latin typeface="Nimbus Sans L"/>
                <a:cs typeface="Nimbus Sans L"/>
              </a:rPr>
              <a:t>intensity</a:t>
            </a:r>
            <a:endParaRPr sz="2200" dirty="0">
              <a:solidFill>
                <a:prstClr val="black"/>
              </a:solidFill>
              <a:latin typeface="Nimbus Sans L"/>
              <a:cs typeface="Nimbus Sans L"/>
            </a:endParaRPr>
          </a:p>
          <a:p>
            <a:pPr>
              <a:spcBef>
                <a:spcPts val="35"/>
              </a:spcBef>
            </a:pPr>
            <a:endParaRPr sz="1900" dirty="0">
              <a:solidFill>
                <a:prstClr val="black"/>
              </a:solidFill>
              <a:latin typeface="Nimbus Sans L"/>
              <a:cs typeface="Nimbus Sans L"/>
            </a:endParaRPr>
          </a:p>
          <a:p>
            <a:pPr marL="303530" indent="-291465">
              <a:spcBef>
                <a:spcPts val="5"/>
              </a:spcBef>
              <a:buFont typeface="DejaVu Sans"/>
              <a:buChar char="•"/>
              <a:tabLst>
                <a:tab pos="303530" algn="l"/>
                <a:tab pos="304165" algn="l"/>
              </a:tabLst>
            </a:pPr>
            <a:r>
              <a:rPr spc="-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These intensities define </a:t>
            </a:r>
            <a:r>
              <a:rPr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three</a:t>
            </a:r>
            <a:r>
              <a:rPr spc="20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groups.</a:t>
            </a:r>
          </a:p>
          <a:p>
            <a:pPr marL="303530" marR="5080" indent="-291465">
              <a:spcBef>
                <a:spcPts val="600"/>
              </a:spcBef>
              <a:buFont typeface="DejaVu Sans"/>
              <a:buChar char="•"/>
              <a:tabLst>
                <a:tab pos="303530" algn="l"/>
                <a:tab pos="304165" algn="l"/>
              </a:tabLst>
            </a:pPr>
            <a:r>
              <a:rPr spc="-2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 </a:t>
            </a:r>
            <a:r>
              <a:rPr spc="-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could label </a:t>
            </a:r>
            <a:r>
              <a:rPr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every </a:t>
            </a:r>
            <a:r>
              <a:rPr spc="-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pixel </a:t>
            </a:r>
            <a:r>
              <a:rPr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 the image </a:t>
            </a:r>
            <a:r>
              <a:rPr spc="-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according </a:t>
            </a:r>
            <a:r>
              <a:rPr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  </a:t>
            </a:r>
            <a:r>
              <a:rPr spc="-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which </a:t>
            </a:r>
            <a:r>
              <a:rPr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 these primary </a:t>
            </a:r>
            <a:r>
              <a:rPr spc="-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intensities </a:t>
            </a:r>
            <a:r>
              <a:rPr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it</a:t>
            </a:r>
            <a:r>
              <a:rPr spc="20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is.</a:t>
            </a:r>
          </a:p>
          <a:p>
            <a:pPr marL="760730" lvl="1" indent="-291465">
              <a:spcBef>
                <a:spcPts val="605"/>
              </a:spcBef>
              <a:buFont typeface="DejaVu Sans"/>
              <a:buChar char="•"/>
              <a:tabLst>
                <a:tab pos="760730" algn="l"/>
                <a:tab pos="761365" algn="l"/>
              </a:tabLst>
            </a:pPr>
            <a:r>
              <a:rPr spc="-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i.e., </a:t>
            </a:r>
            <a:r>
              <a:rPr i="1" spc="-60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segment </a:t>
            </a:r>
            <a:r>
              <a:rPr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image based on the intensity</a:t>
            </a:r>
            <a:r>
              <a:rPr spc="-8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feature</a:t>
            </a:r>
            <a:r>
              <a:rPr dirty="0" smtClean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endParaRPr lang="en-US" dirty="0" smtClean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03530" indent="-291465">
              <a:spcBef>
                <a:spcPts val="605"/>
              </a:spcBef>
              <a:buFont typeface="DejaVu Sans"/>
              <a:buChar char="•"/>
              <a:tabLst>
                <a:tab pos="760730" algn="l"/>
                <a:tab pos="761365" algn="l"/>
              </a:tabLst>
            </a:pPr>
            <a:r>
              <a:rPr lang="en-US" dirty="0" smtClean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 if the images are not quite so simple!</a:t>
            </a:r>
            <a:endParaRPr lang="en-IN" dirty="0" smtClean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object 15"/>
          <p:cNvSpPr txBox="1"/>
          <p:nvPr/>
        </p:nvSpPr>
        <p:spPr>
          <a:xfrm>
            <a:off x="2865120" y="1959991"/>
            <a:ext cx="2952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spcBef>
                <a:spcPts val="95"/>
              </a:spcBef>
            </a:pPr>
            <a:r>
              <a:rPr sz="4000" b="1" spc="-5" dirty="0">
                <a:solidFill>
                  <a:srgbClr val="FFFFFF"/>
                </a:solidFill>
                <a:latin typeface="Nimbus Sans L"/>
                <a:cs typeface="Nimbus Sans L"/>
              </a:rPr>
              <a:t>1</a:t>
            </a:r>
            <a:endParaRPr sz="4000" dirty="0">
              <a:solidFill>
                <a:prstClr val="black"/>
              </a:solidFill>
              <a:latin typeface="Nimbus Sans L"/>
              <a:cs typeface="Nimbus Sans L"/>
            </a:endParaRPr>
          </a:p>
        </p:txBody>
      </p:sp>
      <p:sp>
        <p:nvSpPr>
          <p:cNvPr id="19" name="object 16"/>
          <p:cNvSpPr txBox="1"/>
          <p:nvPr/>
        </p:nvSpPr>
        <p:spPr>
          <a:xfrm>
            <a:off x="3777996" y="1923414"/>
            <a:ext cx="2952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spcBef>
                <a:spcPts val="95"/>
              </a:spcBef>
            </a:pPr>
            <a:r>
              <a:rPr sz="4000" b="1" spc="-5" dirty="0">
                <a:solidFill>
                  <a:prstClr val="black"/>
                </a:solidFill>
                <a:latin typeface="Nimbus Sans L"/>
                <a:cs typeface="Nimbus Sans L"/>
              </a:rPr>
              <a:t>2</a:t>
            </a:r>
            <a:endParaRPr sz="4000" dirty="0">
              <a:solidFill>
                <a:prstClr val="black"/>
              </a:solidFill>
              <a:latin typeface="Nimbus Sans L"/>
              <a:cs typeface="Nimbus Sans L"/>
            </a:endParaRPr>
          </a:p>
        </p:txBody>
      </p:sp>
      <p:sp>
        <p:nvSpPr>
          <p:cNvPr id="20" name="object 17"/>
          <p:cNvSpPr txBox="1"/>
          <p:nvPr/>
        </p:nvSpPr>
        <p:spPr>
          <a:xfrm>
            <a:off x="4508246" y="1448561"/>
            <a:ext cx="2952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spcBef>
                <a:spcPts val="95"/>
              </a:spcBef>
            </a:pPr>
            <a:r>
              <a:rPr sz="4000" b="1" spc="-5" dirty="0">
                <a:solidFill>
                  <a:prstClr val="black"/>
                </a:solidFill>
                <a:latin typeface="Nimbus Sans L"/>
                <a:cs typeface="Nimbus Sans L"/>
              </a:rPr>
              <a:t>3</a:t>
            </a:r>
            <a:endParaRPr sz="4000" dirty="0">
              <a:solidFill>
                <a:prstClr val="black"/>
              </a:solidFill>
              <a:latin typeface="Nimbus Sans L"/>
              <a:cs typeface="Nimbus Sans L"/>
            </a:endParaRPr>
          </a:p>
        </p:txBody>
      </p:sp>
    </p:spTree>
    <p:extLst>
      <p:ext uri="{BB962C8B-B14F-4D97-AF65-F5344CB8AC3E}">
        <p14:creationId xmlns:p14="http://schemas.microsoft.com/office/powerpoint/2010/main" val="7322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pc="-5" dirty="0">
                <a:latin typeface="Nimbus Sans L"/>
                <a:cs typeface="Nimbus Sans L"/>
              </a:rPr>
              <a:t>Why do we cluster</a:t>
            </a:r>
            <a:r>
              <a:rPr lang="en-IN" spc="-5" dirty="0" smtClean="0">
                <a:latin typeface="Nimbus Sans L"/>
                <a:cs typeface="Nimbus Sans L"/>
              </a:rPr>
              <a:t>?</a:t>
            </a:r>
            <a:endParaRPr lang="en-IN" dirty="0"/>
          </a:p>
        </p:txBody>
      </p:sp>
      <p:sp>
        <p:nvSpPr>
          <p:cNvPr id="7" name="object 3"/>
          <p:cNvSpPr txBox="1"/>
          <p:nvPr/>
        </p:nvSpPr>
        <p:spPr>
          <a:xfrm>
            <a:off x="990600" y="990600"/>
            <a:ext cx="4966335" cy="2947602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355600" indent="-343535">
              <a:spcBef>
                <a:spcPts val="925"/>
              </a:spcBef>
              <a:buFontTx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solidFill>
                  <a:prstClr val="black"/>
                </a:solidFill>
                <a:latin typeface="Nimbus Sans L"/>
                <a:cs typeface="Nimbus Sans L"/>
              </a:rPr>
              <a:t>Counting</a:t>
            </a:r>
          </a:p>
          <a:p>
            <a:pPr marL="756285" marR="5080" lvl="1" indent="-287020">
              <a:spcBef>
                <a:spcPts val="620"/>
              </a:spcBef>
              <a:buFontTx/>
              <a:buChar char="–"/>
              <a:tabLst>
                <a:tab pos="756920" algn="l"/>
              </a:tabLst>
            </a:pPr>
            <a:r>
              <a:rPr sz="2400" spc="-5" dirty="0">
                <a:solidFill>
                  <a:prstClr val="black"/>
                </a:solidFill>
                <a:latin typeface="Nimbus Sans L"/>
                <a:cs typeface="Nimbus Sans L"/>
              </a:rPr>
              <a:t>Feature histograms: by grouping  similar features and counting how  many of each a data sample has</a:t>
            </a:r>
          </a:p>
          <a:p>
            <a:pPr marL="355600" indent="-343535">
              <a:spcBef>
                <a:spcPts val="725"/>
              </a:spcBef>
              <a:buFontTx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solidFill>
                  <a:prstClr val="black"/>
                </a:solidFill>
                <a:latin typeface="Nimbus Sans L"/>
                <a:cs typeface="Nimbus Sans L"/>
              </a:rPr>
              <a:t>Summarizing data</a:t>
            </a:r>
          </a:p>
          <a:p>
            <a:pPr marL="756285" lvl="1" indent="-287020">
              <a:spcBef>
                <a:spcPts val="625"/>
              </a:spcBef>
              <a:buFontTx/>
              <a:buChar char="–"/>
              <a:tabLst>
                <a:tab pos="756920" algn="l"/>
              </a:tabLst>
            </a:pPr>
            <a:r>
              <a:rPr sz="2400" spc="-5" dirty="0">
                <a:solidFill>
                  <a:prstClr val="black"/>
                </a:solidFill>
                <a:latin typeface="Nimbus Sans L"/>
                <a:cs typeface="Nimbus Sans L"/>
              </a:rPr>
              <a:t>Look at large amounts of data</a:t>
            </a:r>
          </a:p>
        </p:txBody>
      </p:sp>
      <p:sp>
        <p:nvSpPr>
          <p:cNvPr id="8" name="object 4"/>
          <p:cNvSpPr txBox="1"/>
          <p:nvPr/>
        </p:nvSpPr>
        <p:spPr>
          <a:xfrm>
            <a:off x="533400" y="4038600"/>
            <a:ext cx="7010400" cy="24622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3485" marR="5080" indent="-287020">
              <a:spcBef>
                <a:spcPts val="100"/>
              </a:spcBef>
            </a:pPr>
            <a:r>
              <a:rPr sz="2400" spc="130" dirty="0">
                <a:solidFill>
                  <a:prstClr val="black"/>
                </a:solidFill>
                <a:latin typeface="DejaVu Sans"/>
                <a:cs typeface="DejaVu Sans"/>
              </a:rPr>
              <a:t>– </a:t>
            </a:r>
            <a:r>
              <a:rPr sz="2400" spc="-5" dirty="0">
                <a:solidFill>
                  <a:prstClr val="black"/>
                </a:solidFill>
                <a:latin typeface="Nimbus Sans L"/>
                <a:cs typeface="Nimbus Sans L"/>
              </a:rPr>
              <a:t>Represent</a:t>
            </a:r>
            <a:r>
              <a:rPr sz="2400" spc="-270" dirty="0">
                <a:solidFill>
                  <a:prstClr val="black"/>
                </a:solidFill>
                <a:latin typeface="DejaVu Sans"/>
                <a:cs typeface="DejaVu Sans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Nimbus Sans L"/>
                <a:cs typeface="Nimbus Sans L"/>
              </a:rPr>
              <a:t>a large continuous vector with the cluster number</a:t>
            </a:r>
          </a:p>
          <a:p>
            <a:pPr marL="812800" indent="-343535">
              <a:spcBef>
                <a:spcPts val="725"/>
              </a:spcBef>
              <a:buFontTx/>
              <a:buChar char="•"/>
              <a:tabLst>
                <a:tab pos="812800" algn="l"/>
                <a:tab pos="813435" algn="l"/>
              </a:tabLst>
            </a:pPr>
            <a:r>
              <a:rPr sz="2400" spc="-5" dirty="0">
                <a:solidFill>
                  <a:prstClr val="black"/>
                </a:solidFill>
                <a:latin typeface="Nimbus Sans L"/>
                <a:cs typeface="Nimbus Sans L"/>
              </a:rPr>
              <a:t>Prediction</a:t>
            </a:r>
          </a:p>
          <a:p>
            <a:pPr marL="1213485" marR="39370" lvl="1" indent="-287020">
              <a:spcBef>
                <a:spcPts val="620"/>
              </a:spcBef>
              <a:buFontTx/>
              <a:buChar char="–"/>
              <a:tabLst>
                <a:tab pos="1214120" algn="l"/>
              </a:tabLst>
            </a:pPr>
            <a:r>
              <a:rPr sz="2400" spc="-5" dirty="0">
                <a:solidFill>
                  <a:prstClr val="black"/>
                </a:solidFill>
                <a:latin typeface="Nimbus Sans L"/>
                <a:cs typeface="Nimbus Sans L"/>
              </a:rPr>
              <a:t>Data points in the same cluster may have the same labels</a:t>
            </a:r>
          </a:p>
          <a:p>
            <a:pPr marL="1213485" lvl="1" indent="-287020">
              <a:lnSpc>
                <a:spcPts val="2765"/>
              </a:lnSpc>
              <a:spcBef>
                <a:spcPts val="580"/>
              </a:spcBef>
              <a:buFontTx/>
              <a:buChar char="–"/>
              <a:tabLst>
                <a:tab pos="1214120" algn="l"/>
              </a:tabLst>
            </a:pPr>
            <a:r>
              <a:rPr sz="2400" spc="-5" dirty="0">
                <a:solidFill>
                  <a:prstClr val="black"/>
                </a:solidFill>
                <a:latin typeface="Nimbus Sans L"/>
                <a:cs typeface="Nimbus Sans L"/>
              </a:rPr>
              <a:t>Ask a human to label the </a:t>
            </a:r>
            <a:r>
              <a:rPr sz="2400" spc="-5" dirty="0" smtClean="0">
                <a:solidFill>
                  <a:prstClr val="black"/>
                </a:solidFill>
                <a:latin typeface="Nimbus Sans L"/>
                <a:cs typeface="Nimbus Sans L"/>
              </a:rPr>
              <a:t>clusters</a:t>
            </a:r>
            <a:endParaRPr sz="2400" spc="-5" dirty="0">
              <a:solidFill>
                <a:prstClr val="black"/>
              </a:solidFill>
              <a:latin typeface="Nimbus Sans L"/>
              <a:cs typeface="Nimbus Sans L"/>
            </a:endParaRPr>
          </a:p>
        </p:txBody>
      </p:sp>
      <p:sp>
        <p:nvSpPr>
          <p:cNvPr id="9" name="object 5"/>
          <p:cNvSpPr/>
          <p:nvPr/>
        </p:nvSpPr>
        <p:spPr>
          <a:xfrm>
            <a:off x="6997700" y="1430865"/>
            <a:ext cx="3336924" cy="2714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95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Real Image Segmentation</a:t>
            </a:r>
            <a:endParaRPr lang="en-IN" dirty="0"/>
          </a:p>
        </p:txBody>
      </p:sp>
      <p:sp>
        <p:nvSpPr>
          <p:cNvPr id="21" name="object 7"/>
          <p:cNvSpPr txBox="1"/>
          <p:nvPr/>
        </p:nvSpPr>
        <p:spPr>
          <a:xfrm>
            <a:off x="1524000" y="990600"/>
            <a:ext cx="7418070" cy="920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3530" marR="5080" indent="-291465">
              <a:spcBef>
                <a:spcPts val="100"/>
              </a:spcBef>
              <a:buFont typeface="DejaVu Sans"/>
              <a:buChar char="•"/>
              <a:tabLst>
                <a:tab pos="303530" algn="l"/>
                <a:tab pos="304165" algn="l"/>
              </a:tabLst>
            </a:pPr>
            <a:r>
              <a:rPr spc="-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Now </a:t>
            </a:r>
            <a:r>
              <a:rPr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 to </a:t>
            </a:r>
            <a:r>
              <a:rPr spc="-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determine </a:t>
            </a:r>
            <a:r>
              <a:rPr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three main </a:t>
            </a:r>
            <a:r>
              <a:rPr spc="-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intensities </a:t>
            </a:r>
            <a:r>
              <a:rPr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that  </a:t>
            </a:r>
            <a:r>
              <a:rPr spc="-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define </a:t>
            </a:r>
            <a:r>
              <a:rPr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our</a:t>
            </a:r>
            <a:r>
              <a:rPr spc="10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groups?</a:t>
            </a:r>
            <a:endParaRPr dirty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03530" indent="-291465">
              <a:spcBef>
                <a:spcPts val="600"/>
              </a:spcBef>
              <a:buFont typeface="DejaVu Sans"/>
              <a:buChar char="•"/>
              <a:tabLst>
                <a:tab pos="303530" algn="l"/>
                <a:tab pos="304165" algn="l"/>
              </a:tabLst>
            </a:pPr>
            <a:r>
              <a:rPr spc="-2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 </a:t>
            </a:r>
            <a:r>
              <a:rPr spc="-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need </a:t>
            </a:r>
            <a:r>
              <a:rPr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</a:t>
            </a:r>
            <a:r>
              <a:rPr spc="30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b="1" i="1" spc="-15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cluster</a:t>
            </a:r>
            <a:r>
              <a:rPr b="1" i="1" spc="-155" dirty="0" smtClean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endParaRPr dirty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2" name="object 2"/>
          <p:cNvSpPr/>
          <p:nvPr/>
        </p:nvSpPr>
        <p:spPr>
          <a:xfrm>
            <a:off x="6400800" y="1524000"/>
            <a:ext cx="3352973" cy="25033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prstClr val="black"/>
              </a:solidFill>
            </a:endParaRPr>
          </a:p>
        </p:txBody>
      </p:sp>
      <p:grpSp>
        <p:nvGrpSpPr>
          <p:cNvPr id="23" name="object 3"/>
          <p:cNvGrpSpPr/>
          <p:nvPr/>
        </p:nvGrpSpPr>
        <p:grpSpPr>
          <a:xfrm>
            <a:off x="2057400" y="2133600"/>
            <a:ext cx="2780030" cy="1800225"/>
            <a:chOff x="620268" y="681227"/>
            <a:chExt cx="2780030" cy="1800225"/>
          </a:xfrm>
        </p:grpSpPr>
        <p:sp>
          <p:nvSpPr>
            <p:cNvPr id="24" name="object 4"/>
            <p:cNvSpPr/>
            <p:nvPr/>
          </p:nvSpPr>
          <p:spPr>
            <a:xfrm>
              <a:off x="934127" y="995237"/>
              <a:ext cx="1904474" cy="11432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25" name="object 5"/>
            <p:cNvSpPr/>
            <p:nvPr/>
          </p:nvSpPr>
          <p:spPr>
            <a:xfrm>
              <a:off x="624840" y="685799"/>
              <a:ext cx="2771140" cy="1790700"/>
            </a:xfrm>
            <a:custGeom>
              <a:avLst/>
              <a:gdLst/>
              <a:ahLst/>
              <a:cxnLst/>
              <a:rect l="l" t="t" r="r" b="b"/>
              <a:pathLst>
                <a:path w="2771140" h="1790700">
                  <a:moveTo>
                    <a:pt x="0" y="1790700"/>
                  </a:moveTo>
                  <a:lnTo>
                    <a:pt x="2770632" y="1790700"/>
                  </a:lnTo>
                  <a:lnTo>
                    <a:pt x="2770632" y="0"/>
                  </a:lnTo>
                  <a:lnTo>
                    <a:pt x="0" y="0"/>
                  </a:lnTo>
                  <a:lnTo>
                    <a:pt x="0" y="17907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26" name="object 6"/>
          <p:cNvSpPr txBox="1"/>
          <p:nvPr/>
        </p:nvSpPr>
        <p:spPr>
          <a:xfrm>
            <a:off x="5943600" y="2057400"/>
            <a:ext cx="333425" cy="15011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580"/>
              </a:lnSpc>
            </a:pPr>
            <a:r>
              <a:rPr sz="2200" b="1" spc="-5" dirty="0">
                <a:solidFill>
                  <a:prstClr val="black"/>
                </a:solidFill>
                <a:latin typeface="Nimbus Sans L"/>
                <a:cs typeface="Nimbus Sans L"/>
              </a:rPr>
              <a:t>pixel</a:t>
            </a:r>
            <a:r>
              <a:rPr sz="2200" b="1" spc="-50" dirty="0">
                <a:solidFill>
                  <a:prstClr val="black"/>
                </a:solidFill>
                <a:latin typeface="Nimbus Sans L"/>
                <a:cs typeface="Nimbus Sans L"/>
              </a:rPr>
              <a:t> </a:t>
            </a:r>
            <a:r>
              <a:rPr sz="2200" b="1" spc="-5" dirty="0">
                <a:solidFill>
                  <a:prstClr val="black"/>
                </a:solidFill>
                <a:latin typeface="Nimbus Sans L"/>
                <a:cs typeface="Nimbus Sans L"/>
              </a:rPr>
              <a:t>count</a:t>
            </a:r>
            <a:endParaRPr sz="2200" dirty="0">
              <a:solidFill>
                <a:prstClr val="black"/>
              </a:solidFill>
              <a:latin typeface="Nimbus Sans L"/>
              <a:cs typeface="Nimbus Sans L"/>
            </a:endParaRPr>
          </a:p>
        </p:txBody>
      </p:sp>
      <p:grpSp>
        <p:nvGrpSpPr>
          <p:cNvPr id="27" name="object 8"/>
          <p:cNvGrpSpPr/>
          <p:nvPr/>
        </p:nvGrpSpPr>
        <p:grpSpPr>
          <a:xfrm>
            <a:off x="2102272" y="4170881"/>
            <a:ext cx="2780030" cy="1800225"/>
            <a:chOff x="620268" y="3966971"/>
            <a:chExt cx="2780030" cy="1800225"/>
          </a:xfrm>
        </p:grpSpPr>
        <p:sp>
          <p:nvSpPr>
            <p:cNvPr id="28" name="object 9"/>
            <p:cNvSpPr/>
            <p:nvPr/>
          </p:nvSpPr>
          <p:spPr>
            <a:xfrm>
              <a:off x="629412" y="3976115"/>
              <a:ext cx="2761488" cy="178155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29" name="object 10"/>
            <p:cNvSpPr/>
            <p:nvPr/>
          </p:nvSpPr>
          <p:spPr>
            <a:xfrm>
              <a:off x="624840" y="3971543"/>
              <a:ext cx="2771140" cy="1790700"/>
            </a:xfrm>
            <a:custGeom>
              <a:avLst/>
              <a:gdLst/>
              <a:ahLst/>
              <a:cxnLst/>
              <a:rect l="l" t="t" r="r" b="b"/>
              <a:pathLst>
                <a:path w="2771140" h="1790700">
                  <a:moveTo>
                    <a:pt x="0" y="1790699"/>
                  </a:moveTo>
                  <a:lnTo>
                    <a:pt x="2770632" y="1790699"/>
                  </a:lnTo>
                  <a:lnTo>
                    <a:pt x="2770632" y="0"/>
                  </a:lnTo>
                  <a:lnTo>
                    <a:pt x="0" y="0"/>
                  </a:lnTo>
                  <a:lnTo>
                    <a:pt x="0" y="17906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30" name="object 11"/>
          <p:cNvSpPr/>
          <p:nvPr/>
        </p:nvSpPr>
        <p:spPr>
          <a:xfrm>
            <a:off x="6153829" y="4140524"/>
            <a:ext cx="3618812" cy="22891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31" name="object 12"/>
          <p:cNvSpPr txBox="1"/>
          <p:nvPr/>
        </p:nvSpPr>
        <p:spPr>
          <a:xfrm>
            <a:off x="2694283" y="6033064"/>
            <a:ext cx="15957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200" b="1" spc="-5" dirty="0">
                <a:solidFill>
                  <a:prstClr val="black"/>
                </a:solidFill>
                <a:latin typeface="Nimbus Sans L"/>
                <a:cs typeface="Nimbus Sans L"/>
              </a:rPr>
              <a:t>input</a:t>
            </a:r>
            <a:r>
              <a:rPr sz="2200" b="1" spc="-35" dirty="0">
                <a:solidFill>
                  <a:prstClr val="black"/>
                </a:solidFill>
                <a:latin typeface="Nimbus Sans L"/>
                <a:cs typeface="Nimbus Sans L"/>
              </a:rPr>
              <a:t> </a:t>
            </a:r>
            <a:r>
              <a:rPr sz="2200" b="1" spc="-5" dirty="0">
                <a:solidFill>
                  <a:prstClr val="black"/>
                </a:solidFill>
                <a:latin typeface="Nimbus Sans L"/>
                <a:cs typeface="Nimbus Sans L"/>
              </a:rPr>
              <a:t>image</a:t>
            </a:r>
            <a:endParaRPr sz="2200" dirty="0">
              <a:solidFill>
                <a:prstClr val="black"/>
              </a:solidFill>
              <a:latin typeface="Nimbus Sans L"/>
              <a:cs typeface="Nimbus Sans L"/>
            </a:endParaRPr>
          </a:p>
        </p:txBody>
      </p:sp>
      <p:sp>
        <p:nvSpPr>
          <p:cNvPr id="32" name="object 13"/>
          <p:cNvSpPr txBox="1"/>
          <p:nvPr/>
        </p:nvSpPr>
        <p:spPr>
          <a:xfrm>
            <a:off x="7543800" y="6400800"/>
            <a:ext cx="11747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200" b="1" spc="-5" dirty="0">
                <a:solidFill>
                  <a:prstClr val="black"/>
                </a:solidFill>
                <a:latin typeface="Nimbus Sans L"/>
                <a:cs typeface="Nimbus Sans L"/>
              </a:rPr>
              <a:t>intensity</a:t>
            </a:r>
            <a:endParaRPr sz="2200" dirty="0">
              <a:solidFill>
                <a:prstClr val="black"/>
              </a:solidFill>
              <a:latin typeface="Nimbus Sans L"/>
              <a:cs typeface="Nimbus Sans L"/>
            </a:endParaRPr>
          </a:p>
        </p:txBody>
      </p:sp>
      <p:sp>
        <p:nvSpPr>
          <p:cNvPr id="33" name="object 14"/>
          <p:cNvSpPr txBox="1"/>
          <p:nvPr/>
        </p:nvSpPr>
        <p:spPr>
          <a:xfrm>
            <a:off x="5746369" y="4432926"/>
            <a:ext cx="333425" cy="15011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580"/>
              </a:lnSpc>
            </a:pPr>
            <a:r>
              <a:rPr sz="2200" b="1" spc="-5" dirty="0">
                <a:solidFill>
                  <a:prstClr val="black"/>
                </a:solidFill>
                <a:latin typeface="Nimbus Sans L"/>
                <a:cs typeface="Nimbus Sans L"/>
              </a:rPr>
              <a:t>pixel</a:t>
            </a:r>
            <a:r>
              <a:rPr sz="2200" b="1" spc="-50" dirty="0">
                <a:solidFill>
                  <a:prstClr val="black"/>
                </a:solidFill>
                <a:latin typeface="Nimbus Sans L"/>
                <a:cs typeface="Nimbus Sans L"/>
              </a:rPr>
              <a:t> </a:t>
            </a:r>
            <a:r>
              <a:rPr sz="2200" b="1" spc="-5" dirty="0">
                <a:solidFill>
                  <a:prstClr val="black"/>
                </a:solidFill>
                <a:latin typeface="Nimbus Sans L"/>
                <a:cs typeface="Nimbus Sans L"/>
              </a:rPr>
              <a:t>count</a:t>
            </a:r>
            <a:endParaRPr sz="2200" dirty="0">
              <a:solidFill>
                <a:prstClr val="black"/>
              </a:solidFill>
              <a:latin typeface="Nimbus Sans L"/>
              <a:cs typeface="Nimbus Sans L"/>
            </a:endParaRPr>
          </a:p>
        </p:txBody>
      </p:sp>
    </p:spTree>
    <p:extLst>
      <p:ext uri="{BB962C8B-B14F-4D97-AF65-F5344CB8AC3E}">
        <p14:creationId xmlns:p14="http://schemas.microsoft.com/office/powerpoint/2010/main" val="113652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K Means Clustering – E Step</a:t>
            </a:r>
            <a:endParaRPr lang="en-IN" dirty="0"/>
          </a:p>
        </p:txBody>
      </p:sp>
      <p:sp>
        <p:nvSpPr>
          <p:cNvPr id="16" name="object 84"/>
          <p:cNvSpPr txBox="1"/>
          <p:nvPr/>
        </p:nvSpPr>
        <p:spPr>
          <a:xfrm>
            <a:off x="1981200" y="4343400"/>
            <a:ext cx="7624445" cy="11977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8930" marR="30480" indent="-291465">
              <a:spcBef>
                <a:spcPts val="100"/>
              </a:spcBef>
              <a:buFontTx/>
              <a:buChar char="•"/>
              <a:tabLst>
                <a:tab pos="328930" algn="l"/>
                <a:tab pos="329565" algn="l"/>
              </a:tabLst>
            </a:pPr>
            <a:r>
              <a:rPr spc="-110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Goal: </a:t>
            </a:r>
            <a:r>
              <a:rPr spc="-13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choose </a:t>
            </a:r>
            <a:r>
              <a:rPr spc="-190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three </a:t>
            </a:r>
            <a:r>
              <a:rPr spc="-22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“centers” </a:t>
            </a:r>
            <a:r>
              <a:rPr spc="-100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as </a:t>
            </a:r>
            <a:r>
              <a:rPr spc="-20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representative </a:t>
            </a:r>
            <a:r>
              <a:rPr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intensities, </a:t>
            </a:r>
            <a:r>
              <a:rPr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and </a:t>
            </a:r>
            <a:r>
              <a:rPr spc="-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label </a:t>
            </a:r>
            <a:r>
              <a:rPr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every </a:t>
            </a:r>
            <a:r>
              <a:rPr spc="-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pixel according </a:t>
            </a:r>
            <a:r>
              <a:rPr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spc="-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which </a:t>
            </a:r>
            <a:r>
              <a:rPr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  these centers it is </a:t>
            </a:r>
            <a:r>
              <a:rPr spc="-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nearest</a:t>
            </a:r>
            <a:r>
              <a:rPr spc="-40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to.</a:t>
            </a:r>
          </a:p>
          <a:p>
            <a:pPr marL="328930" marR="199390" indent="-291465">
              <a:spcBef>
                <a:spcPts val="600"/>
              </a:spcBef>
              <a:buFont typeface="DejaVu Sans"/>
              <a:buChar char="•"/>
              <a:tabLst>
                <a:tab pos="328930" algn="l"/>
                <a:tab pos="329565" algn="l"/>
              </a:tabLst>
            </a:pPr>
            <a:r>
              <a:rPr spc="-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Best cluster </a:t>
            </a:r>
            <a:r>
              <a:rPr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centers are those that minimize </a:t>
            </a:r>
            <a:r>
              <a:rPr spc="-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SSD  between all points </a:t>
            </a:r>
            <a:r>
              <a:rPr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and their nearest </a:t>
            </a:r>
            <a:r>
              <a:rPr spc="-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cluster center</a:t>
            </a:r>
            <a:r>
              <a:rPr spc="80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i="1" spc="-10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i="1" spc="-15" baseline="-20833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spc="-10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endParaRPr dirty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7" name="object 85"/>
          <p:cNvGrpSpPr/>
          <p:nvPr/>
        </p:nvGrpSpPr>
        <p:grpSpPr>
          <a:xfrm>
            <a:off x="6259982" y="2801113"/>
            <a:ext cx="1905000" cy="1234440"/>
            <a:chOff x="5256276" y="1993392"/>
            <a:chExt cx="1905000" cy="1234440"/>
          </a:xfrm>
        </p:grpSpPr>
        <p:sp>
          <p:nvSpPr>
            <p:cNvPr id="18" name="object 86"/>
            <p:cNvSpPr/>
            <p:nvPr/>
          </p:nvSpPr>
          <p:spPr>
            <a:xfrm>
              <a:off x="5265420" y="2002536"/>
              <a:ext cx="1886712" cy="121615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9" name="object 87"/>
            <p:cNvSpPr/>
            <p:nvPr/>
          </p:nvSpPr>
          <p:spPr>
            <a:xfrm>
              <a:off x="5260848" y="1997964"/>
              <a:ext cx="1896110" cy="1225550"/>
            </a:xfrm>
            <a:custGeom>
              <a:avLst/>
              <a:gdLst/>
              <a:ahLst/>
              <a:cxnLst/>
              <a:rect l="l" t="t" r="r" b="b"/>
              <a:pathLst>
                <a:path w="1896109" h="1225550">
                  <a:moveTo>
                    <a:pt x="0" y="1225296"/>
                  </a:moveTo>
                  <a:lnTo>
                    <a:pt x="1895855" y="1225296"/>
                  </a:lnTo>
                  <a:lnTo>
                    <a:pt x="1895855" y="0"/>
                  </a:lnTo>
                  <a:lnTo>
                    <a:pt x="0" y="0"/>
                  </a:lnTo>
                  <a:lnTo>
                    <a:pt x="0" y="122529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object 88"/>
          <p:cNvGrpSpPr/>
          <p:nvPr/>
        </p:nvGrpSpPr>
        <p:grpSpPr>
          <a:xfrm>
            <a:off x="3230270" y="2804160"/>
            <a:ext cx="1903730" cy="1234440"/>
            <a:chOff x="2226564" y="1996439"/>
            <a:chExt cx="1903730" cy="1234440"/>
          </a:xfrm>
        </p:grpSpPr>
        <p:sp>
          <p:nvSpPr>
            <p:cNvPr id="34" name="object 89"/>
            <p:cNvSpPr/>
            <p:nvPr/>
          </p:nvSpPr>
          <p:spPr>
            <a:xfrm>
              <a:off x="2235708" y="2005583"/>
              <a:ext cx="1885188" cy="121615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35" name="object 90"/>
            <p:cNvSpPr/>
            <p:nvPr/>
          </p:nvSpPr>
          <p:spPr>
            <a:xfrm>
              <a:off x="2231136" y="2001011"/>
              <a:ext cx="1894839" cy="1225550"/>
            </a:xfrm>
            <a:custGeom>
              <a:avLst/>
              <a:gdLst/>
              <a:ahLst/>
              <a:cxnLst/>
              <a:rect l="l" t="t" r="r" b="b"/>
              <a:pathLst>
                <a:path w="1894839" h="1225550">
                  <a:moveTo>
                    <a:pt x="0" y="1225296"/>
                  </a:moveTo>
                  <a:lnTo>
                    <a:pt x="1894332" y="1225296"/>
                  </a:lnTo>
                  <a:lnTo>
                    <a:pt x="1894332" y="0"/>
                  </a:lnTo>
                  <a:lnTo>
                    <a:pt x="0" y="0"/>
                  </a:lnTo>
                  <a:lnTo>
                    <a:pt x="0" y="122529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36" name="object 91"/>
          <p:cNvSpPr txBox="1"/>
          <p:nvPr/>
        </p:nvSpPr>
        <p:spPr>
          <a:xfrm>
            <a:off x="6672732" y="3234386"/>
            <a:ext cx="22479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3000" b="1" dirty="0">
                <a:solidFill>
                  <a:srgbClr val="FFFFFF"/>
                </a:solidFill>
                <a:latin typeface="Nimbus Sans L"/>
                <a:cs typeface="Nimbus Sans L"/>
              </a:rPr>
              <a:t>1</a:t>
            </a:r>
            <a:endParaRPr sz="3000" dirty="0">
              <a:solidFill>
                <a:prstClr val="black"/>
              </a:solidFill>
              <a:latin typeface="Nimbus Sans L"/>
              <a:cs typeface="Nimbus Sans L"/>
            </a:endParaRPr>
          </a:p>
        </p:txBody>
      </p:sp>
      <p:sp>
        <p:nvSpPr>
          <p:cNvPr id="37" name="object 92"/>
          <p:cNvSpPr txBox="1"/>
          <p:nvPr/>
        </p:nvSpPr>
        <p:spPr>
          <a:xfrm>
            <a:off x="7296302" y="3209925"/>
            <a:ext cx="2247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3000" b="1" dirty="0">
                <a:solidFill>
                  <a:prstClr val="black"/>
                </a:solidFill>
                <a:latin typeface="Nimbus Sans L"/>
                <a:cs typeface="Nimbus Sans L"/>
              </a:rPr>
              <a:t>2</a:t>
            </a:r>
            <a:endParaRPr sz="3000" dirty="0">
              <a:solidFill>
                <a:prstClr val="black"/>
              </a:solidFill>
              <a:latin typeface="Nimbus Sans L"/>
              <a:cs typeface="Nimbus Sans L"/>
            </a:endParaRPr>
          </a:p>
        </p:txBody>
      </p:sp>
      <p:sp>
        <p:nvSpPr>
          <p:cNvPr id="38" name="object 93"/>
          <p:cNvSpPr txBox="1"/>
          <p:nvPr/>
        </p:nvSpPr>
        <p:spPr>
          <a:xfrm>
            <a:off x="7795285" y="2885694"/>
            <a:ext cx="2247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3000" b="1" dirty="0">
                <a:solidFill>
                  <a:prstClr val="black"/>
                </a:solidFill>
                <a:latin typeface="Nimbus Sans L"/>
                <a:cs typeface="Nimbus Sans L"/>
              </a:rPr>
              <a:t>3</a:t>
            </a:r>
            <a:endParaRPr sz="3000" dirty="0">
              <a:solidFill>
                <a:prstClr val="black"/>
              </a:solidFill>
              <a:latin typeface="Nimbus Sans L"/>
              <a:cs typeface="Nimbus Sans L"/>
            </a:endParaRPr>
          </a:p>
        </p:txBody>
      </p:sp>
      <p:sp>
        <p:nvSpPr>
          <p:cNvPr id="39" name="object 94"/>
          <p:cNvSpPr/>
          <p:nvPr/>
        </p:nvSpPr>
        <p:spPr>
          <a:xfrm>
            <a:off x="5283860" y="3395853"/>
            <a:ext cx="724535" cy="134620"/>
          </a:xfrm>
          <a:custGeom>
            <a:avLst/>
            <a:gdLst/>
            <a:ahLst/>
            <a:cxnLst/>
            <a:rect l="l" t="t" r="r" b="b"/>
            <a:pathLst>
              <a:path w="724535" h="134619">
                <a:moveTo>
                  <a:pt x="641603" y="81797"/>
                </a:moveTo>
                <a:lnTo>
                  <a:pt x="600963" y="105409"/>
                </a:lnTo>
                <a:lnTo>
                  <a:pt x="594106" y="109474"/>
                </a:lnTo>
                <a:lnTo>
                  <a:pt x="591693" y="118237"/>
                </a:lnTo>
                <a:lnTo>
                  <a:pt x="595757" y="125221"/>
                </a:lnTo>
                <a:lnTo>
                  <a:pt x="599694" y="132079"/>
                </a:lnTo>
                <a:lnTo>
                  <a:pt x="608584" y="134492"/>
                </a:lnTo>
                <a:lnTo>
                  <a:pt x="699101" y="81914"/>
                </a:lnTo>
                <a:lnTo>
                  <a:pt x="641603" y="81797"/>
                </a:lnTo>
                <a:close/>
              </a:path>
              <a:path w="724535" h="134619">
                <a:moveTo>
                  <a:pt x="666498" y="67333"/>
                </a:moveTo>
                <a:lnTo>
                  <a:pt x="641603" y="81797"/>
                </a:lnTo>
                <a:lnTo>
                  <a:pt x="695198" y="81914"/>
                </a:lnTo>
                <a:lnTo>
                  <a:pt x="695206" y="79882"/>
                </a:lnTo>
                <a:lnTo>
                  <a:pt x="687959" y="79882"/>
                </a:lnTo>
                <a:lnTo>
                  <a:pt x="666498" y="67333"/>
                </a:lnTo>
                <a:close/>
              </a:path>
              <a:path w="724535" h="134619">
                <a:moveTo>
                  <a:pt x="608838" y="0"/>
                </a:moveTo>
                <a:lnTo>
                  <a:pt x="600075" y="2412"/>
                </a:lnTo>
                <a:lnTo>
                  <a:pt x="591947" y="16128"/>
                </a:lnTo>
                <a:lnTo>
                  <a:pt x="594233" y="25018"/>
                </a:lnTo>
                <a:lnTo>
                  <a:pt x="641718" y="52841"/>
                </a:lnTo>
                <a:lnTo>
                  <a:pt x="695325" y="52958"/>
                </a:lnTo>
                <a:lnTo>
                  <a:pt x="695198" y="81914"/>
                </a:lnTo>
                <a:lnTo>
                  <a:pt x="699101" y="81914"/>
                </a:lnTo>
                <a:lnTo>
                  <a:pt x="724026" y="67437"/>
                </a:lnTo>
                <a:lnTo>
                  <a:pt x="608838" y="0"/>
                </a:lnTo>
                <a:close/>
              </a:path>
              <a:path w="724535" h="134619">
                <a:moveTo>
                  <a:pt x="0" y="51434"/>
                </a:moveTo>
                <a:lnTo>
                  <a:pt x="0" y="80390"/>
                </a:lnTo>
                <a:lnTo>
                  <a:pt x="641603" y="81797"/>
                </a:lnTo>
                <a:lnTo>
                  <a:pt x="666498" y="67333"/>
                </a:lnTo>
                <a:lnTo>
                  <a:pt x="641718" y="52841"/>
                </a:lnTo>
                <a:lnTo>
                  <a:pt x="0" y="51434"/>
                </a:lnTo>
                <a:close/>
              </a:path>
              <a:path w="724535" h="134619">
                <a:moveTo>
                  <a:pt x="687959" y="54863"/>
                </a:moveTo>
                <a:lnTo>
                  <a:pt x="666498" y="67333"/>
                </a:lnTo>
                <a:lnTo>
                  <a:pt x="687959" y="79882"/>
                </a:lnTo>
                <a:lnTo>
                  <a:pt x="687959" y="54863"/>
                </a:lnTo>
                <a:close/>
              </a:path>
              <a:path w="724535" h="134619">
                <a:moveTo>
                  <a:pt x="695316" y="54863"/>
                </a:moveTo>
                <a:lnTo>
                  <a:pt x="687959" y="54863"/>
                </a:lnTo>
                <a:lnTo>
                  <a:pt x="687959" y="79882"/>
                </a:lnTo>
                <a:lnTo>
                  <a:pt x="695206" y="79882"/>
                </a:lnTo>
                <a:lnTo>
                  <a:pt x="695316" y="54863"/>
                </a:lnTo>
                <a:close/>
              </a:path>
              <a:path w="724535" h="134619">
                <a:moveTo>
                  <a:pt x="641718" y="52841"/>
                </a:moveTo>
                <a:lnTo>
                  <a:pt x="666498" y="67333"/>
                </a:lnTo>
                <a:lnTo>
                  <a:pt x="687959" y="54863"/>
                </a:lnTo>
                <a:lnTo>
                  <a:pt x="695316" y="54863"/>
                </a:lnTo>
                <a:lnTo>
                  <a:pt x="695325" y="52958"/>
                </a:lnTo>
                <a:lnTo>
                  <a:pt x="641718" y="528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40" name="object 104"/>
          <p:cNvSpPr/>
          <p:nvPr/>
        </p:nvSpPr>
        <p:spPr>
          <a:xfrm>
            <a:off x="3352800" y="5638800"/>
            <a:ext cx="5101581" cy="6941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prstClr val="black"/>
              </a:solidFill>
            </a:endParaRPr>
          </a:p>
        </p:txBody>
      </p:sp>
      <p:grpSp>
        <p:nvGrpSpPr>
          <p:cNvPr id="41" name="object 2"/>
          <p:cNvGrpSpPr/>
          <p:nvPr/>
        </p:nvGrpSpPr>
        <p:grpSpPr>
          <a:xfrm>
            <a:off x="1905000" y="1813686"/>
            <a:ext cx="7667625" cy="208915"/>
            <a:chOff x="921258" y="1043939"/>
            <a:chExt cx="7667625" cy="208915"/>
          </a:xfrm>
        </p:grpSpPr>
        <p:sp>
          <p:nvSpPr>
            <p:cNvPr id="42" name="object 3"/>
            <p:cNvSpPr/>
            <p:nvPr/>
          </p:nvSpPr>
          <p:spPr>
            <a:xfrm>
              <a:off x="921258" y="1056893"/>
              <a:ext cx="7667625" cy="182880"/>
            </a:xfrm>
            <a:custGeom>
              <a:avLst/>
              <a:gdLst/>
              <a:ahLst/>
              <a:cxnLst/>
              <a:rect l="l" t="t" r="r" b="b"/>
              <a:pathLst>
                <a:path w="7667625" h="182880">
                  <a:moveTo>
                    <a:pt x="7667625" y="111379"/>
                  </a:moveTo>
                  <a:lnTo>
                    <a:pt x="7580757" y="67818"/>
                  </a:lnTo>
                  <a:lnTo>
                    <a:pt x="7580757" y="96774"/>
                  </a:lnTo>
                  <a:lnTo>
                    <a:pt x="985215" y="95453"/>
                  </a:lnTo>
                  <a:lnTo>
                    <a:pt x="978839" y="55829"/>
                  </a:lnTo>
                  <a:lnTo>
                    <a:pt x="930198" y="7188"/>
                  </a:lnTo>
                  <a:lnTo>
                    <a:pt x="894588" y="0"/>
                  </a:lnTo>
                  <a:lnTo>
                    <a:pt x="858964" y="7188"/>
                  </a:lnTo>
                  <a:lnTo>
                    <a:pt x="829906" y="26771"/>
                  </a:lnTo>
                  <a:lnTo>
                    <a:pt x="810323" y="55829"/>
                  </a:lnTo>
                  <a:lnTo>
                    <a:pt x="803148" y="91440"/>
                  </a:lnTo>
                  <a:lnTo>
                    <a:pt x="803935" y="95415"/>
                  </a:lnTo>
                  <a:lnTo>
                    <a:pt x="86868" y="95262"/>
                  </a:lnTo>
                  <a:lnTo>
                    <a:pt x="72402" y="95250"/>
                  </a:lnTo>
                  <a:lnTo>
                    <a:pt x="86868" y="95250"/>
                  </a:lnTo>
                  <a:lnTo>
                    <a:pt x="86880" y="66294"/>
                  </a:lnTo>
                  <a:lnTo>
                    <a:pt x="0" y="109728"/>
                  </a:lnTo>
                  <a:lnTo>
                    <a:pt x="86855" y="153162"/>
                  </a:lnTo>
                  <a:lnTo>
                    <a:pt x="86855" y="124218"/>
                  </a:lnTo>
                  <a:lnTo>
                    <a:pt x="809777" y="124371"/>
                  </a:lnTo>
                  <a:lnTo>
                    <a:pt x="810323" y="127063"/>
                  </a:lnTo>
                  <a:lnTo>
                    <a:pt x="829906" y="156121"/>
                  </a:lnTo>
                  <a:lnTo>
                    <a:pt x="858964" y="175704"/>
                  </a:lnTo>
                  <a:lnTo>
                    <a:pt x="894588" y="182880"/>
                  </a:lnTo>
                  <a:lnTo>
                    <a:pt x="930198" y="175704"/>
                  </a:lnTo>
                  <a:lnTo>
                    <a:pt x="959256" y="156121"/>
                  </a:lnTo>
                  <a:lnTo>
                    <a:pt x="978839" y="127063"/>
                  </a:lnTo>
                  <a:lnTo>
                    <a:pt x="979373" y="124409"/>
                  </a:lnTo>
                  <a:lnTo>
                    <a:pt x="7580757" y="125730"/>
                  </a:lnTo>
                  <a:lnTo>
                    <a:pt x="7580757" y="154686"/>
                  </a:lnTo>
                  <a:lnTo>
                    <a:pt x="7638834" y="125730"/>
                  </a:lnTo>
                  <a:lnTo>
                    <a:pt x="7667625" y="1113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43" name="object 4"/>
            <p:cNvSpPr/>
            <p:nvPr/>
          </p:nvSpPr>
          <p:spPr>
            <a:xfrm>
              <a:off x="1724406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44" name="object 5"/>
            <p:cNvSpPr/>
            <p:nvPr/>
          </p:nvSpPr>
          <p:spPr>
            <a:xfrm>
              <a:off x="1876805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80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45" name="object 6"/>
            <p:cNvSpPr/>
            <p:nvPr/>
          </p:nvSpPr>
          <p:spPr>
            <a:xfrm>
              <a:off x="1876805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46" name="object 7"/>
            <p:cNvSpPr/>
            <p:nvPr/>
          </p:nvSpPr>
          <p:spPr>
            <a:xfrm>
              <a:off x="1578102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80">
                  <a:moveTo>
                    <a:pt x="91440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40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79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47" name="object 8"/>
            <p:cNvSpPr/>
            <p:nvPr/>
          </p:nvSpPr>
          <p:spPr>
            <a:xfrm>
              <a:off x="1578102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40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7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48" name="object 9"/>
            <p:cNvSpPr/>
            <p:nvPr/>
          </p:nvSpPr>
          <p:spPr>
            <a:xfrm>
              <a:off x="2017013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80">
                  <a:moveTo>
                    <a:pt x="91440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40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80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49" name="object 10"/>
            <p:cNvSpPr/>
            <p:nvPr/>
          </p:nvSpPr>
          <p:spPr>
            <a:xfrm>
              <a:off x="2017013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40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50" name="object 11"/>
            <p:cNvSpPr/>
            <p:nvPr/>
          </p:nvSpPr>
          <p:spPr>
            <a:xfrm>
              <a:off x="4463034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79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51" name="object 12"/>
            <p:cNvSpPr/>
            <p:nvPr/>
          </p:nvSpPr>
          <p:spPr>
            <a:xfrm>
              <a:off x="4463034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52" name="object 13"/>
            <p:cNvSpPr/>
            <p:nvPr/>
          </p:nvSpPr>
          <p:spPr>
            <a:xfrm>
              <a:off x="4609337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79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53" name="object 14"/>
            <p:cNvSpPr/>
            <p:nvPr/>
          </p:nvSpPr>
          <p:spPr>
            <a:xfrm>
              <a:off x="4609337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54" name="object 15"/>
            <p:cNvSpPr/>
            <p:nvPr/>
          </p:nvSpPr>
          <p:spPr>
            <a:xfrm>
              <a:off x="4755642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40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40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80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55" name="object 16"/>
            <p:cNvSpPr/>
            <p:nvPr/>
          </p:nvSpPr>
          <p:spPr>
            <a:xfrm>
              <a:off x="4755642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40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56" name="object 17"/>
            <p:cNvSpPr/>
            <p:nvPr/>
          </p:nvSpPr>
          <p:spPr>
            <a:xfrm>
              <a:off x="4792217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40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40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80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57" name="object 18"/>
            <p:cNvSpPr/>
            <p:nvPr/>
          </p:nvSpPr>
          <p:spPr>
            <a:xfrm>
              <a:off x="4792217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40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58" name="object 19"/>
            <p:cNvSpPr/>
            <p:nvPr/>
          </p:nvSpPr>
          <p:spPr>
            <a:xfrm>
              <a:off x="4938522" y="1056893"/>
              <a:ext cx="181610" cy="182880"/>
            </a:xfrm>
            <a:custGeom>
              <a:avLst/>
              <a:gdLst/>
              <a:ahLst/>
              <a:cxnLst/>
              <a:rect l="l" t="t" r="r" b="b"/>
              <a:pathLst>
                <a:path w="181610" h="182880">
                  <a:moveTo>
                    <a:pt x="90677" y="0"/>
                  </a:moveTo>
                  <a:lnTo>
                    <a:pt x="55399" y="7179"/>
                  </a:lnTo>
                  <a:lnTo>
                    <a:pt x="26574" y="26765"/>
                  </a:lnTo>
                  <a:lnTo>
                    <a:pt x="7131" y="55828"/>
                  </a:lnTo>
                  <a:lnTo>
                    <a:pt x="0" y="91439"/>
                  </a:lnTo>
                  <a:lnTo>
                    <a:pt x="7131" y="127051"/>
                  </a:lnTo>
                  <a:lnTo>
                    <a:pt x="26574" y="156114"/>
                  </a:lnTo>
                  <a:lnTo>
                    <a:pt x="55399" y="175700"/>
                  </a:lnTo>
                  <a:lnTo>
                    <a:pt x="90677" y="182879"/>
                  </a:lnTo>
                  <a:lnTo>
                    <a:pt x="125956" y="175700"/>
                  </a:lnTo>
                  <a:lnTo>
                    <a:pt x="154781" y="156114"/>
                  </a:lnTo>
                  <a:lnTo>
                    <a:pt x="174224" y="127051"/>
                  </a:lnTo>
                  <a:lnTo>
                    <a:pt x="181355" y="91439"/>
                  </a:lnTo>
                  <a:lnTo>
                    <a:pt x="174224" y="55828"/>
                  </a:lnTo>
                  <a:lnTo>
                    <a:pt x="154781" y="26765"/>
                  </a:lnTo>
                  <a:lnTo>
                    <a:pt x="125956" y="7179"/>
                  </a:lnTo>
                  <a:lnTo>
                    <a:pt x="906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59" name="object 20"/>
            <p:cNvSpPr/>
            <p:nvPr/>
          </p:nvSpPr>
          <p:spPr>
            <a:xfrm>
              <a:off x="4938522" y="1056893"/>
              <a:ext cx="181610" cy="182880"/>
            </a:xfrm>
            <a:custGeom>
              <a:avLst/>
              <a:gdLst/>
              <a:ahLst/>
              <a:cxnLst/>
              <a:rect l="l" t="t" r="r" b="b"/>
              <a:pathLst>
                <a:path w="181610" h="182880">
                  <a:moveTo>
                    <a:pt x="0" y="91439"/>
                  </a:moveTo>
                  <a:lnTo>
                    <a:pt x="7131" y="55828"/>
                  </a:lnTo>
                  <a:lnTo>
                    <a:pt x="26574" y="26765"/>
                  </a:lnTo>
                  <a:lnTo>
                    <a:pt x="55399" y="7179"/>
                  </a:lnTo>
                  <a:lnTo>
                    <a:pt x="90677" y="0"/>
                  </a:lnTo>
                  <a:lnTo>
                    <a:pt x="125956" y="7179"/>
                  </a:lnTo>
                  <a:lnTo>
                    <a:pt x="154781" y="26765"/>
                  </a:lnTo>
                  <a:lnTo>
                    <a:pt x="174224" y="55828"/>
                  </a:lnTo>
                  <a:lnTo>
                    <a:pt x="181355" y="91439"/>
                  </a:lnTo>
                  <a:lnTo>
                    <a:pt x="174224" y="127051"/>
                  </a:lnTo>
                  <a:lnTo>
                    <a:pt x="154781" y="156114"/>
                  </a:lnTo>
                  <a:lnTo>
                    <a:pt x="125956" y="175700"/>
                  </a:lnTo>
                  <a:lnTo>
                    <a:pt x="90677" y="182879"/>
                  </a:lnTo>
                  <a:lnTo>
                    <a:pt x="55399" y="175700"/>
                  </a:lnTo>
                  <a:lnTo>
                    <a:pt x="26574" y="156114"/>
                  </a:lnTo>
                  <a:lnTo>
                    <a:pt x="7131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60" name="object 21"/>
            <p:cNvSpPr/>
            <p:nvPr/>
          </p:nvSpPr>
          <p:spPr>
            <a:xfrm>
              <a:off x="5083302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80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61" name="object 22"/>
            <p:cNvSpPr/>
            <p:nvPr/>
          </p:nvSpPr>
          <p:spPr>
            <a:xfrm>
              <a:off x="5083302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62" name="object 23"/>
            <p:cNvSpPr/>
            <p:nvPr/>
          </p:nvSpPr>
          <p:spPr>
            <a:xfrm>
              <a:off x="4938522" y="1056893"/>
              <a:ext cx="181610" cy="182880"/>
            </a:xfrm>
            <a:custGeom>
              <a:avLst/>
              <a:gdLst/>
              <a:ahLst/>
              <a:cxnLst/>
              <a:rect l="l" t="t" r="r" b="b"/>
              <a:pathLst>
                <a:path w="181610" h="182880">
                  <a:moveTo>
                    <a:pt x="90677" y="0"/>
                  </a:moveTo>
                  <a:lnTo>
                    <a:pt x="55399" y="7179"/>
                  </a:lnTo>
                  <a:lnTo>
                    <a:pt x="26574" y="26765"/>
                  </a:lnTo>
                  <a:lnTo>
                    <a:pt x="7131" y="55828"/>
                  </a:lnTo>
                  <a:lnTo>
                    <a:pt x="0" y="91439"/>
                  </a:lnTo>
                  <a:lnTo>
                    <a:pt x="7131" y="127051"/>
                  </a:lnTo>
                  <a:lnTo>
                    <a:pt x="26574" y="156114"/>
                  </a:lnTo>
                  <a:lnTo>
                    <a:pt x="55399" y="175700"/>
                  </a:lnTo>
                  <a:lnTo>
                    <a:pt x="90677" y="182879"/>
                  </a:lnTo>
                  <a:lnTo>
                    <a:pt x="125956" y="175700"/>
                  </a:lnTo>
                  <a:lnTo>
                    <a:pt x="154781" y="156114"/>
                  </a:lnTo>
                  <a:lnTo>
                    <a:pt x="174224" y="127051"/>
                  </a:lnTo>
                  <a:lnTo>
                    <a:pt x="181355" y="91439"/>
                  </a:lnTo>
                  <a:lnTo>
                    <a:pt x="174224" y="55828"/>
                  </a:lnTo>
                  <a:lnTo>
                    <a:pt x="154781" y="26765"/>
                  </a:lnTo>
                  <a:lnTo>
                    <a:pt x="125956" y="7179"/>
                  </a:lnTo>
                  <a:lnTo>
                    <a:pt x="906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63" name="object 24"/>
            <p:cNvSpPr/>
            <p:nvPr/>
          </p:nvSpPr>
          <p:spPr>
            <a:xfrm>
              <a:off x="4938522" y="1056893"/>
              <a:ext cx="181610" cy="182880"/>
            </a:xfrm>
            <a:custGeom>
              <a:avLst/>
              <a:gdLst/>
              <a:ahLst/>
              <a:cxnLst/>
              <a:rect l="l" t="t" r="r" b="b"/>
              <a:pathLst>
                <a:path w="181610" h="182880">
                  <a:moveTo>
                    <a:pt x="0" y="91439"/>
                  </a:moveTo>
                  <a:lnTo>
                    <a:pt x="7131" y="55828"/>
                  </a:lnTo>
                  <a:lnTo>
                    <a:pt x="26574" y="26765"/>
                  </a:lnTo>
                  <a:lnTo>
                    <a:pt x="55399" y="7179"/>
                  </a:lnTo>
                  <a:lnTo>
                    <a:pt x="90677" y="0"/>
                  </a:lnTo>
                  <a:lnTo>
                    <a:pt x="125956" y="7179"/>
                  </a:lnTo>
                  <a:lnTo>
                    <a:pt x="154781" y="26765"/>
                  </a:lnTo>
                  <a:lnTo>
                    <a:pt x="174224" y="55828"/>
                  </a:lnTo>
                  <a:lnTo>
                    <a:pt x="181355" y="91439"/>
                  </a:lnTo>
                  <a:lnTo>
                    <a:pt x="174224" y="127051"/>
                  </a:lnTo>
                  <a:lnTo>
                    <a:pt x="154781" y="156114"/>
                  </a:lnTo>
                  <a:lnTo>
                    <a:pt x="125956" y="175700"/>
                  </a:lnTo>
                  <a:lnTo>
                    <a:pt x="90677" y="182879"/>
                  </a:lnTo>
                  <a:lnTo>
                    <a:pt x="55399" y="175700"/>
                  </a:lnTo>
                  <a:lnTo>
                    <a:pt x="26574" y="156114"/>
                  </a:lnTo>
                  <a:lnTo>
                    <a:pt x="7131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64" name="object 25"/>
            <p:cNvSpPr/>
            <p:nvPr/>
          </p:nvSpPr>
          <p:spPr>
            <a:xfrm>
              <a:off x="4975098" y="1056893"/>
              <a:ext cx="181610" cy="182880"/>
            </a:xfrm>
            <a:custGeom>
              <a:avLst/>
              <a:gdLst/>
              <a:ahLst/>
              <a:cxnLst/>
              <a:rect l="l" t="t" r="r" b="b"/>
              <a:pathLst>
                <a:path w="181610" h="182880">
                  <a:moveTo>
                    <a:pt x="90677" y="0"/>
                  </a:moveTo>
                  <a:lnTo>
                    <a:pt x="55399" y="7179"/>
                  </a:lnTo>
                  <a:lnTo>
                    <a:pt x="26574" y="26765"/>
                  </a:lnTo>
                  <a:lnTo>
                    <a:pt x="7131" y="55828"/>
                  </a:lnTo>
                  <a:lnTo>
                    <a:pt x="0" y="91439"/>
                  </a:lnTo>
                  <a:lnTo>
                    <a:pt x="7131" y="127051"/>
                  </a:lnTo>
                  <a:lnTo>
                    <a:pt x="26574" y="156114"/>
                  </a:lnTo>
                  <a:lnTo>
                    <a:pt x="55399" y="175700"/>
                  </a:lnTo>
                  <a:lnTo>
                    <a:pt x="90677" y="182879"/>
                  </a:lnTo>
                  <a:lnTo>
                    <a:pt x="125956" y="175700"/>
                  </a:lnTo>
                  <a:lnTo>
                    <a:pt x="154781" y="156114"/>
                  </a:lnTo>
                  <a:lnTo>
                    <a:pt x="174224" y="127051"/>
                  </a:lnTo>
                  <a:lnTo>
                    <a:pt x="181355" y="91439"/>
                  </a:lnTo>
                  <a:lnTo>
                    <a:pt x="174224" y="55828"/>
                  </a:lnTo>
                  <a:lnTo>
                    <a:pt x="154781" y="26765"/>
                  </a:lnTo>
                  <a:lnTo>
                    <a:pt x="125956" y="7179"/>
                  </a:lnTo>
                  <a:lnTo>
                    <a:pt x="906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65" name="object 26"/>
            <p:cNvSpPr/>
            <p:nvPr/>
          </p:nvSpPr>
          <p:spPr>
            <a:xfrm>
              <a:off x="4975098" y="1056893"/>
              <a:ext cx="181610" cy="182880"/>
            </a:xfrm>
            <a:custGeom>
              <a:avLst/>
              <a:gdLst/>
              <a:ahLst/>
              <a:cxnLst/>
              <a:rect l="l" t="t" r="r" b="b"/>
              <a:pathLst>
                <a:path w="181610" h="182880">
                  <a:moveTo>
                    <a:pt x="0" y="91439"/>
                  </a:moveTo>
                  <a:lnTo>
                    <a:pt x="7131" y="55828"/>
                  </a:lnTo>
                  <a:lnTo>
                    <a:pt x="26574" y="26765"/>
                  </a:lnTo>
                  <a:lnTo>
                    <a:pt x="55399" y="7179"/>
                  </a:lnTo>
                  <a:lnTo>
                    <a:pt x="90677" y="0"/>
                  </a:lnTo>
                  <a:lnTo>
                    <a:pt x="125956" y="7179"/>
                  </a:lnTo>
                  <a:lnTo>
                    <a:pt x="154781" y="26765"/>
                  </a:lnTo>
                  <a:lnTo>
                    <a:pt x="174224" y="55828"/>
                  </a:lnTo>
                  <a:lnTo>
                    <a:pt x="181355" y="91439"/>
                  </a:lnTo>
                  <a:lnTo>
                    <a:pt x="174224" y="127051"/>
                  </a:lnTo>
                  <a:lnTo>
                    <a:pt x="154781" y="156114"/>
                  </a:lnTo>
                  <a:lnTo>
                    <a:pt x="125956" y="175700"/>
                  </a:lnTo>
                  <a:lnTo>
                    <a:pt x="90677" y="182879"/>
                  </a:lnTo>
                  <a:lnTo>
                    <a:pt x="55399" y="175700"/>
                  </a:lnTo>
                  <a:lnTo>
                    <a:pt x="26574" y="156114"/>
                  </a:lnTo>
                  <a:lnTo>
                    <a:pt x="7131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66" name="object 27"/>
            <p:cNvSpPr/>
            <p:nvPr/>
          </p:nvSpPr>
          <p:spPr>
            <a:xfrm>
              <a:off x="5119878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80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67" name="object 28"/>
            <p:cNvSpPr/>
            <p:nvPr/>
          </p:nvSpPr>
          <p:spPr>
            <a:xfrm>
              <a:off x="5119878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68" name="object 29"/>
            <p:cNvSpPr/>
            <p:nvPr/>
          </p:nvSpPr>
          <p:spPr>
            <a:xfrm>
              <a:off x="5266181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79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69" name="object 30"/>
            <p:cNvSpPr/>
            <p:nvPr/>
          </p:nvSpPr>
          <p:spPr>
            <a:xfrm>
              <a:off x="5266181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70" name="object 31"/>
            <p:cNvSpPr/>
            <p:nvPr/>
          </p:nvSpPr>
          <p:spPr>
            <a:xfrm>
              <a:off x="1943861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80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71" name="object 32"/>
            <p:cNvSpPr/>
            <p:nvPr/>
          </p:nvSpPr>
          <p:spPr>
            <a:xfrm>
              <a:off x="1943861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72" name="object 33"/>
            <p:cNvSpPr/>
            <p:nvPr/>
          </p:nvSpPr>
          <p:spPr>
            <a:xfrm>
              <a:off x="1980438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80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73" name="object 34"/>
            <p:cNvSpPr/>
            <p:nvPr/>
          </p:nvSpPr>
          <p:spPr>
            <a:xfrm>
              <a:off x="1980438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74" name="object 35"/>
            <p:cNvSpPr/>
            <p:nvPr/>
          </p:nvSpPr>
          <p:spPr>
            <a:xfrm>
              <a:off x="2126741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80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75" name="object 36"/>
            <p:cNvSpPr/>
            <p:nvPr/>
          </p:nvSpPr>
          <p:spPr>
            <a:xfrm>
              <a:off x="2126741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76" name="object 37"/>
            <p:cNvSpPr/>
            <p:nvPr/>
          </p:nvSpPr>
          <p:spPr>
            <a:xfrm>
              <a:off x="6215634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79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77" name="object 38"/>
            <p:cNvSpPr/>
            <p:nvPr/>
          </p:nvSpPr>
          <p:spPr>
            <a:xfrm>
              <a:off x="6215634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78" name="object 39"/>
            <p:cNvSpPr/>
            <p:nvPr/>
          </p:nvSpPr>
          <p:spPr>
            <a:xfrm>
              <a:off x="6252210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79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79" name="object 40"/>
            <p:cNvSpPr/>
            <p:nvPr/>
          </p:nvSpPr>
          <p:spPr>
            <a:xfrm>
              <a:off x="6252210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80" name="object 41"/>
            <p:cNvSpPr/>
            <p:nvPr/>
          </p:nvSpPr>
          <p:spPr>
            <a:xfrm>
              <a:off x="6398513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80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81" name="object 42"/>
            <p:cNvSpPr/>
            <p:nvPr/>
          </p:nvSpPr>
          <p:spPr>
            <a:xfrm>
              <a:off x="6398513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82" name="object 43"/>
            <p:cNvSpPr/>
            <p:nvPr/>
          </p:nvSpPr>
          <p:spPr>
            <a:xfrm>
              <a:off x="6471666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80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83" name="object 44"/>
            <p:cNvSpPr/>
            <p:nvPr/>
          </p:nvSpPr>
          <p:spPr>
            <a:xfrm>
              <a:off x="6471666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84" name="object 45"/>
            <p:cNvSpPr/>
            <p:nvPr/>
          </p:nvSpPr>
          <p:spPr>
            <a:xfrm>
              <a:off x="6508242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79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85" name="object 46"/>
            <p:cNvSpPr/>
            <p:nvPr/>
          </p:nvSpPr>
          <p:spPr>
            <a:xfrm>
              <a:off x="6508242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86" name="object 47"/>
            <p:cNvSpPr/>
            <p:nvPr/>
          </p:nvSpPr>
          <p:spPr>
            <a:xfrm>
              <a:off x="6654546" y="1056893"/>
              <a:ext cx="181610" cy="182880"/>
            </a:xfrm>
            <a:custGeom>
              <a:avLst/>
              <a:gdLst/>
              <a:ahLst/>
              <a:cxnLst/>
              <a:rect l="l" t="t" r="r" b="b"/>
              <a:pathLst>
                <a:path w="181609" h="182880">
                  <a:moveTo>
                    <a:pt x="90677" y="0"/>
                  </a:moveTo>
                  <a:lnTo>
                    <a:pt x="55399" y="7179"/>
                  </a:lnTo>
                  <a:lnTo>
                    <a:pt x="26574" y="26765"/>
                  </a:lnTo>
                  <a:lnTo>
                    <a:pt x="7131" y="55828"/>
                  </a:lnTo>
                  <a:lnTo>
                    <a:pt x="0" y="91439"/>
                  </a:lnTo>
                  <a:lnTo>
                    <a:pt x="7131" y="127051"/>
                  </a:lnTo>
                  <a:lnTo>
                    <a:pt x="26574" y="156114"/>
                  </a:lnTo>
                  <a:lnTo>
                    <a:pt x="55399" y="175700"/>
                  </a:lnTo>
                  <a:lnTo>
                    <a:pt x="90677" y="182879"/>
                  </a:lnTo>
                  <a:lnTo>
                    <a:pt x="125956" y="175700"/>
                  </a:lnTo>
                  <a:lnTo>
                    <a:pt x="154781" y="156114"/>
                  </a:lnTo>
                  <a:lnTo>
                    <a:pt x="174224" y="127051"/>
                  </a:lnTo>
                  <a:lnTo>
                    <a:pt x="181355" y="91439"/>
                  </a:lnTo>
                  <a:lnTo>
                    <a:pt x="174224" y="55828"/>
                  </a:lnTo>
                  <a:lnTo>
                    <a:pt x="154781" y="26765"/>
                  </a:lnTo>
                  <a:lnTo>
                    <a:pt x="125956" y="7179"/>
                  </a:lnTo>
                  <a:lnTo>
                    <a:pt x="906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87" name="object 48"/>
            <p:cNvSpPr/>
            <p:nvPr/>
          </p:nvSpPr>
          <p:spPr>
            <a:xfrm>
              <a:off x="6654546" y="1056893"/>
              <a:ext cx="181610" cy="182880"/>
            </a:xfrm>
            <a:custGeom>
              <a:avLst/>
              <a:gdLst/>
              <a:ahLst/>
              <a:cxnLst/>
              <a:rect l="l" t="t" r="r" b="b"/>
              <a:pathLst>
                <a:path w="181609" h="182880">
                  <a:moveTo>
                    <a:pt x="0" y="91439"/>
                  </a:moveTo>
                  <a:lnTo>
                    <a:pt x="7131" y="55828"/>
                  </a:lnTo>
                  <a:lnTo>
                    <a:pt x="26574" y="26765"/>
                  </a:lnTo>
                  <a:lnTo>
                    <a:pt x="55399" y="7179"/>
                  </a:lnTo>
                  <a:lnTo>
                    <a:pt x="90677" y="0"/>
                  </a:lnTo>
                  <a:lnTo>
                    <a:pt x="125956" y="7179"/>
                  </a:lnTo>
                  <a:lnTo>
                    <a:pt x="154781" y="26765"/>
                  </a:lnTo>
                  <a:lnTo>
                    <a:pt x="174224" y="55828"/>
                  </a:lnTo>
                  <a:lnTo>
                    <a:pt x="181355" y="91439"/>
                  </a:lnTo>
                  <a:lnTo>
                    <a:pt x="174224" y="127051"/>
                  </a:lnTo>
                  <a:lnTo>
                    <a:pt x="154781" y="156114"/>
                  </a:lnTo>
                  <a:lnTo>
                    <a:pt x="125956" y="175700"/>
                  </a:lnTo>
                  <a:lnTo>
                    <a:pt x="90677" y="182879"/>
                  </a:lnTo>
                  <a:lnTo>
                    <a:pt x="55399" y="175700"/>
                  </a:lnTo>
                  <a:lnTo>
                    <a:pt x="26574" y="156114"/>
                  </a:lnTo>
                  <a:lnTo>
                    <a:pt x="7131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88" name="object 49"/>
            <p:cNvSpPr/>
            <p:nvPr/>
          </p:nvSpPr>
          <p:spPr>
            <a:xfrm>
              <a:off x="5083302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80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89" name="object 50"/>
            <p:cNvSpPr/>
            <p:nvPr/>
          </p:nvSpPr>
          <p:spPr>
            <a:xfrm>
              <a:off x="5083302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0" name="object 51"/>
            <p:cNvSpPr/>
            <p:nvPr/>
          </p:nvSpPr>
          <p:spPr>
            <a:xfrm>
              <a:off x="5119878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80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1" name="object 52"/>
            <p:cNvSpPr/>
            <p:nvPr/>
          </p:nvSpPr>
          <p:spPr>
            <a:xfrm>
              <a:off x="5119878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2" name="object 53"/>
            <p:cNvSpPr/>
            <p:nvPr/>
          </p:nvSpPr>
          <p:spPr>
            <a:xfrm>
              <a:off x="5266181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79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3" name="object 54"/>
            <p:cNvSpPr/>
            <p:nvPr/>
          </p:nvSpPr>
          <p:spPr>
            <a:xfrm>
              <a:off x="5266181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4" name="object 55"/>
            <p:cNvSpPr/>
            <p:nvPr/>
          </p:nvSpPr>
          <p:spPr>
            <a:xfrm>
              <a:off x="5339334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79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5" name="object 56"/>
            <p:cNvSpPr/>
            <p:nvPr/>
          </p:nvSpPr>
          <p:spPr>
            <a:xfrm>
              <a:off x="5339334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6" name="object 57"/>
            <p:cNvSpPr/>
            <p:nvPr/>
          </p:nvSpPr>
          <p:spPr>
            <a:xfrm>
              <a:off x="5375910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79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7" name="object 58"/>
            <p:cNvSpPr/>
            <p:nvPr/>
          </p:nvSpPr>
          <p:spPr>
            <a:xfrm>
              <a:off x="5375910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8" name="object 59"/>
            <p:cNvSpPr/>
            <p:nvPr/>
          </p:nvSpPr>
          <p:spPr>
            <a:xfrm>
              <a:off x="5522213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80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9" name="object 60"/>
            <p:cNvSpPr/>
            <p:nvPr/>
          </p:nvSpPr>
          <p:spPr>
            <a:xfrm>
              <a:off x="5522213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00" name="object 61"/>
            <p:cNvSpPr/>
            <p:nvPr/>
          </p:nvSpPr>
          <p:spPr>
            <a:xfrm>
              <a:off x="5801867" y="1043939"/>
              <a:ext cx="207263" cy="20878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01" name="object 62"/>
            <p:cNvSpPr/>
            <p:nvPr/>
          </p:nvSpPr>
          <p:spPr>
            <a:xfrm>
              <a:off x="6764273" y="1056893"/>
              <a:ext cx="181610" cy="182880"/>
            </a:xfrm>
            <a:custGeom>
              <a:avLst/>
              <a:gdLst/>
              <a:ahLst/>
              <a:cxnLst/>
              <a:rect l="l" t="t" r="r" b="b"/>
              <a:pathLst>
                <a:path w="181609" h="182880">
                  <a:moveTo>
                    <a:pt x="90677" y="0"/>
                  </a:moveTo>
                  <a:lnTo>
                    <a:pt x="55399" y="7179"/>
                  </a:lnTo>
                  <a:lnTo>
                    <a:pt x="26574" y="26765"/>
                  </a:lnTo>
                  <a:lnTo>
                    <a:pt x="7131" y="55828"/>
                  </a:lnTo>
                  <a:lnTo>
                    <a:pt x="0" y="91439"/>
                  </a:lnTo>
                  <a:lnTo>
                    <a:pt x="7131" y="127051"/>
                  </a:lnTo>
                  <a:lnTo>
                    <a:pt x="26574" y="156114"/>
                  </a:lnTo>
                  <a:lnTo>
                    <a:pt x="55399" y="175700"/>
                  </a:lnTo>
                  <a:lnTo>
                    <a:pt x="90677" y="182879"/>
                  </a:lnTo>
                  <a:lnTo>
                    <a:pt x="125956" y="175700"/>
                  </a:lnTo>
                  <a:lnTo>
                    <a:pt x="154781" y="156114"/>
                  </a:lnTo>
                  <a:lnTo>
                    <a:pt x="174224" y="127051"/>
                  </a:lnTo>
                  <a:lnTo>
                    <a:pt x="181355" y="91439"/>
                  </a:lnTo>
                  <a:lnTo>
                    <a:pt x="174224" y="55828"/>
                  </a:lnTo>
                  <a:lnTo>
                    <a:pt x="154781" y="26765"/>
                  </a:lnTo>
                  <a:lnTo>
                    <a:pt x="125956" y="7179"/>
                  </a:lnTo>
                  <a:lnTo>
                    <a:pt x="906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02" name="object 63"/>
            <p:cNvSpPr/>
            <p:nvPr/>
          </p:nvSpPr>
          <p:spPr>
            <a:xfrm>
              <a:off x="6764273" y="1056893"/>
              <a:ext cx="181610" cy="182880"/>
            </a:xfrm>
            <a:custGeom>
              <a:avLst/>
              <a:gdLst/>
              <a:ahLst/>
              <a:cxnLst/>
              <a:rect l="l" t="t" r="r" b="b"/>
              <a:pathLst>
                <a:path w="181609" h="182880">
                  <a:moveTo>
                    <a:pt x="0" y="91439"/>
                  </a:moveTo>
                  <a:lnTo>
                    <a:pt x="7131" y="55828"/>
                  </a:lnTo>
                  <a:lnTo>
                    <a:pt x="26574" y="26765"/>
                  </a:lnTo>
                  <a:lnTo>
                    <a:pt x="55399" y="7179"/>
                  </a:lnTo>
                  <a:lnTo>
                    <a:pt x="90677" y="0"/>
                  </a:lnTo>
                  <a:lnTo>
                    <a:pt x="125956" y="7179"/>
                  </a:lnTo>
                  <a:lnTo>
                    <a:pt x="154781" y="26765"/>
                  </a:lnTo>
                  <a:lnTo>
                    <a:pt x="174224" y="55828"/>
                  </a:lnTo>
                  <a:lnTo>
                    <a:pt x="181355" y="91439"/>
                  </a:lnTo>
                  <a:lnTo>
                    <a:pt x="174224" y="127051"/>
                  </a:lnTo>
                  <a:lnTo>
                    <a:pt x="154781" y="156114"/>
                  </a:lnTo>
                  <a:lnTo>
                    <a:pt x="125956" y="175700"/>
                  </a:lnTo>
                  <a:lnTo>
                    <a:pt x="90677" y="182879"/>
                  </a:lnTo>
                  <a:lnTo>
                    <a:pt x="55399" y="175700"/>
                  </a:lnTo>
                  <a:lnTo>
                    <a:pt x="26574" y="156114"/>
                  </a:lnTo>
                  <a:lnTo>
                    <a:pt x="7131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03" name="object 64"/>
            <p:cNvSpPr/>
            <p:nvPr/>
          </p:nvSpPr>
          <p:spPr>
            <a:xfrm>
              <a:off x="6799325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40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40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79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04" name="object 65"/>
            <p:cNvSpPr/>
            <p:nvPr/>
          </p:nvSpPr>
          <p:spPr>
            <a:xfrm>
              <a:off x="6799325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40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05" name="object 66"/>
            <p:cNvSpPr/>
            <p:nvPr/>
          </p:nvSpPr>
          <p:spPr>
            <a:xfrm>
              <a:off x="6945629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40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40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79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06" name="object 67"/>
            <p:cNvSpPr/>
            <p:nvPr/>
          </p:nvSpPr>
          <p:spPr>
            <a:xfrm>
              <a:off x="6945629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40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07" name="object 68"/>
            <p:cNvSpPr/>
            <p:nvPr/>
          </p:nvSpPr>
          <p:spPr>
            <a:xfrm>
              <a:off x="6982205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40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40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79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08" name="object 69"/>
            <p:cNvSpPr/>
            <p:nvPr/>
          </p:nvSpPr>
          <p:spPr>
            <a:xfrm>
              <a:off x="6982205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40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09" name="object 70"/>
            <p:cNvSpPr/>
            <p:nvPr/>
          </p:nvSpPr>
          <p:spPr>
            <a:xfrm>
              <a:off x="7018781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40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40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79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10" name="object 71"/>
            <p:cNvSpPr/>
            <p:nvPr/>
          </p:nvSpPr>
          <p:spPr>
            <a:xfrm>
              <a:off x="7018781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40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11" name="object 72"/>
            <p:cNvSpPr/>
            <p:nvPr/>
          </p:nvSpPr>
          <p:spPr>
            <a:xfrm>
              <a:off x="7165086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40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40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80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12" name="object 73"/>
            <p:cNvSpPr/>
            <p:nvPr/>
          </p:nvSpPr>
          <p:spPr>
            <a:xfrm>
              <a:off x="7165086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40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13" name="object 74"/>
            <p:cNvSpPr/>
            <p:nvPr/>
          </p:nvSpPr>
          <p:spPr>
            <a:xfrm>
              <a:off x="7274813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79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14" name="object 75"/>
            <p:cNvSpPr/>
            <p:nvPr/>
          </p:nvSpPr>
          <p:spPr>
            <a:xfrm>
              <a:off x="7274813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15" name="object 76"/>
            <p:cNvSpPr/>
            <p:nvPr/>
          </p:nvSpPr>
          <p:spPr>
            <a:xfrm>
              <a:off x="7421117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79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16" name="object 77"/>
            <p:cNvSpPr/>
            <p:nvPr/>
          </p:nvSpPr>
          <p:spPr>
            <a:xfrm>
              <a:off x="7421117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17" name="object 78"/>
            <p:cNvSpPr/>
            <p:nvPr/>
          </p:nvSpPr>
          <p:spPr>
            <a:xfrm>
              <a:off x="1748027" y="1080515"/>
              <a:ext cx="135636" cy="13563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18" name="object 79"/>
            <p:cNvSpPr/>
            <p:nvPr/>
          </p:nvSpPr>
          <p:spPr>
            <a:xfrm>
              <a:off x="4815840" y="1080515"/>
              <a:ext cx="135635" cy="13563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19" name="object 80"/>
            <p:cNvSpPr/>
            <p:nvPr/>
          </p:nvSpPr>
          <p:spPr>
            <a:xfrm>
              <a:off x="7078979" y="1080515"/>
              <a:ext cx="135635" cy="13563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120" name="object 81"/>
          <p:cNvSpPr txBox="1"/>
          <p:nvPr/>
        </p:nvSpPr>
        <p:spPr>
          <a:xfrm>
            <a:off x="2677287" y="210858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prstClr val="black"/>
                </a:solidFill>
                <a:latin typeface="Nimbus Sans L"/>
                <a:cs typeface="Nimbus Sans L"/>
              </a:rPr>
              <a:t>0</a:t>
            </a:r>
          </a:p>
        </p:txBody>
      </p:sp>
      <p:sp>
        <p:nvSpPr>
          <p:cNvPr id="121" name="object 82"/>
          <p:cNvSpPr txBox="1"/>
          <p:nvPr/>
        </p:nvSpPr>
        <p:spPr>
          <a:xfrm>
            <a:off x="4977891" y="2072005"/>
            <a:ext cx="1026160" cy="518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3095">
              <a:lnSpc>
                <a:spcPts val="1939"/>
              </a:lnSpc>
              <a:spcBef>
                <a:spcPts val="100"/>
              </a:spcBef>
            </a:pPr>
            <a:r>
              <a:rPr spc="-5" dirty="0">
                <a:solidFill>
                  <a:prstClr val="black"/>
                </a:solidFill>
                <a:latin typeface="Nimbus Sans L"/>
                <a:cs typeface="Nimbus Sans L"/>
              </a:rPr>
              <a:t>190</a:t>
            </a:r>
            <a:endParaRPr dirty="0">
              <a:solidFill>
                <a:prstClr val="black"/>
              </a:solidFill>
              <a:latin typeface="Nimbus Sans L"/>
              <a:cs typeface="Nimbus Sans L"/>
            </a:endParaRPr>
          </a:p>
          <a:p>
            <a:pPr marL="12700">
              <a:lnSpc>
                <a:spcPts val="1939"/>
              </a:lnSpc>
            </a:pPr>
            <a:r>
              <a:rPr spc="-5" dirty="0">
                <a:solidFill>
                  <a:prstClr val="black"/>
                </a:solidFill>
                <a:latin typeface="Nimbus Sans L"/>
                <a:cs typeface="Nimbus Sans L"/>
              </a:rPr>
              <a:t>intensity</a:t>
            </a:r>
            <a:endParaRPr dirty="0">
              <a:solidFill>
                <a:prstClr val="black"/>
              </a:solidFill>
              <a:latin typeface="Nimbus Sans L"/>
              <a:cs typeface="Nimbus Sans L"/>
            </a:endParaRPr>
          </a:p>
        </p:txBody>
      </p:sp>
      <p:sp>
        <p:nvSpPr>
          <p:cNvPr id="122" name="object 83"/>
          <p:cNvSpPr txBox="1"/>
          <p:nvPr/>
        </p:nvSpPr>
        <p:spPr>
          <a:xfrm>
            <a:off x="7972550" y="2072004"/>
            <a:ext cx="405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prstClr val="black"/>
                </a:solidFill>
                <a:latin typeface="Nimbus Sans L"/>
                <a:cs typeface="Nimbus Sans L"/>
              </a:rPr>
              <a:t>255</a:t>
            </a:r>
            <a:endParaRPr dirty="0">
              <a:solidFill>
                <a:prstClr val="black"/>
              </a:solidFill>
              <a:latin typeface="Nimbus Sans L"/>
              <a:cs typeface="Nimbus Sans L"/>
            </a:endParaRPr>
          </a:p>
        </p:txBody>
      </p:sp>
      <p:grpSp>
        <p:nvGrpSpPr>
          <p:cNvPr id="123" name="object 95"/>
          <p:cNvGrpSpPr/>
          <p:nvPr/>
        </p:nvGrpSpPr>
        <p:grpSpPr>
          <a:xfrm>
            <a:off x="2695193" y="1155318"/>
            <a:ext cx="245745" cy="501650"/>
            <a:chOff x="1711451" y="385572"/>
            <a:chExt cx="245745" cy="501650"/>
          </a:xfrm>
        </p:grpSpPr>
        <p:sp>
          <p:nvSpPr>
            <p:cNvPr id="124" name="object 96"/>
            <p:cNvSpPr/>
            <p:nvPr/>
          </p:nvSpPr>
          <p:spPr>
            <a:xfrm>
              <a:off x="1724405" y="398526"/>
              <a:ext cx="219710" cy="475615"/>
            </a:xfrm>
            <a:custGeom>
              <a:avLst/>
              <a:gdLst/>
              <a:ahLst/>
              <a:cxnLst/>
              <a:rect l="l" t="t" r="r" b="b"/>
              <a:pathLst>
                <a:path w="219710" h="475615">
                  <a:moveTo>
                    <a:pt x="164592" y="0"/>
                  </a:moveTo>
                  <a:lnTo>
                    <a:pt x="54863" y="0"/>
                  </a:lnTo>
                  <a:lnTo>
                    <a:pt x="54863" y="365760"/>
                  </a:lnTo>
                  <a:lnTo>
                    <a:pt x="0" y="365760"/>
                  </a:lnTo>
                  <a:lnTo>
                    <a:pt x="109727" y="475488"/>
                  </a:lnTo>
                  <a:lnTo>
                    <a:pt x="219456" y="365760"/>
                  </a:lnTo>
                  <a:lnTo>
                    <a:pt x="164592" y="36576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25" name="object 97"/>
            <p:cNvSpPr/>
            <p:nvPr/>
          </p:nvSpPr>
          <p:spPr>
            <a:xfrm>
              <a:off x="1724405" y="398526"/>
              <a:ext cx="219710" cy="475615"/>
            </a:xfrm>
            <a:custGeom>
              <a:avLst/>
              <a:gdLst/>
              <a:ahLst/>
              <a:cxnLst/>
              <a:rect l="l" t="t" r="r" b="b"/>
              <a:pathLst>
                <a:path w="219710" h="475615">
                  <a:moveTo>
                    <a:pt x="0" y="365760"/>
                  </a:moveTo>
                  <a:lnTo>
                    <a:pt x="54863" y="365760"/>
                  </a:lnTo>
                  <a:lnTo>
                    <a:pt x="54863" y="0"/>
                  </a:lnTo>
                  <a:lnTo>
                    <a:pt x="164592" y="0"/>
                  </a:lnTo>
                  <a:lnTo>
                    <a:pt x="164592" y="365760"/>
                  </a:lnTo>
                  <a:lnTo>
                    <a:pt x="219456" y="365760"/>
                  </a:lnTo>
                  <a:lnTo>
                    <a:pt x="109727" y="475488"/>
                  </a:lnTo>
                  <a:lnTo>
                    <a:pt x="0" y="36576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26" name="object 98"/>
          <p:cNvGrpSpPr/>
          <p:nvPr/>
        </p:nvGrpSpPr>
        <p:grpSpPr>
          <a:xfrm>
            <a:off x="5763006" y="1191894"/>
            <a:ext cx="245745" cy="501650"/>
            <a:chOff x="4779264" y="422148"/>
            <a:chExt cx="245745" cy="501650"/>
          </a:xfrm>
        </p:grpSpPr>
        <p:sp>
          <p:nvSpPr>
            <p:cNvPr id="127" name="object 99"/>
            <p:cNvSpPr/>
            <p:nvPr/>
          </p:nvSpPr>
          <p:spPr>
            <a:xfrm>
              <a:off x="4792218" y="435102"/>
              <a:ext cx="219710" cy="475615"/>
            </a:xfrm>
            <a:custGeom>
              <a:avLst/>
              <a:gdLst/>
              <a:ahLst/>
              <a:cxnLst/>
              <a:rect l="l" t="t" r="r" b="b"/>
              <a:pathLst>
                <a:path w="219710" h="475615">
                  <a:moveTo>
                    <a:pt x="164592" y="0"/>
                  </a:moveTo>
                  <a:lnTo>
                    <a:pt x="54864" y="0"/>
                  </a:lnTo>
                  <a:lnTo>
                    <a:pt x="54864" y="365760"/>
                  </a:lnTo>
                  <a:lnTo>
                    <a:pt x="0" y="365760"/>
                  </a:lnTo>
                  <a:lnTo>
                    <a:pt x="109728" y="475488"/>
                  </a:lnTo>
                  <a:lnTo>
                    <a:pt x="219456" y="365760"/>
                  </a:lnTo>
                  <a:lnTo>
                    <a:pt x="164592" y="36576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28" name="object 100"/>
            <p:cNvSpPr/>
            <p:nvPr/>
          </p:nvSpPr>
          <p:spPr>
            <a:xfrm>
              <a:off x="4792218" y="435102"/>
              <a:ext cx="219710" cy="475615"/>
            </a:xfrm>
            <a:custGeom>
              <a:avLst/>
              <a:gdLst/>
              <a:ahLst/>
              <a:cxnLst/>
              <a:rect l="l" t="t" r="r" b="b"/>
              <a:pathLst>
                <a:path w="219710" h="475615">
                  <a:moveTo>
                    <a:pt x="0" y="365760"/>
                  </a:moveTo>
                  <a:lnTo>
                    <a:pt x="54864" y="365760"/>
                  </a:lnTo>
                  <a:lnTo>
                    <a:pt x="54864" y="0"/>
                  </a:lnTo>
                  <a:lnTo>
                    <a:pt x="164592" y="0"/>
                  </a:lnTo>
                  <a:lnTo>
                    <a:pt x="164592" y="365760"/>
                  </a:lnTo>
                  <a:lnTo>
                    <a:pt x="219456" y="365760"/>
                  </a:lnTo>
                  <a:lnTo>
                    <a:pt x="109728" y="475488"/>
                  </a:lnTo>
                  <a:lnTo>
                    <a:pt x="0" y="36576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29" name="object 101"/>
          <p:cNvGrpSpPr/>
          <p:nvPr/>
        </p:nvGrpSpPr>
        <p:grpSpPr>
          <a:xfrm>
            <a:off x="8026146" y="1228469"/>
            <a:ext cx="245745" cy="501650"/>
            <a:chOff x="7042404" y="458723"/>
            <a:chExt cx="245745" cy="501650"/>
          </a:xfrm>
        </p:grpSpPr>
        <p:sp>
          <p:nvSpPr>
            <p:cNvPr id="130" name="object 102"/>
            <p:cNvSpPr/>
            <p:nvPr/>
          </p:nvSpPr>
          <p:spPr>
            <a:xfrm>
              <a:off x="7055358" y="471677"/>
              <a:ext cx="219710" cy="475615"/>
            </a:xfrm>
            <a:custGeom>
              <a:avLst/>
              <a:gdLst/>
              <a:ahLst/>
              <a:cxnLst/>
              <a:rect l="l" t="t" r="r" b="b"/>
              <a:pathLst>
                <a:path w="219709" h="475615">
                  <a:moveTo>
                    <a:pt x="164592" y="0"/>
                  </a:moveTo>
                  <a:lnTo>
                    <a:pt x="54864" y="0"/>
                  </a:lnTo>
                  <a:lnTo>
                    <a:pt x="54864" y="365760"/>
                  </a:lnTo>
                  <a:lnTo>
                    <a:pt x="0" y="365760"/>
                  </a:lnTo>
                  <a:lnTo>
                    <a:pt x="109727" y="475488"/>
                  </a:lnTo>
                  <a:lnTo>
                    <a:pt x="219456" y="365760"/>
                  </a:lnTo>
                  <a:lnTo>
                    <a:pt x="164592" y="36576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31" name="object 103"/>
            <p:cNvSpPr/>
            <p:nvPr/>
          </p:nvSpPr>
          <p:spPr>
            <a:xfrm>
              <a:off x="7055358" y="471677"/>
              <a:ext cx="219710" cy="475615"/>
            </a:xfrm>
            <a:custGeom>
              <a:avLst/>
              <a:gdLst/>
              <a:ahLst/>
              <a:cxnLst/>
              <a:rect l="l" t="t" r="r" b="b"/>
              <a:pathLst>
                <a:path w="219709" h="475615">
                  <a:moveTo>
                    <a:pt x="0" y="365760"/>
                  </a:moveTo>
                  <a:lnTo>
                    <a:pt x="54864" y="365760"/>
                  </a:lnTo>
                  <a:lnTo>
                    <a:pt x="54864" y="0"/>
                  </a:lnTo>
                  <a:lnTo>
                    <a:pt x="164592" y="0"/>
                  </a:lnTo>
                  <a:lnTo>
                    <a:pt x="164592" y="365760"/>
                  </a:lnTo>
                  <a:lnTo>
                    <a:pt x="219456" y="365760"/>
                  </a:lnTo>
                  <a:lnTo>
                    <a:pt x="109727" y="475488"/>
                  </a:lnTo>
                  <a:lnTo>
                    <a:pt x="0" y="36576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24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 Means Clustering – </a:t>
            </a:r>
            <a:r>
              <a:rPr lang="en-IN" dirty="0" smtClean="0"/>
              <a:t>M </a:t>
            </a:r>
            <a:r>
              <a:rPr lang="en-IN" dirty="0"/>
              <a:t>Step</a:t>
            </a:r>
          </a:p>
        </p:txBody>
      </p:sp>
      <p:sp>
        <p:nvSpPr>
          <p:cNvPr id="133" name="object 3"/>
          <p:cNvSpPr txBox="1"/>
          <p:nvPr/>
        </p:nvSpPr>
        <p:spPr>
          <a:xfrm>
            <a:off x="2059940" y="1227583"/>
            <a:ext cx="8242934" cy="1086836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3535">
              <a:spcBef>
                <a:spcPts val="675"/>
              </a:spcBef>
              <a:buFontTx/>
              <a:buChar char="•"/>
              <a:tabLst>
                <a:tab pos="355600" algn="l"/>
                <a:tab pos="356235" algn="l"/>
              </a:tabLst>
            </a:pPr>
            <a:r>
              <a:rPr sz="2000" spc="-180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With </a:t>
            </a:r>
            <a:r>
              <a:rPr sz="2000" spc="-16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this objective, </a:t>
            </a:r>
            <a:r>
              <a:rPr sz="2000" spc="-210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it </a:t>
            </a:r>
            <a:r>
              <a:rPr sz="2000" spc="-9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is </a:t>
            </a:r>
            <a:r>
              <a:rPr sz="2000" spc="-140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 </a:t>
            </a:r>
            <a:r>
              <a:rPr sz="2000" spc="-19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“chicken </a:t>
            </a:r>
            <a:r>
              <a:rPr sz="2000" spc="-17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and </a:t>
            </a:r>
            <a:r>
              <a:rPr sz="2000" spc="-24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egg”</a:t>
            </a:r>
            <a:r>
              <a:rPr sz="2000" spc="-50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000" spc="-190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problem:</a:t>
            </a:r>
            <a:endParaRPr sz="2000" dirty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56285" marR="5080" indent="-287020">
              <a:spcBef>
                <a:spcPts val="575"/>
              </a:spcBef>
            </a:pPr>
            <a:r>
              <a:rPr sz="2000" spc="130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– </a:t>
            </a:r>
            <a:r>
              <a:rPr sz="2000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If we knew the </a:t>
            </a:r>
            <a:r>
              <a:rPr sz="2000" b="1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cluster </a:t>
            </a:r>
            <a:r>
              <a:rPr sz="2000" b="1" spc="-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centers</a:t>
            </a:r>
            <a:r>
              <a:rPr sz="2000" spc="-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sz="2000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 </a:t>
            </a:r>
            <a:r>
              <a:rPr sz="2000" spc="-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could allocate  points </a:t>
            </a:r>
            <a:r>
              <a:rPr sz="2000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 groups by </a:t>
            </a:r>
            <a:r>
              <a:rPr sz="2000" spc="-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assigning </a:t>
            </a:r>
            <a:r>
              <a:rPr sz="2000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each to its closest</a:t>
            </a:r>
            <a:r>
              <a:rPr sz="2000" spc="-2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000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center.</a:t>
            </a:r>
          </a:p>
        </p:txBody>
      </p:sp>
      <p:sp>
        <p:nvSpPr>
          <p:cNvPr id="134" name="object 4"/>
          <p:cNvSpPr txBox="1"/>
          <p:nvPr/>
        </p:nvSpPr>
        <p:spPr>
          <a:xfrm>
            <a:off x="2517444" y="3934714"/>
            <a:ext cx="766318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spcBef>
                <a:spcPts val="100"/>
              </a:spcBef>
            </a:pPr>
            <a:r>
              <a:rPr sz="2400" spc="130" dirty="0">
                <a:solidFill>
                  <a:prstClr val="black"/>
                </a:solidFill>
                <a:latin typeface="DejaVu Sans"/>
                <a:cs typeface="DejaVu Sans"/>
              </a:rPr>
              <a:t>– </a:t>
            </a:r>
            <a:r>
              <a:rPr sz="2000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If we knew the </a:t>
            </a:r>
            <a:r>
              <a:rPr sz="2000" b="1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group </a:t>
            </a:r>
            <a:r>
              <a:rPr sz="2000" b="1" spc="-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memberships</a:t>
            </a:r>
            <a:r>
              <a:rPr sz="2000" spc="-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sz="2000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 could get</a:t>
            </a:r>
            <a:r>
              <a:rPr sz="2000" spc="-40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000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 centers by computing the mean per</a:t>
            </a:r>
            <a:r>
              <a:rPr sz="2000" spc="-30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000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group.</a:t>
            </a:r>
          </a:p>
        </p:txBody>
      </p:sp>
      <p:grpSp>
        <p:nvGrpSpPr>
          <p:cNvPr id="135" name="object 5"/>
          <p:cNvGrpSpPr/>
          <p:nvPr/>
        </p:nvGrpSpPr>
        <p:grpSpPr>
          <a:xfrm>
            <a:off x="2372106" y="3019044"/>
            <a:ext cx="7667625" cy="646430"/>
            <a:chOff x="848105" y="3019044"/>
            <a:chExt cx="7667625" cy="646430"/>
          </a:xfrm>
        </p:grpSpPr>
        <p:sp>
          <p:nvSpPr>
            <p:cNvPr id="136" name="object 6"/>
            <p:cNvSpPr/>
            <p:nvPr/>
          </p:nvSpPr>
          <p:spPr>
            <a:xfrm>
              <a:off x="848106" y="3249929"/>
              <a:ext cx="7667625" cy="182880"/>
            </a:xfrm>
            <a:custGeom>
              <a:avLst/>
              <a:gdLst/>
              <a:ahLst/>
              <a:cxnLst/>
              <a:rect l="l" t="t" r="r" b="b"/>
              <a:pathLst>
                <a:path w="7667625" h="182879">
                  <a:moveTo>
                    <a:pt x="7667625" y="111252"/>
                  </a:moveTo>
                  <a:lnTo>
                    <a:pt x="7580757" y="67818"/>
                  </a:lnTo>
                  <a:lnTo>
                    <a:pt x="7580757" y="96774"/>
                  </a:lnTo>
                  <a:lnTo>
                    <a:pt x="985215" y="95453"/>
                  </a:lnTo>
                  <a:lnTo>
                    <a:pt x="978839" y="55829"/>
                  </a:lnTo>
                  <a:lnTo>
                    <a:pt x="930198" y="7188"/>
                  </a:lnTo>
                  <a:lnTo>
                    <a:pt x="894588" y="0"/>
                  </a:lnTo>
                  <a:lnTo>
                    <a:pt x="858964" y="7188"/>
                  </a:lnTo>
                  <a:lnTo>
                    <a:pt x="829906" y="26771"/>
                  </a:lnTo>
                  <a:lnTo>
                    <a:pt x="810323" y="55829"/>
                  </a:lnTo>
                  <a:lnTo>
                    <a:pt x="803148" y="91440"/>
                  </a:lnTo>
                  <a:lnTo>
                    <a:pt x="803935" y="95415"/>
                  </a:lnTo>
                  <a:lnTo>
                    <a:pt x="86868" y="95262"/>
                  </a:lnTo>
                  <a:lnTo>
                    <a:pt x="72402" y="95250"/>
                  </a:lnTo>
                  <a:lnTo>
                    <a:pt x="86868" y="95250"/>
                  </a:lnTo>
                  <a:lnTo>
                    <a:pt x="86880" y="66294"/>
                  </a:lnTo>
                  <a:lnTo>
                    <a:pt x="0" y="109728"/>
                  </a:lnTo>
                  <a:lnTo>
                    <a:pt x="86855" y="153162"/>
                  </a:lnTo>
                  <a:lnTo>
                    <a:pt x="86855" y="124218"/>
                  </a:lnTo>
                  <a:lnTo>
                    <a:pt x="809777" y="124371"/>
                  </a:lnTo>
                  <a:lnTo>
                    <a:pt x="810323" y="127063"/>
                  </a:lnTo>
                  <a:lnTo>
                    <a:pt x="829906" y="156121"/>
                  </a:lnTo>
                  <a:lnTo>
                    <a:pt x="858964" y="175704"/>
                  </a:lnTo>
                  <a:lnTo>
                    <a:pt x="894588" y="182880"/>
                  </a:lnTo>
                  <a:lnTo>
                    <a:pt x="930198" y="175704"/>
                  </a:lnTo>
                  <a:lnTo>
                    <a:pt x="959256" y="156121"/>
                  </a:lnTo>
                  <a:lnTo>
                    <a:pt x="978839" y="127063"/>
                  </a:lnTo>
                  <a:lnTo>
                    <a:pt x="979373" y="124409"/>
                  </a:lnTo>
                  <a:lnTo>
                    <a:pt x="7580757" y="125730"/>
                  </a:lnTo>
                  <a:lnTo>
                    <a:pt x="7580757" y="154686"/>
                  </a:lnTo>
                  <a:lnTo>
                    <a:pt x="7638669" y="125730"/>
                  </a:lnTo>
                  <a:lnTo>
                    <a:pt x="7667625" y="1112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37" name="object 7"/>
            <p:cNvSpPr/>
            <p:nvPr/>
          </p:nvSpPr>
          <p:spPr>
            <a:xfrm>
              <a:off x="1651254" y="3249930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0" y="91440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40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80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4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38" name="object 8"/>
            <p:cNvSpPr/>
            <p:nvPr/>
          </p:nvSpPr>
          <p:spPr>
            <a:xfrm>
              <a:off x="1803653" y="3249930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40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80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79" y="91440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39" name="object 9"/>
            <p:cNvSpPr/>
            <p:nvPr/>
          </p:nvSpPr>
          <p:spPr>
            <a:xfrm>
              <a:off x="1803653" y="3249930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0" y="91440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40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80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4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40" name="object 10"/>
            <p:cNvSpPr/>
            <p:nvPr/>
          </p:nvSpPr>
          <p:spPr>
            <a:xfrm>
              <a:off x="1506473" y="3249930"/>
              <a:ext cx="181610" cy="182880"/>
            </a:xfrm>
            <a:custGeom>
              <a:avLst/>
              <a:gdLst/>
              <a:ahLst/>
              <a:cxnLst/>
              <a:rect l="l" t="t" r="r" b="b"/>
              <a:pathLst>
                <a:path w="181610" h="182879">
                  <a:moveTo>
                    <a:pt x="90678" y="0"/>
                  </a:moveTo>
                  <a:lnTo>
                    <a:pt x="55399" y="7179"/>
                  </a:lnTo>
                  <a:lnTo>
                    <a:pt x="26574" y="26765"/>
                  </a:lnTo>
                  <a:lnTo>
                    <a:pt x="7131" y="55828"/>
                  </a:lnTo>
                  <a:lnTo>
                    <a:pt x="0" y="91440"/>
                  </a:lnTo>
                  <a:lnTo>
                    <a:pt x="7131" y="127051"/>
                  </a:lnTo>
                  <a:lnTo>
                    <a:pt x="26574" y="156114"/>
                  </a:lnTo>
                  <a:lnTo>
                    <a:pt x="55399" y="175700"/>
                  </a:lnTo>
                  <a:lnTo>
                    <a:pt x="90678" y="182880"/>
                  </a:lnTo>
                  <a:lnTo>
                    <a:pt x="125956" y="175700"/>
                  </a:lnTo>
                  <a:lnTo>
                    <a:pt x="154781" y="156114"/>
                  </a:lnTo>
                  <a:lnTo>
                    <a:pt x="174224" y="127051"/>
                  </a:lnTo>
                  <a:lnTo>
                    <a:pt x="181356" y="91440"/>
                  </a:lnTo>
                  <a:lnTo>
                    <a:pt x="174224" y="55828"/>
                  </a:lnTo>
                  <a:lnTo>
                    <a:pt x="154781" y="26765"/>
                  </a:lnTo>
                  <a:lnTo>
                    <a:pt x="125956" y="7179"/>
                  </a:lnTo>
                  <a:lnTo>
                    <a:pt x="906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41" name="object 11"/>
            <p:cNvSpPr/>
            <p:nvPr/>
          </p:nvSpPr>
          <p:spPr>
            <a:xfrm>
              <a:off x="1506473" y="3249930"/>
              <a:ext cx="181610" cy="182880"/>
            </a:xfrm>
            <a:custGeom>
              <a:avLst/>
              <a:gdLst/>
              <a:ahLst/>
              <a:cxnLst/>
              <a:rect l="l" t="t" r="r" b="b"/>
              <a:pathLst>
                <a:path w="181610" h="182879">
                  <a:moveTo>
                    <a:pt x="0" y="91440"/>
                  </a:moveTo>
                  <a:lnTo>
                    <a:pt x="7131" y="55828"/>
                  </a:lnTo>
                  <a:lnTo>
                    <a:pt x="26574" y="26765"/>
                  </a:lnTo>
                  <a:lnTo>
                    <a:pt x="55399" y="7179"/>
                  </a:lnTo>
                  <a:lnTo>
                    <a:pt x="90678" y="0"/>
                  </a:lnTo>
                  <a:lnTo>
                    <a:pt x="125956" y="7179"/>
                  </a:lnTo>
                  <a:lnTo>
                    <a:pt x="154781" y="26765"/>
                  </a:lnTo>
                  <a:lnTo>
                    <a:pt x="174224" y="55828"/>
                  </a:lnTo>
                  <a:lnTo>
                    <a:pt x="181356" y="91440"/>
                  </a:lnTo>
                  <a:lnTo>
                    <a:pt x="174224" y="127051"/>
                  </a:lnTo>
                  <a:lnTo>
                    <a:pt x="154781" y="156114"/>
                  </a:lnTo>
                  <a:lnTo>
                    <a:pt x="125956" y="175700"/>
                  </a:lnTo>
                  <a:lnTo>
                    <a:pt x="90678" y="182880"/>
                  </a:lnTo>
                  <a:lnTo>
                    <a:pt x="55399" y="175700"/>
                  </a:lnTo>
                  <a:lnTo>
                    <a:pt x="26574" y="156114"/>
                  </a:lnTo>
                  <a:lnTo>
                    <a:pt x="7131" y="127051"/>
                  </a:lnTo>
                  <a:lnTo>
                    <a:pt x="0" y="9144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42" name="object 12"/>
            <p:cNvSpPr/>
            <p:nvPr/>
          </p:nvSpPr>
          <p:spPr>
            <a:xfrm>
              <a:off x="1943861" y="3249930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40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80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80" y="91440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43" name="object 13"/>
            <p:cNvSpPr/>
            <p:nvPr/>
          </p:nvSpPr>
          <p:spPr>
            <a:xfrm>
              <a:off x="1943861" y="3249930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0" y="91440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40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80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4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44" name="object 14"/>
            <p:cNvSpPr/>
            <p:nvPr/>
          </p:nvSpPr>
          <p:spPr>
            <a:xfrm>
              <a:off x="1870709" y="3249930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40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80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79" y="91440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45" name="object 15"/>
            <p:cNvSpPr/>
            <p:nvPr/>
          </p:nvSpPr>
          <p:spPr>
            <a:xfrm>
              <a:off x="1870709" y="3249930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0" y="91440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40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80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4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46" name="object 16"/>
            <p:cNvSpPr/>
            <p:nvPr/>
          </p:nvSpPr>
          <p:spPr>
            <a:xfrm>
              <a:off x="1907286" y="3249930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40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80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80" y="91440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47" name="object 17"/>
            <p:cNvSpPr/>
            <p:nvPr/>
          </p:nvSpPr>
          <p:spPr>
            <a:xfrm>
              <a:off x="1907286" y="3249930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0" y="91440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40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80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4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48" name="object 18"/>
            <p:cNvSpPr/>
            <p:nvPr/>
          </p:nvSpPr>
          <p:spPr>
            <a:xfrm>
              <a:off x="2053589" y="3249930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91440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40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40" y="182880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80" y="91440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49" name="object 19"/>
            <p:cNvSpPr/>
            <p:nvPr/>
          </p:nvSpPr>
          <p:spPr>
            <a:xfrm>
              <a:off x="2053589" y="3249930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0" y="91440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40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40" y="182880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4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50" name="object 20"/>
            <p:cNvSpPr/>
            <p:nvPr/>
          </p:nvSpPr>
          <p:spPr>
            <a:xfrm>
              <a:off x="4085844" y="3019044"/>
              <a:ext cx="3785615" cy="6461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51" name="object 21"/>
            <p:cNvSpPr/>
            <p:nvPr/>
          </p:nvSpPr>
          <p:spPr>
            <a:xfrm>
              <a:off x="1724405" y="3246882"/>
              <a:ext cx="219710" cy="216535"/>
            </a:xfrm>
            <a:custGeom>
              <a:avLst/>
              <a:gdLst/>
              <a:ahLst/>
              <a:cxnLst/>
              <a:rect l="l" t="t" r="r" b="b"/>
              <a:pathLst>
                <a:path w="219710" h="216535">
                  <a:moveTo>
                    <a:pt x="109727" y="0"/>
                  </a:moveTo>
                  <a:lnTo>
                    <a:pt x="67026" y="8495"/>
                  </a:lnTo>
                  <a:lnTo>
                    <a:pt x="32146" y="31670"/>
                  </a:lnTo>
                  <a:lnTo>
                    <a:pt x="8626" y="66061"/>
                  </a:lnTo>
                  <a:lnTo>
                    <a:pt x="0" y="108203"/>
                  </a:lnTo>
                  <a:lnTo>
                    <a:pt x="8626" y="150346"/>
                  </a:lnTo>
                  <a:lnTo>
                    <a:pt x="32146" y="184737"/>
                  </a:lnTo>
                  <a:lnTo>
                    <a:pt x="67026" y="207912"/>
                  </a:lnTo>
                  <a:lnTo>
                    <a:pt x="109727" y="216407"/>
                  </a:lnTo>
                  <a:lnTo>
                    <a:pt x="152429" y="207912"/>
                  </a:lnTo>
                  <a:lnTo>
                    <a:pt x="187309" y="184737"/>
                  </a:lnTo>
                  <a:lnTo>
                    <a:pt x="210829" y="150346"/>
                  </a:lnTo>
                  <a:lnTo>
                    <a:pt x="219456" y="108203"/>
                  </a:lnTo>
                  <a:lnTo>
                    <a:pt x="210829" y="66061"/>
                  </a:lnTo>
                  <a:lnTo>
                    <a:pt x="187309" y="31670"/>
                  </a:lnTo>
                  <a:lnTo>
                    <a:pt x="152429" y="8495"/>
                  </a:lnTo>
                  <a:lnTo>
                    <a:pt x="109727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52" name="object 22"/>
            <p:cNvSpPr/>
            <p:nvPr/>
          </p:nvSpPr>
          <p:spPr>
            <a:xfrm>
              <a:off x="1724405" y="3246882"/>
              <a:ext cx="219710" cy="216535"/>
            </a:xfrm>
            <a:custGeom>
              <a:avLst/>
              <a:gdLst/>
              <a:ahLst/>
              <a:cxnLst/>
              <a:rect l="l" t="t" r="r" b="b"/>
              <a:pathLst>
                <a:path w="219710" h="216535">
                  <a:moveTo>
                    <a:pt x="0" y="108203"/>
                  </a:moveTo>
                  <a:lnTo>
                    <a:pt x="8626" y="66061"/>
                  </a:lnTo>
                  <a:lnTo>
                    <a:pt x="32146" y="31670"/>
                  </a:lnTo>
                  <a:lnTo>
                    <a:pt x="67026" y="8495"/>
                  </a:lnTo>
                  <a:lnTo>
                    <a:pt x="109727" y="0"/>
                  </a:lnTo>
                  <a:lnTo>
                    <a:pt x="152429" y="8495"/>
                  </a:lnTo>
                  <a:lnTo>
                    <a:pt x="187309" y="31670"/>
                  </a:lnTo>
                  <a:lnTo>
                    <a:pt x="210829" y="66061"/>
                  </a:lnTo>
                  <a:lnTo>
                    <a:pt x="219456" y="108203"/>
                  </a:lnTo>
                  <a:lnTo>
                    <a:pt x="210829" y="150346"/>
                  </a:lnTo>
                  <a:lnTo>
                    <a:pt x="187309" y="184737"/>
                  </a:lnTo>
                  <a:lnTo>
                    <a:pt x="152429" y="207912"/>
                  </a:lnTo>
                  <a:lnTo>
                    <a:pt x="109727" y="216407"/>
                  </a:lnTo>
                  <a:lnTo>
                    <a:pt x="67026" y="207912"/>
                  </a:lnTo>
                  <a:lnTo>
                    <a:pt x="32146" y="184737"/>
                  </a:lnTo>
                  <a:lnTo>
                    <a:pt x="8626" y="150346"/>
                  </a:lnTo>
                  <a:lnTo>
                    <a:pt x="0" y="108203"/>
                  </a:lnTo>
                  <a:close/>
                </a:path>
              </a:pathLst>
            </a:custGeom>
            <a:ln w="25908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53" name="object 23"/>
            <p:cNvSpPr/>
            <p:nvPr/>
          </p:nvSpPr>
          <p:spPr>
            <a:xfrm>
              <a:off x="1140713" y="3031998"/>
              <a:ext cx="1533525" cy="584200"/>
            </a:xfrm>
            <a:custGeom>
              <a:avLst/>
              <a:gdLst/>
              <a:ahLst/>
              <a:cxnLst/>
              <a:rect l="l" t="t" r="r" b="b"/>
              <a:pathLst>
                <a:path w="1533525" h="584200">
                  <a:moveTo>
                    <a:pt x="0" y="291846"/>
                  </a:moveTo>
                  <a:lnTo>
                    <a:pt x="11100" y="242082"/>
                  </a:lnTo>
                  <a:lnTo>
                    <a:pt x="43174" y="195046"/>
                  </a:lnTo>
                  <a:lnTo>
                    <a:pt x="94382" y="151439"/>
                  </a:lnTo>
                  <a:lnTo>
                    <a:pt x="162884" y="111962"/>
                  </a:lnTo>
                  <a:lnTo>
                    <a:pt x="203046" y="93991"/>
                  </a:lnTo>
                  <a:lnTo>
                    <a:pt x="246841" y="77316"/>
                  </a:lnTo>
                  <a:lnTo>
                    <a:pt x="294040" y="62024"/>
                  </a:lnTo>
                  <a:lnTo>
                    <a:pt x="344413" y="48203"/>
                  </a:lnTo>
                  <a:lnTo>
                    <a:pt x="397730" y="35940"/>
                  </a:lnTo>
                  <a:lnTo>
                    <a:pt x="453760" y="25324"/>
                  </a:lnTo>
                  <a:lnTo>
                    <a:pt x="512275" y="16441"/>
                  </a:lnTo>
                  <a:lnTo>
                    <a:pt x="573043" y="9379"/>
                  </a:lnTo>
                  <a:lnTo>
                    <a:pt x="635835" y="4227"/>
                  </a:lnTo>
                  <a:lnTo>
                    <a:pt x="700421" y="1071"/>
                  </a:lnTo>
                  <a:lnTo>
                    <a:pt x="766572" y="0"/>
                  </a:lnTo>
                  <a:lnTo>
                    <a:pt x="832722" y="1071"/>
                  </a:lnTo>
                  <a:lnTo>
                    <a:pt x="897308" y="4227"/>
                  </a:lnTo>
                  <a:lnTo>
                    <a:pt x="960100" y="9379"/>
                  </a:lnTo>
                  <a:lnTo>
                    <a:pt x="1020868" y="16441"/>
                  </a:lnTo>
                  <a:lnTo>
                    <a:pt x="1079383" y="25324"/>
                  </a:lnTo>
                  <a:lnTo>
                    <a:pt x="1135413" y="35940"/>
                  </a:lnTo>
                  <a:lnTo>
                    <a:pt x="1188730" y="48203"/>
                  </a:lnTo>
                  <a:lnTo>
                    <a:pt x="1239103" y="62024"/>
                  </a:lnTo>
                  <a:lnTo>
                    <a:pt x="1286302" y="77316"/>
                  </a:lnTo>
                  <a:lnTo>
                    <a:pt x="1330097" y="93991"/>
                  </a:lnTo>
                  <a:lnTo>
                    <a:pt x="1370259" y="111962"/>
                  </a:lnTo>
                  <a:lnTo>
                    <a:pt x="1406557" y="131140"/>
                  </a:lnTo>
                  <a:lnTo>
                    <a:pt x="1466642" y="172770"/>
                  </a:lnTo>
                  <a:lnTo>
                    <a:pt x="1508513" y="218179"/>
                  </a:lnTo>
                  <a:lnTo>
                    <a:pt x="1530330" y="266667"/>
                  </a:lnTo>
                  <a:lnTo>
                    <a:pt x="1533144" y="291846"/>
                  </a:lnTo>
                  <a:lnTo>
                    <a:pt x="1530330" y="317024"/>
                  </a:lnTo>
                  <a:lnTo>
                    <a:pt x="1508513" y="365512"/>
                  </a:lnTo>
                  <a:lnTo>
                    <a:pt x="1466642" y="410921"/>
                  </a:lnTo>
                  <a:lnTo>
                    <a:pt x="1406557" y="452551"/>
                  </a:lnTo>
                  <a:lnTo>
                    <a:pt x="1370259" y="471729"/>
                  </a:lnTo>
                  <a:lnTo>
                    <a:pt x="1330097" y="489700"/>
                  </a:lnTo>
                  <a:lnTo>
                    <a:pt x="1286302" y="506375"/>
                  </a:lnTo>
                  <a:lnTo>
                    <a:pt x="1239103" y="521667"/>
                  </a:lnTo>
                  <a:lnTo>
                    <a:pt x="1188730" y="535488"/>
                  </a:lnTo>
                  <a:lnTo>
                    <a:pt x="1135413" y="547751"/>
                  </a:lnTo>
                  <a:lnTo>
                    <a:pt x="1079383" y="558367"/>
                  </a:lnTo>
                  <a:lnTo>
                    <a:pt x="1020868" y="567250"/>
                  </a:lnTo>
                  <a:lnTo>
                    <a:pt x="960100" y="574312"/>
                  </a:lnTo>
                  <a:lnTo>
                    <a:pt x="897308" y="579464"/>
                  </a:lnTo>
                  <a:lnTo>
                    <a:pt x="832722" y="582620"/>
                  </a:lnTo>
                  <a:lnTo>
                    <a:pt x="766572" y="583691"/>
                  </a:lnTo>
                  <a:lnTo>
                    <a:pt x="700421" y="582620"/>
                  </a:lnTo>
                  <a:lnTo>
                    <a:pt x="635835" y="579464"/>
                  </a:lnTo>
                  <a:lnTo>
                    <a:pt x="573043" y="574312"/>
                  </a:lnTo>
                  <a:lnTo>
                    <a:pt x="512275" y="567250"/>
                  </a:lnTo>
                  <a:lnTo>
                    <a:pt x="453760" y="558367"/>
                  </a:lnTo>
                  <a:lnTo>
                    <a:pt x="397730" y="547751"/>
                  </a:lnTo>
                  <a:lnTo>
                    <a:pt x="344413" y="535488"/>
                  </a:lnTo>
                  <a:lnTo>
                    <a:pt x="294040" y="521667"/>
                  </a:lnTo>
                  <a:lnTo>
                    <a:pt x="246841" y="506375"/>
                  </a:lnTo>
                  <a:lnTo>
                    <a:pt x="203046" y="489700"/>
                  </a:lnTo>
                  <a:lnTo>
                    <a:pt x="162884" y="471729"/>
                  </a:lnTo>
                  <a:lnTo>
                    <a:pt x="126586" y="452551"/>
                  </a:lnTo>
                  <a:lnTo>
                    <a:pt x="66501" y="410921"/>
                  </a:lnTo>
                  <a:lnTo>
                    <a:pt x="24630" y="365512"/>
                  </a:lnTo>
                  <a:lnTo>
                    <a:pt x="2813" y="317024"/>
                  </a:lnTo>
                  <a:lnTo>
                    <a:pt x="0" y="291846"/>
                  </a:lnTo>
                  <a:close/>
                </a:path>
              </a:pathLst>
            </a:custGeom>
            <a:ln w="25908">
              <a:solidFill>
                <a:srgbClr val="C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54" name="object 24"/>
          <p:cNvGrpSpPr/>
          <p:nvPr/>
        </p:nvGrpSpPr>
        <p:grpSpPr>
          <a:xfrm>
            <a:off x="2372106" y="5099303"/>
            <a:ext cx="7667625" cy="646430"/>
            <a:chOff x="848105" y="5099303"/>
            <a:chExt cx="7667625" cy="646430"/>
          </a:xfrm>
        </p:grpSpPr>
        <p:sp>
          <p:nvSpPr>
            <p:cNvPr id="155" name="object 25"/>
            <p:cNvSpPr/>
            <p:nvPr/>
          </p:nvSpPr>
          <p:spPr>
            <a:xfrm>
              <a:off x="848106" y="5331713"/>
              <a:ext cx="7667625" cy="182880"/>
            </a:xfrm>
            <a:custGeom>
              <a:avLst/>
              <a:gdLst/>
              <a:ahLst/>
              <a:cxnLst/>
              <a:rect l="l" t="t" r="r" b="b"/>
              <a:pathLst>
                <a:path w="7667625" h="182879">
                  <a:moveTo>
                    <a:pt x="7667625" y="111252"/>
                  </a:moveTo>
                  <a:lnTo>
                    <a:pt x="7580757" y="67818"/>
                  </a:lnTo>
                  <a:lnTo>
                    <a:pt x="7580757" y="96774"/>
                  </a:lnTo>
                  <a:lnTo>
                    <a:pt x="985215" y="95453"/>
                  </a:lnTo>
                  <a:lnTo>
                    <a:pt x="978839" y="55829"/>
                  </a:lnTo>
                  <a:lnTo>
                    <a:pt x="930198" y="7188"/>
                  </a:lnTo>
                  <a:lnTo>
                    <a:pt x="894588" y="0"/>
                  </a:lnTo>
                  <a:lnTo>
                    <a:pt x="858964" y="7188"/>
                  </a:lnTo>
                  <a:lnTo>
                    <a:pt x="829906" y="26771"/>
                  </a:lnTo>
                  <a:lnTo>
                    <a:pt x="810323" y="55829"/>
                  </a:lnTo>
                  <a:lnTo>
                    <a:pt x="803148" y="91440"/>
                  </a:lnTo>
                  <a:lnTo>
                    <a:pt x="803935" y="95415"/>
                  </a:lnTo>
                  <a:lnTo>
                    <a:pt x="86868" y="95262"/>
                  </a:lnTo>
                  <a:lnTo>
                    <a:pt x="72402" y="95250"/>
                  </a:lnTo>
                  <a:lnTo>
                    <a:pt x="86868" y="95250"/>
                  </a:lnTo>
                  <a:lnTo>
                    <a:pt x="86880" y="66294"/>
                  </a:lnTo>
                  <a:lnTo>
                    <a:pt x="0" y="109728"/>
                  </a:lnTo>
                  <a:lnTo>
                    <a:pt x="86855" y="153162"/>
                  </a:lnTo>
                  <a:lnTo>
                    <a:pt x="86855" y="124218"/>
                  </a:lnTo>
                  <a:lnTo>
                    <a:pt x="809777" y="124371"/>
                  </a:lnTo>
                  <a:lnTo>
                    <a:pt x="810323" y="127063"/>
                  </a:lnTo>
                  <a:lnTo>
                    <a:pt x="829906" y="156121"/>
                  </a:lnTo>
                  <a:lnTo>
                    <a:pt x="858964" y="175704"/>
                  </a:lnTo>
                  <a:lnTo>
                    <a:pt x="894588" y="182880"/>
                  </a:lnTo>
                  <a:lnTo>
                    <a:pt x="930198" y="175704"/>
                  </a:lnTo>
                  <a:lnTo>
                    <a:pt x="959256" y="156121"/>
                  </a:lnTo>
                  <a:lnTo>
                    <a:pt x="978839" y="127063"/>
                  </a:lnTo>
                  <a:lnTo>
                    <a:pt x="979373" y="124409"/>
                  </a:lnTo>
                  <a:lnTo>
                    <a:pt x="7580757" y="125730"/>
                  </a:lnTo>
                  <a:lnTo>
                    <a:pt x="7580757" y="154686"/>
                  </a:lnTo>
                  <a:lnTo>
                    <a:pt x="7638669" y="125730"/>
                  </a:lnTo>
                  <a:lnTo>
                    <a:pt x="7667625" y="1112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56" name="object 26"/>
            <p:cNvSpPr/>
            <p:nvPr/>
          </p:nvSpPr>
          <p:spPr>
            <a:xfrm>
              <a:off x="1651254" y="533171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0" y="91440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40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80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4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57" name="object 27"/>
            <p:cNvSpPr/>
            <p:nvPr/>
          </p:nvSpPr>
          <p:spPr>
            <a:xfrm>
              <a:off x="1803653" y="533171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40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80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79" y="91440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58" name="object 28"/>
            <p:cNvSpPr/>
            <p:nvPr/>
          </p:nvSpPr>
          <p:spPr>
            <a:xfrm>
              <a:off x="1803653" y="533171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0" y="91440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40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80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4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59" name="object 29"/>
            <p:cNvSpPr/>
            <p:nvPr/>
          </p:nvSpPr>
          <p:spPr>
            <a:xfrm>
              <a:off x="1506473" y="5331713"/>
              <a:ext cx="181610" cy="182880"/>
            </a:xfrm>
            <a:custGeom>
              <a:avLst/>
              <a:gdLst/>
              <a:ahLst/>
              <a:cxnLst/>
              <a:rect l="l" t="t" r="r" b="b"/>
              <a:pathLst>
                <a:path w="181610" h="182879">
                  <a:moveTo>
                    <a:pt x="90678" y="0"/>
                  </a:moveTo>
                  <a:lnTo>
                    <a:pt x="55399" y="7179"/>
                  </a:lnTo>
                  <a:lnTo>
                    <a:pt x="26574" y="26765"/>
                  </a:lnTo>
                  <a:lnTo>
                    <a:pt x="7131" y="55828"/>
                  </a:lnTo>
                  <a:lnTo>
                    <a:pt x="0" y="91440"/>
                  </a:lnTo>
                  <a:lnTo>
                    <a:pt x="7131" y="127051"/>
                  </a:lnTo>
                  <a:lnTo>
                    <a:pt x="26574" y="156114"/>
                  </a:lnTo>
                  <a:lnTo>
                    <a:pt x="55399" y="175700"/>
                  </a:lnTo>
                  <a:lnTo>
                    <a:pt x="90678" y="182880"/>
                  </a:lnTo>
                  <a:lnTo>
                    <a:pt x="125956" y="175700"/>
                  </a:lnTo>
                  <a:lnTo>
                    <a:pt x="154781" y="156114"/>
                  </a:lnTo>
                  <a:lnTo>
                    <a:pt x="174224" y="127051"/>
                  </a:lnTo>
                  <a:lnTo>
                    <a:pt x="181356" y="91440"/>
                  </a:lnTo>
                  <a:lnTo>
                    <a:pt x="174224" y="55828"/>
                  </a:lnTo>
                  <a:lnTo>
                    <a:pt x="154781" y="26765"/>
                  </a:lnTo>
                  <a:lnTo>
                    <a:pt x="125956" y="7179"/>
                  </a:lnTo>
                  <a:lnTo>
                    <a:pt x="906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60" name="object 30"/>
            <p:cNvSpPr/>
            <p:nvPr/>
          </p:nvSpPr>
          <p:spPr>
            <a:xfrm>
              <a:off x="1506473" y="5331713"/>
              <a:ext cx="181610" cy="182880"/>
            </a:xfrm>
            <a:custGeom>
              <a:avLst/>
              <a:gdLst/>
              <a:ahLst/>
              <a:cxnLst/>
              <a:rect l="l" t="t" r="r" b="b"/>
              <a:pathLst>
                <a:path w="181610" h="182879">
                  <a:moveTo>
                    <a:pt x="0" y="91440"/>
                  </a:moveTo>
                  <a:lnTo>
                    <a:pt x="7131" y="55828"/>
                  </a:lnTo>
                  <a:lnTo>
                    <a:pt x="26574" y="26765"/>
                  </a:lnTo>
                  <a:lnTo>
                    <a:pt x="55399" y="7179"/>
                  </a:lnTo>
                  <a:lnTo>
                    <a:pt x="90678" y="0"/>
                  </a:lnTo>
                  <a:lnTo>
                    <a:pt x="125956" y="7179"/>
                  </a:lnTo>
                  <a:lnTo>
                    <a:pt x="154781" y="26765"/>
                  </a:lnTo>
                  <a:lnTo>
                    <a:pt x="174224" y="55828"/>
                  </a:lnTo>
                  <a:lnTo>
                    <a:pt x="181356" y="91440"/>
                  </a:lnTo>
                  <a:lnTo>
                    <a:pt x="174224" y="127051"/>
                  </a:lnTo>
                  <a:lnTo>
                    <a:pt x="154781" y="156114"/>
                  </a:lnTo>
                  <a:lnTo>
                    <a:pt x="125956" y="175700"/>
                  </a:lnTo>
                  <a:lnTo>
                    <a:pt x="90678" y="182880"/>
                  </a:lnTo>
                  <a:lnTo>
                    <a:pt x="55399" y="175700"/>
                  </a:lnTo>
                  <a:lnTo>
                    <a:pt x="26574" y="156114"/>
                  </a:lnTo>
                  <a:lnTo>
                    <a:pt x="7131" y="127051"/>
                  </a:lnTo>
                  <a:lnTo>
                    <a:pt x="0" y="9144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61" name="object 31"/>
            <p:cNvSpPr/>
            <p:nvPr/>
          </p:nvSpPr>
          <p:spPr>
            <a:xfrm>
              <a:off x="1943861" y="533171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40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80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80" y="91440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62" name="object 32"/>
            <p:cNvSpPr/>
            <p:nvPr/>
          </p:nvSpPr>
          <p:spPr>
            <a:xfrm>
              <a:off x="1943861" y="533171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0" y="91440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40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80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4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63" name="object 33"/>
            <p:cNvSpPr/>
            <p:nvPr/>
          </p:nvSpPr>
          <p:spPr>
            <a:xfrm>
              <a:off x="1870709" y="533171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40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80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79" y="91440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64" name="object 34"/>
            <p:cNvSpPr/>
            <p:nvPr/>
          </p:nvSpPr>
          <p:spPr>
            <a:xfrm>
              <a:off x="1870709" y="533171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0" y="91440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40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80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4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65" name="object 35"/>
            <p:cNvSpPr/>
            <p:nvPr/>
          </p:nvSpPr>
          <p:spPr>
            <a:xfrm>
              <a:off x="1907286" y="533171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40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80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80" y="91440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66" name="object 36"/>
            <p:cNvSpPr/>
            <p:nvPr/>
          </p:nvSpPr>
          <p:spPr>
            <a:xfrm>
              <a:off x="1907286" y="533171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0" y="91440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40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80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4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67" name="object 37"/>
            <p:cNvSpPr/>
            <p:nvPr/>
          </p:nvSpPr>
          <p:spPr>
            <a:xfrm>
              <a:off x="2053589" y="533171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91440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40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40" y="182880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80" y="91440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68" name="object 38"/>
            <p:cNvSpPr/>
            <p:nvPr/>
          </p:nvSpPr>
          <p:spPr>
            <a:xfrm>
              <a:off x="2053589" y="533171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0" y="91440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40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40" y="182880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4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69" name="object 39"/>
            <p:cNvSpPr/>
            <p:nvPr/>
          </p:nvSpPr>
          <p:spPr>
            <a:xfrm>
              <a:off x="4085844" y="5099303"/>
              <a:ext cx="3785615" cy="6461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70" name="object 40"/>
            <p:cNvSpPr/>
            <p:nvPr/>
          </p:nvSpPr>
          <p:spPr>
            <a:xfrm>
              <a:off x="1140713" y="5112257"/>
              <a:ext cx="1533525" cy="585470"/>
            </a:xfrm>
            <a:custGeom>
              <a:avLst/>
              <a:gdLst/>
              <a:ahLst/>
              <a:cxnLst/>
              <a:rect l="l" t="t" r="r" b="b"/>
              <a:pathLst>
                <a:path w="1533525" h="585470">
                  <a:moveTo>
                    <a:pt x="0" y="292608"/>
                  </a:moveTo>
                  <a:lnTo>
                    <a:pt x="11100" y="242724"/>
                  </a:lnTo>
                  <a:lnTo>
                    <a:pt x="43174" y="195571"/>
                  </a:lnTo>
                  <a:lnTo>
                    <a:pt x="94382" y="151852"/>
                  </a:lnTo>
                  <a:lnTo>
                    <a:pt x="162884" y="112271"/>
                  </a:lnTo>
                  <a:lnTo>
                    <a:pt x="203046" y="94252"/>
                  </a:lnTo>
                  <a:lnTo>
                    <a:pt x="246841" y="77532"/>
                  </a:lnTo>
                  <a:lnTo>
                    <a:pt x="294040" y="62198"/>
                  </a:lnTo>
                  <a:lnTo>
                    <a:pt x="344413" y="48339"/>
                  </a:lnTo>
                  <a:lnTo>
                    <a:pt x="397730" y="36042"/>
                  </a:lnTo>
                  <a:lnTo>
                    <a:pt x="453760" y="25396"/>
                  </a:lnTo>
                  <a:lnTo>
                    <a:pt x="512275" y="16488"/>
                  </a:lnTo>
                  <a:lnTo>
                    <a:pt x="573043" y="9406"/>
                  </a:lnTo>
                  <a:lnTo>
                    <a:pt x="635835" y="4239"/>
                  </a:lnTo>
                  <a:lnTo>
                    <a:pt x="700421" y="1074"/>
                  </a:lnTo>
                  <a:lnTo>
                    <a:pt x="766572" y="0"/>
                  </a:lnTo>
                  <a:lnTo>
                    <a:pt x="832722" y="1074"/>
                  </a:lnTo>
                  <a:lnTo>
                    <a:pt x="897308" y="4239"/>
                  </a:lnTo>
                  <a:lnTo>
                    <a:pt x="960100" y="9406"/>
                  </a:lnTo>
                  <a:lnTo>
                    <a:pt x="1020868" y="16488"/>
                  </a:lnTo>
                  <a:lnTo>
                    <a:pt x="1079383" y="25396"/>
                  </a:lnTo>
                  <a:lnTo>
                    <a:pt x="1135413" y="36042"/>
                  </a:lnTo>
                  <a:lnTo>
                    <a:pt x="1188730" y="48339"/>
                  </a:lnTo>
                  <a:lnTo>
                    <a:pt x="1239103" y="62198"/>
                  </a:lnTo>
                  <a:lnTo>
                    <a:pt x="1286302" y="77532"/>
                  </a:lnTo>
                  <a:lnTo>
                    <a:pt x="1330097" y="94252"/>
                  </a:lnTo>
                  <a:lnTo>
                    <a:pt x="1370259" y="112271"/>
                  </a:lnTo>
                  <a:lnTo>
                    <a:pt x="1406557" y="131500"/>
                  </a:lnTo>
                  <a:lnTo>
                    <a:pt x="1466642" y="173238"/>
                  </a:lnTo>
                  <a:lnTo>
                    <a:pt x="1508513" y="218762"/>
                  </a:lnTo>
                  <a:lnTo>
                    <a:pt x="1530330" y="267369"/>
                  </a:lnTo>
                  <a:lnTo>
                    <a:pt x="1533144" y="292608"/>
                  </a:lnTo>
                  <a:lnTo>
                    <a:pt x="1530330" y="317846"/>
                  </a:lnTo>
                  <a:lnTo>
                    <a:pt x="1508513" y="366453"/>
                  </a:lnTo>
                  <a:lnTo>
                    <a:pt x="1466642" y="411977"/>
                  </a:lnTo>
                  <a:lnTo>
                    <a:pt x="1406557" y="453715"/>
                  </a:lnTo>
                  <a:lnTo>
                    <a:pt x="1370259" y="472944"/>
                  </a:lnTo>
                  <a:lnTo>
                    <a:pt x="1330097" y="490963"/>
                  </a:lnTo>
                  <a:lnTo>
                    <a:pt x="1286302" y="507683"/>
                  </a:lnTo>
                  <a:lnTo>
                    <a:pt x="1239103" y="523017"/>
                  </a:lnTo>
                  <a:lnTo>
                    <a:pt x="1188730" y="536876"/>
                  </a:lnTo>
                  <a:lnTo>
                    <a:pt x="1135413" y="549173"/>
                  </a:lnTo>
                  <a:lnTo>
                    <a:pt x="1079383" y="559819"/>
                  </a:lnTo>
                  <a:lnTo>
                    <a:pt x="1020868" y="568727"/>
                  </a:lnTo>
                  <a:lnTo>
                    <a:pt x="960100" y="575809"/>
                  </a:lnTo>
                  <a:lnTo>
                    <a:pt x="897308" y="580976"/>
                  </a:lnTo>
                  <a:lnTo>
                    <a:pt x="832722" y="584141"/>
                  </a:lnTo>
                  <a:lnTo>
                    <a:pt x="766572" y="585216"/>
                  </a:lnTo>
                  <a:lnTo>
                    <a:pt x="700421" y="584141"/>
                  </a:lnTo>
                  <a:lnTo>
                    <a:pt x="635835" y="580976"/>
                  </a:lnTo>
                  <a:lnTo>
                    <a:pt x="573043" y="575809"/>
                  </a:lnTo>
                  <a:lnTo>
                    <a:pt x="512275" y="568727"/>
                  </a:lnTo>
                  <a:lnTo>
                    <a:pt x="453760" y="559819"/>
                  </a:lnTo>
                  <a:lnTo>
                    <a:pt x="397730" y="549173"/>
                  </a:lnTo>
                  <a:lnTo>
                    <a:pt x="344413" y="536876"/>
                  </a:lnTo>
                  <a:lnTo>
                    <a:pt x="294040" y="523017"/>
                  </a:lnTo>
                  <a:lnTo>
                    <a:pt x="246841" y="507683"/>
                  </a:lnTo>
                  <a:lnTo>
                    <a:pt x="203046" y="490963"/>
                  </a:lnTo>
                  <a:lnTo>
                    <a:pt x="162884" y="472944"/>
                  </a:lnTo>
                  <a:lnTo>
                    <a:pt x="126586" y="453715"/>
                  </a:lnTo>
                  <a:lnTo>
                    <a:pt x="66501" y="411977"/>
                  </a:lnTo>
                  <a:lnTo>
                    <a:pt x="24630" y="366453"/>
                  </a:lnTo>
                  <a:lnTo>
                    <a:pt x="2813" y="317846"/>
                  </a:lnTo>
                  <a:lnTo>
                    <a:pt x="0" y="292608"/>
                  </a:lnTo>
                  <a:close/>
                </a:path>
              </a:pathLst>
            </a:custGeom>
            <a:ln w="25907">
              <a:solidFill>
                <a:srgbClr val="C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71" name="object 41"/>
            <p:cNvSpPr/>
            <p:nvPr/>
          </p:nvSpPr>
          <p:spPr>
            <a:xfrm>
              <a:off x="1711452" y="5315711"/>
              <a:ext cx="245364" cy="24231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092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object 3"/>
          <p:cNvSpPr txBox="1"/>
          <p:nvPr/>
        </p:nvSpPr>
        <p:spPr>
          <a:xfrm>
            <a:off x="990600" y="1143000"/>
            <a:ext cx="7911465" cy="4131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marR="30480" indent="-343535">
              <a:spcBef>
                <a:spcPts val="100"/>
              </a:spcBef>
              <a:buFont typeface="DejaVu Sans"/>
              <a:buChar char="•"/>
              <a:tabLst>
                <a:tab pos="381000" algn="l"/>
                <a:tab pos="381635" algn="l"/>
              </a:tabLst>
            </a:pPr>
            <a:r>
              <a:rPr spc="-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Basic idea: randomly initialize </a:t>
            </a:r>
            <a:r>
              <a:rPr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i="1" spc="-240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 </a:t>
            </a:r>
            <a:r>
              <a:rPr spc="-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cluster </a:t>
            </a:r>
            <a:r>
              <a:rPr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centers, and  iterate </a:t>
            </a:r>
            <a:r>
              <a:rPr spc="-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between </a:t>
            </a:r>
            <a:r>
              <a:rPr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two steps we just</a:t>
            </a:r>
            <a:r>
              <a:rPr spc="-40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saw.</a:t>
            </a:r>
            <a:endParaRPr dirty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876300" lvl="1" indent="-381635">
              <a:spcBef>
                <a:spcPts val="1395"/>
              </a:spcBef>
              <a:buFontTx/>
              <a:buAutoNum type="arabicPeriod"/>
              <a:tabLst>
                <a:tab pos="876300" algn="l"/>
                <a:tab pos="876935" algn="l"/>
              </a:tabLst>
            </a:pPr>
            <a:r>
              <a:rPr i="1" spc="-10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Randomly </a:t>
            </a:r>
            <a:r>
              <a:rPr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initialize the </a:t>
            </a:r>
            <a:r>
              <a:rPr dirty="0">
                <a:solidFill>
                  <a:srgbClr val="00AF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cluster centers, </a:t>
            </a:r>
            <a:r>
              <a:rPr spc="5" dirty="0">
                <a:solidFill>
                  <a:srgbClr val="00AF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spc="7" baseline="-21367" dirty="0">
                <a:solidFill>
                  <a:srgbClr val="00AF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spc="5" dirty="0">
                <a:solidFill>
                  <a:srgbClr val="00AF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spc="-5" dirty="0">
                <a:solidFill>
                  <a:srgbClr val="00AF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...,</a:t>
            </a:r>
            <a:r>
              <a:rPr spc="-55" dirty="0">
                <a:solidFill>
                  <a:srgbClr val="00AF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10" dirty="0">
                <a:solidFill>
                  <a:srgbClr val="00AF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spc="15" baseline="-21367" dirty="0">
                <a:solidFill>
                  <a:srgbClr val="00AF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</a:t>
            </a:r>
            <a:endParaRPr baseline="-21367" dirty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876300" lvl="1" indent="-381635">
              <a:spcBef>
                <a:spcPts val="240"/>
              </a:spcBef>
              <a:buFontTx/>
              <a:buAutoNum type="arabicPeriod"/>
              <a:tabLst>
                <a:tab pos="876300" algn="l"/>
                <a:tab pos="876935" algn="l"/>
              </a:tabLst>
            </a:pPr>
            <a:r>
              <a:rPr i="1" spc="-50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Given </a:t>
            </a:r>
            <a:r>
              <a:rPr i="1" spc="-75" dirty="0">
                <a:solidFill>
                  <a:srgbClr val="00AF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cluster </a:t>
            </a:r>
            <a:r>
              <a:rPr i="1" spc="-40" dirty="0">
                <a:solidFill>
                  <a:srgbClr val="00AF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centers</a:t>
            </a:r>
            <a:r>
              <a:rPr spc="-40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determine </a:t>
            </a:r>
            <a:r>
              <a:rPr dirty="0">
                <a:solidFill>
                  <a:srgbClr val="006F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points </a:t>
            </a:r>
            <a:r>
              <a:rPr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 each</a:t>
            </a:r>
            <a:r>
              <a:rPr spc="-10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cluster</a:t>
            </a:r>
          </a:p>
          <a:p>
            <a:pPr marL="1295400" lvl="2" indent="-343535">
              <a:spcBef>
                <a:spcPts val="225"/>
              </a:spcBef>
              <a:buFont typeface="DejaVu Sans"/>
              <a:buChar char="•"/>
              <a:tabLst>
                <a:tab pos="1295400" algn="l"/>
                <a:tab pos="1296035" algn="l"/>
              </a:tabLst>
            </a:pPr>
            <a:r>
              <a:rPr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For </a:t>
            </a:r>
            <a:r>
              <a:rPr spc="-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each point </a:t>
            </a:r>
            <a:r>
              <a:rPr spc="-5" dirty="0">
                <a:solidFill>
                  <a:srgbClr val="006F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</a:t>
            </a:r>
            <a:r>
              <a:rPr spc="-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find the </a:t>
            </a:r>
            <a:r>
              <a:rPr spc="-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closest </a:t>
            </a:r>
            <a:r>
              <a:rPr spc="-5" dirty="0">
                <a:solidFill>
                  <a:srgbClr val="00AF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spc="-7" baseline="-20833" dirty="0">
                <a:solidFill>
                  <a:srgbClr val="00AF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spc="-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 Put </a:t>
            </a:r>
            <a:r>
              <a:rPr dirty="0">
                <a:solidFill>
                  <a:srgbClr val="006F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 </a:t>
            </a:r>
            <a:r>
              <a:rPr spc="-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into </a:t>
            </a:r>
            <a:r>
              <a:rPr spc="-5" dirty="0">
                <a:solidFill>
                  <a:srgbClr val="00AF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cluster</a:t>
            </a:r>
            <a:r>
              <a:rPr spc="65" dirty="0">
                <a:solidFill>
                  <a:srgbClr val="00AF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dirty="0">
                <a:solidFill>
                  <a:srgbClr val="00AF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endParaRPr dirty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876300" lvl="1" indent="-381635">
              <a:spcBef>
                <a:spcPts val="235"/>
              </a:spcBef>
              <a:buFontTx/>
              <a:buAutoNum type="arabicPeriod"/>
              <a:tabLst>
                <a:tab pos="876300" algn="l"/>
                <a:tab pos="876935" algn="l"/>
              </a:tabLst>
            </a:pPr>
            <a:r>
              <a:rPr i="1" spc="-50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Given </a:t>
            </a:r>
            <a:r>
              <a:rPr i="1" spc="-90" dirty="0">
                <a:solidFill>
                  <a:srgbClr val="006F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points </a:t>
            </a:r>
            <a:r>
              <a:rPr i="1" spc="-12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 </a:t>
            </a:r>
            <a:r>
              <a:rPr i="1" spc="-5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each </a:t>
            </a:r>
            <a:r>
              <a:rPr i="1" spc="-65" dirty="0">
                <a:solidFill>
                  <a:srgbClr val="00AF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cluster</a:t>
            </a:r>
            <a:r>
              <a:rPr spc="-6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solve for</a:t>
            </a:r>
            <a:r>
              <a:rPr spc="130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5" dirty="0">
                <a:solidFill>
                  <a:srgbClr val="00AF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spc="7" baseline="-21367" dirty="0">
                <a:solidFill>
                  <a:srgbClr val="00AF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endParaRPr baseline="-21367" dirty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295400" lvl="2" indent="-343535">
              <a:spcBef>
                <a:spcPts val="225"/>
              </a:spcBef>
              <a:buFont typeface="DejaVu Sans"/>
              <a:buChar char="•"/>
              <a:tabLst>
                <a:tab pos="1295400" algn="l"/>
                <a:tab pos="1296035" algn="l"/>
              </a:tabLst>
            </a:pPr>
            <a:r>
              <a:rPr spc="-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Set </a:t>
            </a:r>
            <a:r>
              <a:rPr dirty="0">
                <a:solidFill>
                  <a:srgbClr val="00AF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baseline="-20833" dirty="0">
                <a:solidFill>
                  <a:srgbClr val="00AF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 </a:t>
            </a:r>
            <a:r>
              <a:rPr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 be the </a:t>
            </a:r>
            <a:r>
              <a:rPr spc="-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mean </a:t>
            </a:r>
            <a:r>
              <a:rPr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 </a:t>
            </a:r>
            <a:r>
              <a:rPr spc="-5" dirty="0">
                <a:solidFill>
                  <a:srgbClr val="006F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points </a:t>
            </a:r>
            <a:r>
              <a:rPr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 </a:t>
            </a:r>
            <a:r>
              <a:rPr spc="-5" dirty="0">
                <a:solidFill>
                  <a:srgbClr val="00AF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cluster</a:t>
            </a:r>
            <a:r>
              <a:rPr spc="-165" dirty="0">
                <a:solidFill>
                  <a:srgbClr val="00AF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dirty="0">
                <a:solidFill>
                  <a:srgbClr val="00AF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endParaRPr dirty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876300" lvl="1" indent="-381635">
              <a:spcBef>
                <a:spcPts val="229"/>
              </a:spcBef>
              <a:buFontTx/>
              <a:buAutoNum type="arabicPeriod"/>
              <a:tabLst>
                <a:tab pos="876300" algn="l"/>
                <a:tab pos="876935" algn="l"/>
              </a:tabLst>
            </a:pPr>
            <a:r>
              <a:rPr spc="-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If </a:t>
            </a:r>
            <a:r>
              <a:rPr spc="5" dirty="0">
                <a:solidFill>
                  <a:srgbClr val="00AF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spc="7" baseline="-21367" dirty="0">
                <a:solidFill>
                  <a:srgbClr val="00AF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 </a:t>
            </a:r>
            <a:r>
              <a:rPr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have changed, repeat </a:t>
            </a:r>
            <a:r>
              <a:rPr spc="-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Step</a:t>
            </a:r>
            <a:r>
              <a:rPr spc="-315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</a:p>
          <a:p>
            <a:pPr>
              <a:spcBef>
                <a:spcPts val="50"/>
              </a:spcBef>
            </a:pPr>
            <a:endParaRPr sz="2750" dirty="0">
              <a:solidFill>
                <a:prstClr val="black"/>
              </a:solidFill>
              <a:latin typeface="Nimbus Sans L"/>
              <a:cs typeface="Nimbus Sans L"/>
            </a:endParaRPr>
          </a:p>
          <a:p>
            <a:pPr marL="38100"/>
            <a:r>
              <a:rPr sz="2400" dirty="0">
                <a:solidFill>
                  <a:prstClr val="black"/>
                </a:solidFill>
                <a:latin typeface="Nimbus Sans L"/>
                <a:cs typeface="Nimbus Sans L"/>
              </a:rPr>
              <a:t>Properties</a:t>
            </a:r>
          </a:p>
          <a:p>
            <a:pPr marL="876300" indent="-381635">
              <a:spcBef>
                <a:spcPts val="245"/>
              </a:spcBef>
              <a:buFont typeface="DejaVu Sans"/>
              <a:buChar char="•"/>
              <a:tabLst>
                <a:tab pos="876300" algn="l"/>
                <a:tab pos="876935" algn="l"/>
              </a:tabLst>
            </a:pPr>
            <a:r>
              <a:rPr sz="2400" spc="-5" dirty="0">
                <a:solidFill>
                  <a:prstClr val="black"/>
                </a:solidFill>
                <a:latin typeface="Nimbus Sans L"/>
                <a:cs typeface="Nimbus Sans L"/>
              </a:rPr>
              <a:t>Will always converge to some solution</a:t>
            </a:r>
          </a:p>
          <a:p>
            <a:pPr marL="876300" indent="-381635">
              <a:spcBef>
                <a:spcPts val="240"/>
              </a:spcBef>
              <a:buFontTx/>
              <a:buChar char="•"/>
              <a:tabLst>
                <a:tab pos="876300" algn="l"/>
                <a:tab pos="876935" algn="l"/>
              </a:tabLst>
            </a:pPr>
            <a:r>
              <a:rPr sz="2400" spc="-5" dirty="0">
                <a:solidFill>
                  <a:prstClr val="black"/>
                </a:solidFill>
                <a:latin typeface="Nimbus Sans L"/>
                <a:cs typeface="Nimbus Sans L"/>
              </a:rPr>
              <a:t>Can be a “local minimum” of objective:</a:t>
            </a:r>
          </a:p>
        </p:txBody>
      </p:sp>
      <p:grpSp>
        <p:nvGrpSpPr>
          <p:cNvPr id="6" name="object 4"/>
          <p:cNvGrpSpPr/>
          <p:nvPr/>
        </p:nvGrpSpPr>
        <p:grpSpPr>
          <a:xfrm>
            <a:off x="8528049" y="2286000"/>
            <a:ext cx="937260" cy="1648460"/>
            <a:chOff x="7627619" y="2414904"/>
            <a:chExt cx="937260" cy="1648460"/>
          </a:xfrm>
        </p:grpSpPr>
        <p:sp>
          <p:nvSpPr>
            <p:cNvPr id="7" name="object 5"/>
            <p:cNvSpPr/>
            <p:nvPr/>
          </p:nvSpPr>
          <p:spPr>
            <a:xfrm>
              <a:off x="7640573" y="2427858"/>
              <a:ext cx="911860" cy="972185"/>
            </a:xfrm>
            <a:custGeom>
              <a:avLst/>
              <a:gdLst/>
              <a:ahLst/>
              <a:cxnLst/>
              <a:rect l="l" t="t" r="r" b="b"/>
              <a:pathLst>
                <a:path w="911859" h="972185">
                  <a:moveTo>
                    <a:pt x="227837" y="0"/>
                  </a:moveTo>
                  <a:lnTo>
                    <a:pt x="0" y="207137"/>
                  </a:lnTo>
                  <a:lnTo>
                    <a:pt x="227837" y="455675"/>
                  </a:lnTo>
                  <a:lnTo>
                    <a:pt x="227837" y="341756"/>
                  </a:lnTo>
                  <a:lnTo>
                    <a:pt x="284473" y="353594"/>
                  </a:lnTo>
                  <a:lnTo>
                    <a:pt x="339356" y="367852"/>
                  </a:lnTo>
                  <a:lnTo>
                    <a:pt x="392383" y="384434"/>
                  </a:lnTo>
                  <a:lnTo>
                    <a:pt x="443451" y="403247"/>
                  </a:lnTo>
                  <a:lnTo>
                    <a:pt x="492455" y="424193"/>
                  </a:lnTo>
                  <a:lnTo>
                    <a:pt x="539293" y="447178"/>
                  </a:lnTo>
                  <a:lnTo>
                    <a:pt x="583861" y="472106"/>
                  </a:lnTo>
                  <a:lnTo>
                    <a:pt x="626054" y="498881"/>
                  </a:lnTo>
                  <a:lnTo>
                    <a:pt x="665770" y="527409"/>
                  </a:lnTo>
                  <a:lnTo>
                    <a:pt x="702904" y="557594"/>
                  </a:lnTo>
                  <a:lnTo>
                    <a:pt x="737353" y="589340"/>
                  </a:lnTo>
                  <a:lnTo>
                    <a:pt x="769013" y="622552"/>
                  </a:lnTo>
                  <a:lnTo>
                    <a:pt x="797781" y="657134"/>
                  </a:lnTo>
                  <a:lnTo>
                    <a:pt x="823552" y="692991"/>
                  </a:lnTo>
                  <a:lnTo>
                    <a:pt x="846224" y="730028"/>
                  </a:lnTo>
                  <a:lnTo>
                    <a:pt x="865692" y="768150"/>
                  </a:lnTo>
                  <a:lnTo>
                    <a:pt x="881853" y="807259"/>
                  </a:lnTo>
                  <a:lnTo>
                    <a:pt x="894603" y="847262"/>
                  </a:lnTo>
                  <a:lnTo>
                    <a:pt x="903839" y="888063"/>
                  </a:lnTo>
                  <a:lnTo>
                    <a:pt x="909456" y="929566"/>
                  </a:lnTo>
                  <a:lnTo>
                    <a:pt x="911351" y="971676"/>
                  </a:lnTo>
                  <a:lnTo>
                    <a:pt x="911351" y="743712"/>
                  </a:lnTo>
                  <a:lnTo>
                    <a:pt x="909456" y="701619"/>
                  </a:lnTo>
                  <a:lnTo>
                    <a:pt x="903839" y="660131"/>
                  </a:lnTo>
                  <a:lnTo>
                    <a:pt x="894603" y="619344"/>
                  </a:lnTo>
                  <a:lnTo>
                    <a:pt x="881853" y="579354"/>
                  </a:lnTo>
                  <a:lnTo>
                    <a:pt x="865692" y="540255"/>
                  </a:lnTo>
                  <a:lnTo>
                    <a:pt x="846224" y="502144"/>
                  </a:lnTo>
                  <a:lnTo>
                    <a:pt x="823552" y="465116"/>
                  </a:lnTo>
                  <a:lnTo>
                    <a:pt x="797781" y="429266"/>
                  </a:lnTo>
                  <a:lnTo>
                    <a:pt x="769013" y="394690"/>
                  </a:lnTo>
                  <a:lnTo>
                    <a:pt x="737353" y="361483"/>
                  </a:lnTo>
                  <a:lnTo>
                    <a:pt x="702904" y="329742"/>
                  </a:lnTo>
                  <a:lnTo>
                    <a:pt x="665770" y="299561"/>
                  </a:lnTo>
                  <a:lnTo>
                    <a:pt x="626054" y="271036"/>
                  </a:lnTo>
                  <a:lnTo>
                    <a:pt x="583861" y="244263"/>
                  </a:lnTo>
                  <a:lnTo>
                    <a:pt x="539293" y="219337"/>
                  </a:lnTo>
                  <a:lnTo>
                    <a:pt x="492455" y="196353"/>
                  </a:lnTo>
                  <a:lnTo>
                    <a:pt x="443451" y="175408"/>
                  </a:lnTo>
                  <a:lnTo>
                    <a:pt x="392383" y="156596"/>
                  </a:lnTo>
                  <a:lnTo>
                    <a:pt x="339356" y="140014"/>
                  </a:lnTo>
                  <a:lnTo>
                    <a:pt x="284473" y="125756"/>
                  </a:lnTo>
                  <a:lnTo>
                    <a:pt x="227837" y="113918"/>
                  </a:lnTo>
                  <a:lnTo>
                    <a:pt x="227837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8" name="object 6"/>
            <p:cNvSpPr/>
            <p:nvPr/>
          </p:nvSpPr>
          <p:spPr>
            <a:xfrm>
              <a:off x="7640573" y="3285489"/>
              <a:ext cx="911860" cy="764540"/>
            </a:xfrm>
            <a:custGeom>
              <a:avLst/>
              <a:gdLst/>
              <a:ahLst/>
              <a:cxnLst/>
              <a:rect l="l" t="t" r="r" b="b"/>
              <a:pathLst>
                <a:path w="911859" h="764539">
                  <a:moveTo>
                    <a:pt x="897254" y="0"/>
                  </a:moveTo>
                  <a:lnTo>
                    <a:pt x="886037" y="38364"/>
                  </a:lnTo>
                  <a:lnTo>
                    <a:pt x="871788" y="75789"/>
                  </a:lnTo>
                  <a:lnTo>
                    <a:pt x="854612" y="112213"/>
                  </a:lnTo>
                  <a:lnTo>
                    <a:pt x="834610" y="147573"/>
                  </a:lnTo>
                  <a:lnTo>
                    <a:pt x="811887" y="181808"/>
                  </a:lnTo>
                  <a:lnTo>
                    <a:pt x="786544" y="214858"/>
                  </a:lnTo>
                  <a:lnTo>
                    <a:pt x="758686" y="246659"/>
                  </a:lnTo>
                  <a:lnTo>
                    <a:pt x="728415" y="277151"/>
                  </a:lnTo>
                  <a:lnTo>
                    <a:pt x="695834" y="306272"/>
                  </a:lnTo>
                  <a:lnTo>
                    <a:pt x="661047" y="333961"/>
                  </a:lnTo>
                  <a:lnTo>
                    <a:pt x="624155" y="360155"/>
                  </a:lnTo>
                  <a:lnTo>
                    <a:pt x="585263" y="384794"/>
                  </a:lnTo>
                  <a:lnTo>
                    <a:pt x="544473" y="407815"/>
                  </a:lnTo>
                  <a:lnTo>
                    <a:pt x="501889" y="429158"/>
                  </a:lnTo>
                  <a:lnTo>
                    <a:pt x="457612" y="448760"/>
                  </a:lnTo>
                  <a:lnTo>
                    <a:pt x="411748" y="466560"/>
                  </a:lnTo>
                  <a:lnTo>
                    <a:pt x="364397" y="482496"/>
                  </a:lnTo>
                  <a:lnTo>
                    <a:pt x="315664" y="496508"/>
                  </a:lnTo>
                  <a:lnTo>
                    <a:pt x="265651" y="508533"/>
                  </a:lnTo>
                  <a:lnTo>
                    <a:pt x="214462" y="518509"/>
                  </a:lnTo>
                  <a:lnTo>
                    <a:pt x="162199" y="526376"/>
                  </a:lnTo>
                  <a:lnTo>
                    <a:pt x="108966" y="532071"/>
                  </a:lnTo>
                  <a:lnTo>
                    <a:pt x="54865" y="535534"/>
                  </a:lnTo>
                  <a:lnTo>
                    <a:pt x="0" y="536702"/>
                  </a:lnTo>
                  <a:lnTo>
                    <a:pt x="0" y="764540"/>
                  </a:lnTo>
                  <a:lnTo>
                    <a:pt x="40088" y="763918"/>
                  </a:lnTo>
                  <a:lnTo>
                    <a:pt x="80105" y="762047"/>
                  </a:lnTo>
                  <a:lnTo>
                    <a:pt x="119979" y="758914"/>
                  </a:lnTo>
                  <a:lnTo>
                    <a:pt x="159639" y="754507"/>
                  </a:lnTo>
                  <a:lnTo>
                    <a:pt x="216070" y="746034"/>
                  </a:lnTo>
                  <a:lnTo>
                    <a:pt x="270947" y="735211"/>
                  </a:lnTo>
                  <a:lnTo>
                    <a:pt x="324183" y="722127"/>
                  </a:lnTo>
                  <a:lnTo>
                    <a:pt x="375693" y="706869"/>
                  </a:lnTo>
                  <a:lnTo>
                    <a:pt x="425390" y="689527"/>
                  </a:lnTo>
                  <a:lnTo>
                    <a:pt x="473188" y="670187"/>
                  </a:lnTo>
                  <a:lnTo>
                    <a:pt x="518999" y="648939"/>
                  </a:lnTo>
                  <a:lnTo>
                    <a:pt x="562739" y="625871"/>
                  </a:lnTo>
                  <a:lnTo>
                    <a:pt x="604320" y="601070"/>
                  </a:lnTo>
                  <a:lnTo>
                    <a:pt x="643656" y="574626"/>
                  </a:lnTo>
                  <a:lnTo>
                    <a:pt x="680661" y="546627"/>
                  </a:lnTo>
                  <a:lnTo>
                    <a:pt x="715248" y="517160"/>
                  </a:lnTo>
                  <a:lnTo>
                    <a:pt x="747331" y="486314"/>
                  </a:lnTo>
                  <a:lnTo>
                    <a:pt x="776824" y="454178"/>
                  </a:lnTo>
                  <a:lnTo>
                    <a:pt x="803640" y="420839"/>
                  </a:lnTo>
                  <a:lnTo>
                    <a:pt x="827693" y="386386"/>
                  </a:lnTo>
                  <a:lnTo>
                    <a:pt x="848897" y="350907"/>
                  </a:lnTo>
                  <a:lnTo>
                    <a:pt x="867164" y="314491"/>
                  </a:lnTo>
                  <a:lnTo>
                    <a:pt x="882410" y="277225"/>
                  </a:lnTo>
                  <a:lnTo>
                    <a:pt x="894547" y="239199"/>
                  </a:lnTo>
                  <a:lnTo>
                    <a:pt x="903489" y="200499"/>
                  </a:lnTo>
                  <a:lnTo>
                    <a:pt x="909150" y="161215"/>
                  </a:lnTo>
                  <a:lnTo>
                    <a:pt x="911444" y="121435"/>
                  </a:lnTo>
                  <a:lnTo>
                    <a:pt x="910283" y="81247"/>
                  </a:lnTo>
                  <a:lnTo>
                    <a:pt x="905582" y="40739"/>
                  </a:lnTo>
                  <a:lnTo>
                    <a:pt x="897254" y="0"/>
                  </a:lnTo>
                  <a:close/>
                </a:path>
              </a:pathLst>
            </a:custGeom>
            <a:solidFill>
              <a:srgbClr val="95B4B6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object 7"/>
            <p:cNvSpPr/>
            <p:nvPr/>
          </p:nvSpPr>
          <p:spPr>
            <a:xfrm>
              <a:off x="7640573" y="2427858"/>
              <a:ext cx="911860" cy="1622425"/>
            </a:xfrm>
            <a:custGeom>
              <a:avLst/>
              <a:gdLst/>
              <a:ahLst/>
              <a:cxnLst/>
              <a:rect l="l" t="t" r="r" b="b"/>
              <a:pathLst>
                <a:path w="911859" h="1622425">
                  <a:moveTo>
                    <a:pt x="911351" y="971676"/>
                  </a:moveTo>
                  <a:lnTo>
                    <a:pt x="909456" y="929566"/>
                  </a:lnTo>
                  <a:lnTo>
                    <a:pt x="903839" y="888063"/>
                  </a:lnTo>
                  <a:lnTo>
                    <a:pt x="894603" y="847262"/>
                  </a:lnTo>
                  <a:lnTo>
                    <a:pt x="881853" y="807259"/>
                  </a:lnTo>
                  <a:lnTo>
                    <a:pt x="865692" y="768150"/>
                  </a:lnTo>
                  <a:lnTo>
                    <a:pt x="846224" y="730028"/>
                  </a:lnTo>
                  <a:lnTo>
                    <a:pt x="823552" y="692991"/>
                  </a:lnTo>
                  <a:lnTo>
                    <a:pt x="797781" y="657134"/>
                  </a:lnTo>
                  <a:lnTo>
                    <a:pt x="769013" y="622552"/>
                  </a:lnTo>
                  <a:lnTo>
                    <a:pt x="737353" y="589340"/>
                  </a:lnTo>
                  <a:lnTo>
                    <a:pt x="702904" y="557594"/>
                  </a:lnTo>
                  <a:lnTo>
                    <a:pt x="665770" y="527409"/>
                  </a:lnTo>
                  <a:lnTo>
                    <a:pt x="626054" y="498881"/>
                  </a:lnTo>
                  <a:lnTo>
                    <a:pt x="583861" y="472106"/>
                  </a:lnTo>
                  <a:lnTo>
                    <a:pt x="539293" y="447178"/>
                  </a:lnTo>
                  <a:lnTo>
                    <a:pt x="492455" y="424193"/>
                  </a:lnTo>
                  <a:lnTo>
                    <a:pt x="443451" y="403247"/>
                  </a:lnTo>
                  <a:lnTo>
                    <a:pt x="392383" y="384434"/>
                  </a:lnTo>
                  <a:lnTo>
                    <a:pt x="339356" y="367852"/>
                  </a:lnTo>
                  <a:lnTo>
                    <a:pt x="284473" y="353594"/>
                  </a:lnTo>
                  <a:lnTo>
                    <a:pt x="227837" y="341756"/>
                  </a:lnTo>
                  <a:lnTo>
                    <a:pt x="227837" y="455675"/>
                  </a:lnTo>
                  <a:lnTo>
                    <a:pt x="0" y="207137"/>
                  </a:lnTo>
                  <a:lnTo>
                    <a:pt x="227837" y="0"/>
                  </a:lnTo>
                  <a:lnTo>
                    <a:pt x="227837" y="113918"/>
                  </a:lnTo>
                  <a:lnTo>
                    <a:pt x="284473" y="125756"/>
                  </a:lnTo>
                  <a:lnTo>
                    <a:pt x="339356" y="140014"/>
                  </a:lnTo>
                  <a:lnTo>
                    <a:pt x="392383" y="156596"/>
                  </a:lnTo>
                  <a:lnTo>
                    <a:pt x="443451" y="175408"/>
                  </a:lnTo>
                  <a:lnTo>
                    <a:pt x="492455" y="196353"/>
                  </a:lnTo>
                  <a:lnTo>
                    <a:pt x="539293" y="219337"/>
                  </a:lnTo>
                  <a:lnTo>
                    <a:pt x="583861" y="244263"/>
                  </a:lnTo>
                  <a:lnTo>
                    <a:pt x="626054" y="271036"/>
                  </a:lnTo>
                  <a:lnTo>
                    <a:pt x="665770" y="299561"/>
                  </a:lnTo>
                  <a:lnTo>
                    <a:pt x="702904" y="329742"/>
                  </a:lnTo>
                  <a:lnTo>
                    <a:pt x="737353" y="361483"/>
                  </a:lnTo>
                  <a:lnTo>
                    <a:pt x="769013" y="394690"/>
                  </a:lnTo>
                  <a:lnTo>
                    <a:pt x="797781" y="429266"/>
                  </a:lnTo>
                  <a:lnTo>
                    <a:pt x="823552" y="465116"/>
                  </a:lnTo>
                  <a:lnTo>
                    <a:pt x="846224" y="502144"/>
                  </a:lnTo>
                  <a:lnTo>
                    <a:pt x="865692" y="540255"/>
                  </a:lnTo>
                  <a:lnTo>
                    <a:pt x="881853" y="579354"/>
                  </a:lnTo>
                  <a:lnTo>
                    <a:pt x="894603" y="619344"/>
                  </a:lnTo>
                  <a:lnTo>
                    <a:pt x="903839" y="660131"/>
                  </a:lnTo>
                  <a:lnTo>
                    <a:pt x="909456" y="701619"/>
                  </a:lnTo>
                  <a:lnTo>
                    <a:pt x="911351" y="743712"/>
                  </a:lnTo>
                  <a:lnTo>
                    <a:pt x="911351" y="971676"/>
                  </a:lnTo>
                  <a:lnTo>
                    <a:pt x="909688" y="1011305"/>
                  </a:lnTo>
                  <a:lnTo>
                    <a:pt x="904762" y="1050306"/>
                  </a:lnTo>
                  <a:lnTo>
                    <a:pt x="896668" y="1088610"/>
                  </a:lnTo>
                  <a:lnTo>
                    <a:pt x="885501" y="1126150"/>
                  </a:lnTo>
                  <a:lnTo>
                    <a:pt x="871357" y="1162858"/>
                  </a:lnTo>
                  <a:lnTo>
                    <a:pt x="854332" y="1198665"/>
                  </a:lnTo>
                  <a:lnTo>
                    <a:pt x="834521" y="1233504"/>
                  </a:lnTo>
                  <a:lnTo>
                    <a:pt x="812018" y="1267306"/>
                  </a:lnTo>
                  <a:lnTo>
                    <a:pt x="786920" y="1300004"/>
                  </a:lnTo>
                  <a:lnTo>
                    <a:pt x="759321" y="1331530"/>
                  </a:lnTo>
                  <a:lnTo>
                    <a:pt x="729318" y="1361815"/>
                  </a:lnTo>
                  <a:lnTo>
                    <a:pt x="697005" y="1390792"/>
                  </a:lnTo>
                  <a:lnTo>
                    <a:pt x="662478" y="1418392"/>
                  </a:lnTo>
                  <a:lnTo>
                    <a:pt x="625831" y="1444548"/>
                  </a:lnTo>
                  <a:lnTo>
                    <a:pt x="587162" y="1469191"/>
                  </a:lnTo>
                  <a:lnTo>
                    <a:pt x="546564" y="1492253"/>
                  </a:lnTo>
                  <a:lnTo>
                    <a:pt x="504133" y="1513667"/>
                  </a:lnTo>
                  <a:lnTo>
                    <a:pt x="459965" y="1533365"/>
                  </a:lnTo>
                  <a:lnTo>
                    <a:pt x="414155" y="1551277"/>
                  </a:lnTo>
                  <a:lnTo>
                    <a:pt x="366798" y="1567337"/>
                  </a:lnTo>
                  <a:lnTo>
                    <a:pt x="317990" y="1581477"/>
                  </a:lnTo>
                  <a:lnTo>
                    <a:pt x="267825" y="1593628"/>
                  </a:lnTo>
                  <a:lnTo>
                    <a:pt x="216400" y="1603722"/>
                  </a:lnTo>
                  <a:lnTo>
                    <a:pt x="163810" y="1611691"/>
                  </a:lnTo>
                  <a:lnTo>
                    <a:pt x="110149" y="1617468"/>
                  </a:lnTo>
                  <a:lnTo>
                    <a:pt x="55514" y="1620983"/>
                  </a:lnTo>
                  <a:lnTo>
                    <a:pt x="0" y="1622170"/>
                  </a:lnTo>
                  <a:lnTo>
                    <a:pt x="0" y="1394333"/>
                  </a:lnTo>
                  <a:lnTo>
                    <a:pt x="54865" y="1393165"/>
                  </a:lnTo>
                  <a:lnTo>
                    <a:pt x="108966" y="1389702"/>
                  </a:lnTo>
                  <a:lnTo>
                    <a:pt x="162199" y="1384007"/>
                  </a:lnTo>
                  <a:lnTo>
                    <a:pt x="214462" y="1376140"/>
                  </a:lnTo>
                  <a:lnTo>
                    <a:pt x="265651" y="1366164"/>
                  </a:lnTo>
                  <a:lnTo>
                    <a:pt x="315664" y="1354139"/>
                  </a:lnTo>
                  <a:lnTo>
                    <a:pt x="364397" y="1340127"/>
                  </a:lnTo>
                  <a:lnTo>
                    <a:pt x="411748" y="1324191"/>
                  </a:lnTo>
                  <a:lnTo>
                    <a:pt x="457612" y="1306391"/>
                  </a:lnTo>
                  <a:lnTo>
                    <a:pt x="501889" y="1286789"/>
                  </a:lnTo>
                  <a:lnTo>
                    <a:pt x="544473" y="1265446"/>
                  </a:lnTo>
                  <a:lnTo>
                    <a:pt x="585263" y="1242425"/>
                  </a:lnTo>
                  <a:lnTo>
                    <a:pt x="624155" y="1217786"/>
                  </a:lnTo>
                  <a:lnTo>
                    <a:pt x="661047" y="1191592"/>
                  </a:lnTo>
                  <a:lnTo>
                    <a:pt x="695834" y="1163903"/>
                  </a:lnTo>
                  <a:lnTo>
                    <a:pt x="728415" y="1134782"/>
                  </a:lnTo>
                  <a:lnTo>
                    <a:pt x="758686" y="1104290"/>
                  </a:lnTo>
                  <a:lnTo>
                    <a:pt x="786544" y="1072489"/>
                  </a:lnTo>
                  <a:lnTo>
                    <a:pt x="811887" y="1039439"/>
                  </a:lnTo>
                  <a:lnTo>
                    <a:pt x="834610" y="1005204"/>
                  </a:lnTo>
                  <a:lnTo>
                    <a:pt x="854612" y="969844"/>
                  </a:lnTo>
                  <a:lnTo>
                    <a:pt x="871788" y="933420"/>
                  </a:lnTo>
                  <a:lnTo>
                    <a:pt x="886037" y="895995"/>
                  </a:lnTo>
                  <a:lnTo>
                    <a:pt x="897254" y="857630"/>
                  </a:lnTo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10" name="object 8"/>
          <p:cNvSpPr/>
          <p:nvPr/>
        </p:nvSpPr>
        <p:spPr>
          <a:xfrm>
            <a:off x="2819400" y="5715000"/>
            <a:ext cx="3131000" cy="4259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12" name="object 10"/>
          <p:cNvSpPr/>
          <p:nvPr/>
        </p:nvSpPr>
        <p:spPr>
          <a:xfrm>
            <a:off x="7315200" y="4191000"/>
            <a:ext cx="2780588" cy="2291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84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143000"/>
            <a:ext cx="5424487" cy="5511002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857739" y="1600201"/>
            <a:ext cx="2723661" cy="2728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mtClean="0"/>
              <a:t>Ask user how many clusters to use?</a:t>
            </a:r>
          </a:p>
          <a:p>
            <a:pPr lvl="1"/>
            <a:r>
              <a:rPr lang="en-IN" smtClean="0"/>
              <a:t>e.g., k=5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0642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143000"/>
            <a:ext cx="5419725" cy="5522469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857739" y="1600201"/>
            <a:ext cx="2723661" cy="2728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 smtClean="0"/>
              <a:t>Ask user how many clusters to use?</a:t>
            </a:r>
          </a:p>
          <a:p>
            <a:pPr lvl="1"/>
            <a:r>
              <a:rPr lang="en-IN" dirty="0" smtClean="0"/>
              <a:t>e.g., k=5</a:t>
            </a:r>
          </a:p>
          <a:p>
            <a:r>
              <a:rPr lang="en-IN" dirty="0" smtClean="0"/>
              <a:t>Randomly guess 5 cluster </a:t>
            </a:r>
            <a:r>
              <a:rPr lang="en-IN" dirty="0" err="1" smtClean="0"/>
              <a:t>centers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355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143000"/>
            <a:ext cx="5272087" cy="5473889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857739" y="1600201"/>
            <a:ext cx="2723661" cy="2728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 smtClean="0"/>
              <a:t>Ask user how many clusters to use?</a:t>
            </a:r>
          </a:p>
          <a:p>
            <a:pPr lvl="1"/>
            <a:r>
              <a:rPr lang="en-IN" dirty="0" smtClean="0"/>
              <a:t>e.g., k=5</a:t>
            </a:r>
          </a:p>
          <a:p>
            <a:r>
              <a:rPr lang="en-IN" dirty="0" smtClean="0"/>
              <a:t>Randomly guess 5 cluster </a:t>
            </a:r>
            <a:r>
              <a:rPr lang="en-IN" dirty="0" err="1" smtClean="0"/>
              <a:t>centers</a:t>
            </a:r>
            <a:endParaRPr lang="en-IN" dirty="0" smtClean="0"/>
          </a:p>
          <a:p>
            <a:r>
              <a:rPr lang="en-IN" dirty="0" smtClean="0"/>
              <a:t>Each data points finds the cluster </a:t>
            </a:r>
            <a:r>
              <a:rPr lang="en-IN" dirty="0" err="1" smtClean="0"/>
              <a:t>center</a:t>
            </a:r>
            <a:r>
              <a:rPr lang="en-IN" dirty="0" smtClean="0"/>
              <a:t> it is closest to!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172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1143000"/>
            <a:ext cx="5329237" cy="5431887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857739" y="1600201"/>
            <a:ext cx="2723661" cy="3276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 smtClean="0"/>
              <a:t>Ask user how many clusters to use?</a:t>
            </a:r>
          </a:p>
          <a:p>
            <a:pPr lvl="1"/>
            <a:r>
              <a:rPr lang="en-IN" dirty="0" smtClean="0"/>
              <a:t>e.g., k=5</a:t>
            </a:r>
          </a:p>
          <a:p>
            <a:r>
              <a:rPr lang="en-IN" dirty="0" smtClean="0"/>
              <a:t>Randomly guess 5 cluster </a:t>
            </a:r>
            <a:r>
              <a:rPr lang="en-IN" dirty="0" err="1" smtClean="0"/>
              <a:t>centers</a:t>
            </a:r>
            <a:endParaRPr lang="en-IN" dirty="0" smtClean="0"/>
          </a:p>
          <a:p>
            <a:r>
              <a:rPr lang="en-IN" dirty="0" smtClean="0"/>
              <a:t>Each data points finds the cluster </a:t>
            </a:r>
            <a:r>
              <a:rPr lang="en-IN" dirty="0" err="1" smtClean="0"/>
              <a:t>center</a:t>
            </a:r>
            <a:r>
              <a:rPr lang="en-IN" dirty="0" smtClean="0"/>
              <a:t> it is closest to!</a:t>
            </a:r>
          </a:p>
          <a:p>
            <a:r>
              <a:rPr lang="en-IN" dirty="0" smtClean="0"/>
              <a:t>Each </a:t>
            </a:r>
            <a:r>
              <a:rPr lang="en-IN" dirty="0" err="1" smtClean="0"/>
              <a:t>center</a:t>
            </a:r>
            <a:r>
              <a:rPr lang="en-IN" dirty="0" smtClean="0"/>
              <a:t> finds centroid of data points it owns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0913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143000"/>
            <a:ext cx="5334000" cy="5460142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857739" y="1600201"/>
            <a:ext cx="2723661" cy="32765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 smtClean="0"/>
              <a:t>Ask user how many clusters to use?</a:t>
            </a:r>
          </a:p>
          <a:p>
            <a:pPr lvl="1"/>
            <a:r>
              <a:rPr lang="en-IN" dirty="0" smtClean="0"/>
              <a:t>e.g., k=5</a:t>
            </a:r>
          </a:p>
          <a:p>
            <a:r>
              <a:rPr lang="en-IN" dirty="0" smtClean="0"/>
              <a:t>Randomly guess 5 cluster </a:t>
            </a:r>
            <a:r>
              <a:rPr lang="en-IN" dirty="0" err="1" smtClean="0"/>
              <a:t>centers</a:t>
            </a:r>
            <a:endParaRPr lang="en-IN" dirty="0" smtClean="0"/>
          </a:p>
          <a:p>
            <a:r>
              <a:rPr lang="en-IN" dirty="0" smtClean="0"/>
              <a:t>Each data points finds the cluster </a:t>
            </a:r>
            <a:r>
              <a:rPr lang="en-IN" dirty="0" err="1" smtClean="0"/>
              <a:t>center</a:t>
            </a:r>
            <a:r>
              <a:rPr lang="en-IN" dirty="0" smtClean="0"/>
              <a:t> it is closest to!</a:t>
            </a:r>
          </a:p>
          <a:p>
            <a:r>
              <a:rPr lang="en-IN" dirty="0" smtClean="0"/>
              <a:t>Each </a:t>
            </a:r>
            <a:r>
              <a:rPr lang="en-IN" dirty="0" err="1" smtClean="0"/>
              <a:t>center</a:t>
            </a:r>
            <a:r>
              <a:rPr lang="en-IN" dirty="0" smtClean="0"/>
              <a:t> finds centroid of data points it owns</a:t>
            </a:r>
          </a:p>
          <a:p>
            <a:r>
              <a:rPr lang="en-IN" dirty="0" smtClean="0"/>
              <a:t>And jump there!</a:t>
            </a:r>
          </a:p>
          <a:p>
            <a:r>
              <a:rPr lang="en-IN" dirty="0" smtClean="0"/>
              <a:t>Repeat until terminated</a:t>
            </a:r>
          </a:p>
          <a:p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097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Computational Complexity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809999"/>
          </a:xfrm>
        </p:spPr>
        <p:txBody>
          <a:bodyPr>
            <a:normAutofit/>
          </a:bodyPr>
          <a:lstStyle/>
          <a:p>
            <a:pPr marL="374650" marR="276860" indent="-343535">
              <a:lnSpc>
                <a:spcPts val="2810"/>
              </a:lnSpc>
              <a:spcBef>
                <a:spcPts val="455"/>
              </a:spcBef>
              <a:buFont typeface="DejaVu Sans"/>
              <a:buChar char="•"/>
              <a:tabLst>
                <a:tab pos="374650" algn="l"/>
                <a:tab pos="375285" algn="l"/>
              </a:tabLst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Let </a:t>
            </a:r>
            <a:r>
              <a:rPr lang="en-US" i="1" spc="-165" dirty="0">
                <a:latin typeface="Helvetica" panose="020B0604020202020204" pitchFamily="34" charset="0"/>
                <a:cs typeface="Helvetica" panose="020B0604020202020204" pitchFamily="34" charset="0"/>
              </a:rPr>
              <a:t>n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= number of instances, </a:t>
            </a:r>
            <a:r>
              <a:rPr lang="en-US" i="1" spc="-215" dirty="0">
                <a:latin typeface="Helvetica" panose="020B0604020202020204" pitchFamily="34" charset="0"/>
                <a:cs typeface="Helvetica" panose="020B0604020202020204" pitchFamily="34" charset="0"/>
              </a:rPr>
              <a:t>d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= dimensionality of  the features, </a:t>
            </a:r>
            <a:r>
              <a:rPr lang="en-US" i="1" spc="-260" dirty="0">
                <a:latin typeface="Helvetica" panose="020B0604020202020204" pitchFamily="34" charset="0"/>
                <a:cs typeface="Helvetica" panose="020B0604020202020204" pitchFamily="34" charset="0"/>
              </a:rPr>
              <a:t>k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= number of</a:t>
            </a:r>
            <a:r>
              <a:rPr lang="en-US" spc="-35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clusters</a:t>
            </a:r>
          </a:p>
          <a:p>
            <a:pPr marL="374650" marR="5080" indent="-343535">
              <a:lnSpc>
                <a:spcPts val="2810"/>
              </a:lnSpc>
              <a:spcBef>
                <a:spcPts val="625"/>
              </a:spcBef>
              <a:buFont typeface="DejaVu Sans"/>
              <a:buChar char="•"/>
              <a:tabLst>
                <a:tab pos="374650" algn="l"/>
                <a:tab pos="375285" algn="l"/>
              </a:tabLst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Assume computing distance between two</a:t>
            </a:r>
            <a:r>
              <a:rPr lang="en-US" spc="-6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instances  is</a:t>
            </a:r>
            <a:r>
              <a:rPr lang="en-US" spc="-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pc="-55" dirty="0">
                <a:latin typeface="Helvetica" panose="020B0604020202020204" pitchFamily="34" charset="0"/>
                <a:cs typeface="Helvetica" panose="020B0604020202020204" pitchFamily="34" charset="0"/>
              </a:rPr>
              <a:t>O(</a:t>
            </a:r>
            <a:r>
              <a:rPr lang="en-US" i="1" spc="-55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spc="-55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  <a:p>
            <a:pPr marL="374650" indent="-343535">
              <a:spcBef>
                <a:spcPts val="270"/>
              </a:spcBef>
              <a:buFont typeface="DejaVu Sans"/>
              <a:buChar char="•"/>
              <a:tabLst>
                <a:tab pos="374650" algn="l"/>
                <a:tab pos="375285" algn="l"/>
              </a:tabLst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Reassigning</a:t>
            </a:r>
            <a:r>
              <a:rPr lang="en-US" spc="-4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clusters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75335" lvl="1" indent="-287020">
              <a:spcBef>
                <a:spcPts val="295"/>
              </a:spcBef>
              <a:buFont typeface="DejaVu Sans"/>
              <a:buChar char="–"/>
              <a:tabLst>
                <a:tab pos="775970" algn="l"/>
              </a:tabLst>
            </a:pPr>
            <a:r>
              <a:rPr lang="en-US" sz="1800" spc="-80" dirty="0">
                <a:latin typeface="Helvetica" panose="020B0604020202020204" pitchFamily="34" charset="0"/>
                <a:cs typeface="Helvetica" panose="020B0604020202020204" pitchFamily="34" charset="0"/>
              </a:rPr>
              <a:t>O(</a:t>
            </a:r>
            <a:r>
              <a:rPr lang="en-US" sz="1800" i="1" spc="-80" dirty="0" err="1">
                <a:latin typeface="Helvetica" panose="020B0604020202020204" pitchFamily="34" charset="0"/>
                <a:cs typeface="Helvetica" panose="020B0604020202020204" pitchFamily="34" charset="0"/>
              </a:rPr>
              <a:t>kn</a:t>
            </a:r>
            <a:r>
              <a:rPr lang="en-US" sz="1800" spc="-80" dirty="0">
                <a:latin typeface="Helvetica" panose="020B0604020202020204" pitchFamily="34" charset="0"/>
                <a:cs typeface="Helvetica" panose="020B0604020202020204" pitchFamily="34" charset="0"/>
              </a:rPr>
              <a:t>) </a:t>
            </a:r>
            <a:r>
              <a:rPr lang="en-US" sz="1800" spc="-5" dirty="0">
                <a:latin typeface="Helvetica" panose="020B0604020202020204" pitchFamily="34" charset="0"/>
                <a:cs typeface="Helvetica" panose="020B0604020202020204" pitchFamily="34" charset="0"/>
              </a:rPr>
              <a:t>distance 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computations, or</a:t>
            </a:r>
            <a:r>
              <a:rPr lang="en-US" sz="1800" spc="7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spc="-100" dirty="0">
                <a:latin typeface="Helvetica" panose="020B0604020202020204" pitchFamily="34" charset="0"/>
                <a:cs typeface="Helvetica" panose="020B0604020202020204" pitchFamily="34" charset="0"/>
              </a:rPr>
              <a:t>O(</a:t>
            </a:r>
            <a:r>
              <a:rPr lang="en-US" sz="1800" i="1" spc="-100" dirty="0" err="1">
                <a:latin typeface="Helvetica" panose="020B0604020202020204" pitchFamily="34" charset="0"/>
                <a:cs typeface="Helvetica" panose="020B0604020202020204" pitchFamily="34" charset="0"/>
              </a:rPr>
              <a:t>knd</a:t>
            </a:r>
            <a:r>
              <a:rPr lang="en-US" sz="1800" spc="-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74650" indent="-343535">
              <a:spcBef>
                <a:spcPts val="305"/>
              </a:spcBef>
              <a:buFont typeface="DejaVu Sans"/>
              <a:buChar char="•"/>
              <a:tabLst>
                <a:tab pos="374650" algn="l"/>
                <a:tab pos="375285" algn="l"/>
              </a:tabLst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Computing</a:t>
            </a:r>
            <a:r>
              <a:rPr lang="en-US" spc="-2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centroids:</a:t>
            </a:r>
          </a:p>
          <a:p>
            <a:pPr marL="775335" marR="160020" lvl="1" indent="-287020">
              <a:lnSpc>
                <a:spcPts val="2590"/>
              </a:lnSpc>
              <a:spcBef>
                <a:spcPts val="625"/>
              </a:spcBef>
              <a:buFont typeface="DejaVu Sans"/>
              <a:buChar char="–"/>
              <a:tabLst>
                <a:tab pos="775970" algn="l"/>
              </a:tabLst>
            </a:pPr>
            <a:r>
              <a:rPr lang="en-US" sz="1800" spc="-5" dirty="0">
                <a:latin typeface="Helvetica" panose="020B0604020202020204" pitchFamily="34" charset="0"/>
                <a:cs typeface="Helvetica" panose="020B0604020202020204" pitchFamily="34" charset="0"/>
              </a:rPr>
              <a:t>Each 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instance vector gets </a:t>
            </a:r>
            <a:r>
              <a:rPr lang="en-US" sz="1800" spc="-5" dirty="0">
                <a:latin typeface="Helvetica" panose="020B0604020202020204" pitchFamily="34" charset="0"/>
                <a:cs typeface="Helvetica" panose="020B0604020202020204" pitchFamily="34" charset="0"/>
              </a:rPr>
              <a:t>added 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once to a </a:t>
            </a:r>
            <a:r>
              <a:rPr lang="en-US" sz="1800" spc="-5" dirty="0">
                <a:latin typeface="Helvetica" panose="020B0604020202020204" pitchFamily="34" charset="0"/>
                <a:cs typeface="Helvetica" panose="020B0604020202020204" pitchFamily="34" charset="0"/>
              </a:rPr>
              <a:t>centroid:  </a:t>
            </a:r>
            <a:r>
              <a:rPr lang="en-US" sz="1800" spc="-75" dirty="0">
                <a:latin typeface="Helvetica" panose="020B0604020202020204" pitchFamily="34" charset="0"/>
                <a:cs typeface="Helvetica" panose="020B0604020202020204" pitchFamily="34" charset="0"/>
              </a:rPr>
              <a:t>O(</a:t>
            </a:r>
            <a:r>
              <a:rPr lang="en-US" sz="1800" i="1" spc="-75" dirty="0" err="1">
                <a:latin typeface="Helvetica" panose="020B0604020202020204" pitchFamily="34" charset="0"/>
                <a:cs typeface="Helvetica" panose="020B0604020202020204" pitchFamily="34" charset="0"/>
              </a:rPr>
              <a:t>nd</a:t>
            </a:r>
            <a:r>
              <a:rPr lang="en-US" sz="1800" spc="-75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74650" marR="221615" indent="-343535">
              <a:lnSpc>
                <a:spcPts val="2810"/>
              </a:lnSpc>
              <a:spcBef>
                <a:spcPts val="620"/>
              </a:spcBef>
              <a:buFont typeface="DejaVu Sans"/>
              <a:buChar char="•"/>
              <a:tabLst>
                <a:tab pos="374650" algn="l"/>
                <a:tab pos="375285" algn="l"/>
              </a:tabLst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Assume these two steps are each done once </a:t>
            </a:r>
            <a:r>
              <a:rPr lang="en-US" spc="-5" dirty="0">
                <a:latin typeface="Helvetica" panose="020B0604020202020204" pitchFamily="34" charset="0"/>
                <a:cs typeface="Helvetica" panose="020B0604020202020204" pitchFamily="34" charset="0"/>
              </a:rPr>
              <a:t>for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  fixed number of iterations </a:t>
            </a:r>
            <a:r>
              <a:rPr lang="en-US" i="1" spc="-6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pc="-60" dirty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r>
              <a:rPr lang="en-US" spc="-1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pc="-105" dirty="0">
                <a:latin typeface="Helvetica" panose="020B0604020202020204" pitchFamily="34" charset="0"/>
                <a:cs typeface="Helvetica" panose="020B0604020202020204" pitchFamily="34" charset="0"/>
              </a:rPr>
              <a:t>O(</a:t>
            </a:r>
            <a:r>
              <a:rPr lang="en-US" i="1" spc="-105" dirty="0" err="1">
                <a:latin typeface="Helvetica" panose="020B0604020202020204" pitchFamily="34" charset="0"/>
                <a:cs typeface="Helvetica" panose="020B0604020202020204" pitchFamily="34" charset="0"/>
              </a:rPr>
              <a:t>Iknd</a:t>
            </a:r>
            <a:r>
              <a:rPr lang="en-US" spc="-105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  <a:p>
            <a:pPr marL="775335" lvl="1" indent="-287020">
              <a:spcBef>
                <a:spcPts val="254"/>
              </a:spcBef>
              <a:buFont typeface="DejaVu Sans"/>
              <a:buChar char="–"/>
              <a:tabLst>
                <a:tab pos="775970" algn="l"/>
              </a:tabLst>
            </a:pPr>
            <a:r>
              <a:rPr lang="en-US" sz="1800" spc="-5" dirty="0">
                <a:latin typeface="Helvetica" panose="020B0604020202020204" pitchFamily="34" charset="0"/>
                <a:cs typeface="Helvetica" panose="020B0604020202020204" pitchFamily="34" charset="0"/>
              </a:rPr>
              <a:t>Linear 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in </a:t>
            </a:r>
            <a:r>
              <a:rPr lang="en-US" sz="1800" spc="-5" dirty="0">
                <a:latin typeface="Helvetica" panose="020B0604020202020204" pitchFamily="34" charset="0"/>
                <a:cs typeface="Helvetica" panose="020B0604020202020204" pitchFamily="34" charset="0"/>
              </a:rPr>
              <a:t>all relevant</a:t>
            </a:r>
            <a:r>
              <a:rPr lang="en-US" sz="1800" spc="4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factors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351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pc="-5" dirty="0">
                <a:latin typeface="Nimbus Sans L"/>
                <a:cs typeface="Nimbus Sans L"/>
              </a:rPr>
              <a:t>Why do we cluster?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object 2"/>
          <p:cNvSpPr txBox="1"/>
          <p:nvPr/>
        </p:nvSpPr>
        <p:spPr>
          <a:xfrm>
            <a:off x="2059940" y="1511020"/>
            <a:ext cx="7726680" cy="952184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3535">
              <a:spcBef>
                <a:spcPts val="865"/>
              </a:spcBef>
              <a:buFontTx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solidFill>
                  <a:prstClr val="black"/>
                </a:solidFill>
                <a:latin typeface="Nimbus Sans L"/>
                <a:cs typeface="Nimbus Sans L"/>
              </a:rPr>
              <a:t>Cluster, then ask human to label groups</a:t>
            </a:r>
          </a:p>
          <a:p>
            <a:pPr marL="355600" indent="-343535">
              <a:spcBef>
                <a:spcPts val="770"/>
              </a:spcBef>
              <a:buFontTx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solidFill>
                  <a:prstClr val="black"/>
                </a:solidFill>
                <a:latin typeface="Nimbus Sans L"/>
                <a:cs typeface="Nimbus Sans L"/>
              </a:rPr>
              <a:t>Compute a histogram to summarize the data</a:t>
            </a:r>
          </a:p>
        </p:txBody>
      </p:sp>
      <p:grpSp>
        <p:nvGrpSpPr>
          <p:cNvPr id="7" name="object 4"/>
          <p:cNvGrpSpPr/>
          <p:nvPr/>
        </p:nvGrpSpPr>
        <p:grpSpPr>
          <a:xfrm>
            <a:off x="5564123" y="2892552"/>
            <a:ext cx="3314700" cy="3081655"/>
            <a:chOff x="4040123" y="2892551"/>
            <a:chExt cx="3314700" cy="3081655"/>
          </a:xfrm>
        </p:grpSpPr>
        <p:sp>
          <p:nvSpPr>
            <p:cNvPr id="8" name="object 5"/>
            <p:cNvSpPr/>
            <p:nvPr/>
          </p:nvSpPr>
          <p:spPr>
            <a:xfrm>
              <a:off x="6637019" y="3465575"/>
              <a:ext cx="175259" cy="1737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object 6"/>
            <p:cNvSpPr/>
            <p:nvPr/>
          </p:nvSpPr>
          <p:spPr>
            <a:xfrm>
              <a:off x="6623303" y="3102863"/>
              <a:ext cx="173736" cy="1737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0" name="object 7"/>
            <p:cNvSpPr/>
            <p:nvPr/>
          </p:nvSpPr>
          <p:spPr>
            <a:xfrm>
              <a:off x="6905244" y="3276599"/>
              <a:ext cx="175259" cy="1737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1" name="object 8"/>
            <p:cNvSpPr/>
            <p:nvPr/>
          </p:nvSpPr>
          <p:spPr>
            <a:xfrm>
              <a:off x="4040123" y="2945891"/>
              <a:ext cx="3162300" cy="302818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2" name="object 9"/>
            <p:cNvSpPr/>
            <p:nvPr/>
          </p:nvSpPr>
          <p:spPr>
            <a:xfrm>
              <a:off x="6406133" y="2905505"/>
              <a:ext cx="935990" cy="833755"/>
            </a:xfrm>
            <a:custGeom>
              <a:avLst/>
              <a:gdLst/>
              <a:ahLst/>
              <a:cxnLst/>
              <a:rect l="l" t="t" r="r" b="b"/>
              <a:pathLst>
                <a:path w="935990" h="833754">
                  <a:moveTo>
                    <a:pt x="137794" y="101473"/>
                  </a:moveTo>
                  <a:lnTo>
                    <a:pt x="118945" y="106604"/>
                  </a:lnTo>
                  <a:lnTo>
                    <a:pt x="96916" y="110331"/>
                  </a:lnTo>
                  <a:lnTo>
                    <a:pt x="77198" y="116867"/>
                  </a:lnTo>
                  <a:lnTo>
                    <a:pt x="65277" y="130429"/>
                  </a:lnTo>
                  <a:lnTo>
                    <a:pt x="62864" y="137668"/>
                  </a:lnTo>
                  <a:lnTo>
                    <a:pt x="62229" y="145923"/>
                  </a:lnTo>
                  <a:lnTo>
                    <a:pt x="58038" y="152273"/>
                  </a:lnTo>
                  <a:lnTo>
                    <a:pt x="53252" y="158238"/>
                  </a:lnTo>
                  <a:lnTo>
                    <a:pt x="47751" y="163607"/>
                  </a:lnTo>
                  <a:lnTo>
                    <a:pt x="41965" y="168739"/>
                  </a:lnTo>
                  <a:lnTo>
                    <a:pt x="36321" y="173990"/>
                  </a:lnTo>
                  <a:lnTo>
                    <a:pt x="32521" y="184812"/>
                  </a:lnTo>
                  <a:lnTo>
                    <a:pt x="28686" y="195611"/>
                  </a:lnTo>
                  <a:lnTo>
                    <a:pt x="25017" y="206458"/>
                  </a:lnTo>
                  <a:lnTo>
                    <a:pt x="21716" y="217424"/>
                  </a:lnTo>
                  <a:lnTo>
                    <a:pt x="19710" y="226456"/>
                  </a:lnTo>
                  <a:lnTo>
                    <a:pt x="18145" y="235585"/>
                  </a:lnTo>
                  <a:lnTo>
                    <a:pt x="16555" y="244713"/>
                  </a:lnTo>
                  <a:lnTo>
                    <a:pt x="1708" y="292465"/>
                  </a:lnTo>
                  <a:lnTo>
                    <a:pt x="0" y="297180"/>
                  </a:lnTo>
                  <a:lnTo>
                    <a:pt x="1045" y="347953"/>
                  </a:lnTo>
                  <a:lnTo>
                    <a:pt x="1688" y="398751"/>
                  </a:lnTo>
                  <a:lnTo>
                    <a:pt x="2532" y="449537"/>
                  </a:lnTo>
                  <a:lnTo>
                    <a:pt x="4181" y="500274"/>
                  </a:lnTo>
                  <a:lnTo>
                    <a:pt x="7238" y="550926"/>
                  </a:lnTo>
                  <a:lnTo>
                    <a:pt x="18061" y="567088"/>
                  </a:lnTo>
                  <a:lnTo>
                    <a:pt x="21716" y="572643"/>
                  </a:lnTo>
                  <a:lnTo>
                    <a:pt x="24612" y="581306"/>
                  </a:lnTo>
                  <a:lnTo>
                    <a:pt x="31257" y="601186"/>
                  </a:lnTo>
                  <a:lnTo>
                    <a:pt x="38594" y="623113"/>
                  </a:lnTo>
                  <a:lnTo>
                    <a:pt x="43561" y="637921"/>
                  </a:lnTo>
                  <a:lnTo>
                    <a:pt x="45974" y="645160"/>
                  </a:lnTo>
                  <a:lnTo>
                    <a:pt x="46481" y="653288"/>
                  </a:lnTo>
                  <a:lnTo>
                    <a:pt x="50800" y="659638"/>
                  </a:lnTo>
                  <a:lnTo>
                    <a:pt x="65277" y="681355"/>
                  </a:lnTo>
                  <a:lnTo>
                    <a:pt x="71582" y="700597"/>
                  </a:lnTo>
                  <a:lnTo>
                    <a:pt x="72755" y="703373"/>
                  </a:lnTo>
                  <a:lnTo>
                    <a:pt x="75618" y="707840"/>
                  </a:lnTo>
                  <a:lnTo>
                    <a:pt x="86994" y="732155"/>
                  </a:lnTo>
                  <a:lnTo>
                    <a:pt x="90634" y="741257"/>
                  </a:lnTo>
                  <a:lnTo>
                    <a:pt x="93916" y="750490"/>
                  </a:lnTo>
                  <a:lnTo>
                    <a:pt x="97389" y="759604"/>
                  </a:lnTo>
                  <a:lnTo>
                    <a:pt x="119697" y="793797"/>
                  </a:lnTo>
                  <a:lnTo>
                    <a:pt x="152060" y="814417"/>
                  </a:lnTo>
                  <a:lnTo>
                    <a:pt x="193990" y="822983"/>
                  </a:lnTo>
                  <a:lnTo>
                    <a:pt x="233928" y="830079"/>
                  </a:lnTo>
                  <a:lnTo>
                    <a:pt x="253872" y="833628"/>
                  </a:lnTo>
                  <a:lnTo>
                    <a:pt x="703580" y="826389"/>
                  </a:lnTo>
                  <a:lnTo>
                    <a:pt x="710981" y="825454"/>
                  </a:lnTo>
                  <a:lnTo>
                    <a:pt x="718216" y="823483"/>
                  </a:lnTo>
                  <a:lnTo>
                    <a:pt x="725404" y="821156"/>
                  </a:lnTo>
                  <a:lnTo>
                    <a:pt x="732663" y="819150"/>
                  </a:lnTo>
                  <a:lnTo>
                    <a:pt x="784365" y="806969"/>
                  </a:lnTo>
                  <a:lnTo>
                    <a:pt x="825724" y="785590"/>
                  </a:lnTo>
                  <a:lnTo>
                    <a:pt x="826658" y="782796"/>
                  </a:lnTo>
                  <a:lnTo>
                    <a:pt x="829522" y="781859"/>
                  </a:lnTo>
                  <a:lnTo>
                    <a:pt x="870505" y="761176"/>
                  </a:lnTo>
                  <a:lnTo>
                    <a:pt x="897715" y="728922"/>
                  </a:lnTo>
                  <a:lnTo>
                    <a:pt x="911655" y="694880"/>
                  </a:lnTo>
                  <a:lnTo>
                    <a:pt x="914288" y="687895"/>
                  </a:lnTo>
                  <a:lnTo>
                    <a:pt x="918565" y="681291"/>
                  </a:lnTo>
                  <a:lnTo>
                    <a:pt x="928496" y="666877"/>
                  </a:lnTo>
                  <a:lnTo>
                    <a:pt x="930717" y="656036"/>
                  </a:lnTo>
                  <a:lnTo>
                    <a:pt x="933211" y="645207"/>
                  </a:lnTo>
                  <a:lnTo>
                    <a:pt x="935158" y="634355"/>
                  </a:lnTo>
                  <a:lnTo>
                    <a:pt x="935736" y="623443"/>
                  </a:lnTo>
                  <a:lnTo>
                    <a:pt x="933561" y="583463"/>
                  </a:lnTo>
                  <a:lnTo>
                    <a:pt x="930148" y="543544"/>
                  </a:lnTo>
                  <a:lnTo>
                    <a:pt x="925877" y="503695"/>
                  </a:lnTo>
                  <a:lnTo>
                    <a:pt x="921131" y="463931"/>
                  </a:lnTo>
                  <a:lnTo>
                    <a:pt x="905700" y="426481"/>
                  </a:lnTo>
                  <a:lnTo>
                    <a:pt x="874117" y="391699"/>
                  </a:lnTo>
                  <a:lnTo>
                    <a:pt x="865155" y="385699"/>
                  </a:lnTo>
                  <a:lnTo>
                    <a:pt x="857003" y="378936"/>
                  </a:lnTo>
                  <a:lnTo>
                    <a:pt x="848613" y="369697"/>
                  </a:lnTo>
                  <a:lnTo>
                    <a:pt x="833189" y="348890"/>
                  </a:lnTo>
                  <a:lnTo>
                    <a:pt x="834755" y="348408"/>
                  </a:lnTo>
                  <a:lnTo>
                    <a:pt x="834201" y="347712"/>
                  </a:lnTo>
                  <a:lnTo>
                    <a:pt x="812418" y="326263"/>
                  </a:lnTo>
                  <a:lnTo>
                    <a:pt x="810877" y="317069"/>
                  </a:lnTo>
                  <a:lnTo>
                    <a:pt x="809513" y="307863"/>
                  </a:lnTo>
                  <a:lnTo>
                    <a:pt x="807793" y="298777"/>
                  </a:lnTo>
                  <a:lnTo>
                    <a:pt x="805180" y="289941"/>
                  </a:lnTo>
                  <a:lnTo>
                    <a:pt x="802130" y="284226"/>
                  </a:lnTo>
                  <a:lnTo>
                    <a:pt x="798115" y="278987"/>
                  </a:lnTo>
                  <a:lnTo>
                    <a:pt x="793982" y="273796"/>
                  </a:lnTo>
                  <a:lnTo>
                    <a:pt x="790574" y="268224"/>
                  </a:lnTo>
                  <a:lnTo>
                    <a:pt x="782853" y="250320"/>
                  </a:lnTo>
                  <a:lnTo>
                    <a:pt x="775668" y="232156"/>
                  </a:lnTo>
                  <a:lnTo>
                    <a:pt x="768697" y="213895"/>
                  </a:lnTo>
                  <a:lnTo>
                    <a:pt x="761618" y="195707"/>
                  </a:lnTo>
                  <a:lnTo>
                    <a:pt x="751079" y="168761"/>
                  </a:lnTo>
                  <a:lnTo>
                    <a:pt x="745601" y="156543"/>
                  </a:lnTo>
                  <a:lnTo>
                    <a:pt x="737240" y="143968"/>
                  </a:lnTo>
                  <a:lnTo>
                    <a:pt x="718058" y="115951"/>
                  </a:lnTo>
                  <a:lnTo>
                    <a:pt x="710027" y="103663"/>
                  </a:lnTo>
                  <a:lnTo>
                    <a:pt x="681863" y="72517"/>
                  </a:lnTo>
                  <a:lnTo>
                    <a:pt x="660038" y="61658"/>
                  </a:lnTo>
                  <a:lnTo>
                    <a:pt x="652780" y="58039"/>
                  </a:lnTo>
                  <a:lnTo>
                    <a:pt x="634992" y="47017"/>
                  </a:lnTo>
                  <a:lnTo>
                    <a:pt x="631253" y="43688"/>
                  </a:lnTo>
                  <a:lnTo>
                    <a:pt x="627419" y="42072"/>
                  </a:lnTo>
                  <a:lnTo>
                    <a:pt x="609345" y="36195"/>
                  </a:lnTo>
                  <a:lnTo>
                    <a:pt x="603932" y="32450"/>
                  </a:lnTo>
                  <a:lnTo>
                    <a:pt x="598614" y="28622"/>
                  </a:lnTo>
                  <a:lnTo>
                    <a:pt x="593201" y="24961"/>
                  </a:lnTo>
                  <a:lnTo>
                    <a:pt x="587501" y="21717"/>
                  </a:lnTo>
                  <a:lnTo>
                    <a:pt x="580643" y="18288"/>
                  </a:lnTo>
                  <a:lnTo>
                    <a:pt x="572896" y="17145"/>
                  </a:lnTo>
                  <a:lnTo>
                    <a:pt x="565785" y="14478"/>
                  </a:lnTo>
                  <a:lnTo>
                    <a:pt x="556680" y="10965"/>
                  </a:lnTo>
                  <a:lnTo>
                    <a:pt x="547624" y="7334"/>
                  </a:lnTo>
                  <a:lnTo>
                    <a:pt x="538567" y="3655"/>
                  </a:lnTo>
                  <a:lnTo>
                    <a:pt x="529463" y="0"/>
                  </a:lnTo>
                  <a:lnTo>
                    <a:pt x="491418" y="1631"/>
                  </a:lnTo>
                  <a:lnTo>
                    <a:pt x="453326" y="3143"/>
                  </a:lnTo>
                  <a:lnTo>
                    <a:pt x="415234" y="4893"/>
                  </a:lnTo>
                  <a:lnTo>
                    <a:pt x="377189" y="7239"/>
                  </a:lnTo>
                  <a:lnTo>
                    <a:pt x="333629" y="14478"/>
                  </a:lnTo>
                  <a:lnTo>
                    <a:pt x="317519" y="25640"/>
                  </a:lnTo>
                  <a:lnTo>
                    <a:pt x="311912" y="28956"/>
                  </a:lnTo>
                  <a:lnTo>
                    <a:pt x="304867" y="31372"/>
                  </a:lnTo>
                  <a:lnTo>
                    <a:pt x="297561" y="33051"/>
                  </a:lnTo>
                  <a:lnTo>
                    <a:pt x="290159" y="34492"/>
                  </a:lnTo>
                  <a:lnTo>
                    <a:pt x="282829" y="36195"/>
                  </a:lnTo>
                  <a:lnTo>
                    <a:pt x="275589" y="38354"/>
                  </a:lnTo>
                  <a:lnTo>
                    <a:pt x="268477" y="41402"/>
                  </a:lnTo>
                  <a:lnTo>
                    <a:pt x="261112" y="43434"/>
                  </a:lnTo>
                  <a:lnTo>
                    <a:pt x="233618" y="50984"/>
                  </a:lnTo>
                  <a:lnTo>
                    <a:pt x="231378" y="51069"/>
                  </a:lnTo>
                  <a:lnTo>
                    <a:pt x="210312" y="58039"/>
                  </a:lnTo>
                  <a:lnTo>
                    <a:pt x="205043" y="62015"/>
                  </a:lnTo>
                  <a:lnTo>
                    <a:pt x="199882" y="66230"/>
                  </a:lnTo>
                  <a:lnTo>
                    <a:pt x="194506" y="69969"/>
                  </a:lnTo>
                  <a:lnTo>
                    <a:pt x="188594" y="72517"/>
                  </a:lnTo>
                  <a:lnTo>
                    <a:pt x="175621" y="77827"/>
                  </a:lnTo>
                  <a:lnTo>
                    <a:pt x="163861" y="85280"/>
                  </a:lnTo>
                  <a:lnTo>
                    <a:pt x="151768" y="93591"/>
                  </a:lnTo>
                  <a:lnTo>
                    <a:pt x="137794" y="101473"/>
                  </a:lnTo>
                  <a:close/>
                </a:path>
              </a:pathLst>
            </a:custGeom>
            <a:ln w="25908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13" name="object 10"/>
          <p:cNvSpPr txBox="1"/>
          <p:nvPr/>
        </p:nvSpPr>
        <p:spPr>
          <a:xfrm>
            <a:off x="4755578" y="2945892"/>
            <a:ext cx="659448" cy="81432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R="29845" algn="ctr">
              <a:spcBef>
                <a:spcPts val="710"/>
              </a:spcBef>
            </a:pPr>
            <a:r>
              <a:rPr spc="-235" dirty="0">
                <a:solidFill>
                  <a:srgbClr val="FF0000"/>
                </a:solidFill>
                <a:latin typeface="DejaVu Sans"/>
                <a:cs typeface="DejaVu Sans"/>
              </a:rPr>
              <a:t>1</a:t>
            </a:r>
            <a:endParaRPr dirty="0">
              <a:solidFill>
                <a:prstClr val="black"/>
              </a:solidFill>
              <a:latin typeface="DejaVu Sans"/>
              <a:cs typeface="DejaVu Sans"/>
            </a:endParaRPr>
          </a:p>
          <a:p>
            <a:pPr algn="ctr">
              <a:spcBef>
                <a:spcPts val="605"/>
              </a:spcBef>
            </a:pPr>
            <a:r>
              <a:rPr sz="2400" spc="-5" dirty="0">
                <a:solidFill>
                  <a:prstClr val="black"/>
                </a:solidFill>
                <a:latin typeface="Nimbus Sans L"/>
                <a:cs typeface="Nimbus Sans L"/>
              </a:rPr>
              <a:t>“cat”</a:t>
            </a:r>
          </a:p>
        </p:txBody>
      </p:sp>
      <p:sp>
        <p:nvSpPr>
          <p:cNvPr id="14" name="object 11"/>
          <p:cNvSpPr txBox="1"/>
          <p:nvPr/>
        </p:nvSpPr>
        <p:spPr>
          <a:xfrm>
            <a:off x="9015221" y="2905720"/>
            <a:ext cx="1147063" cy="735458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R="86995" algn="ctr">
              <a:spcBef>
                <a:spcPts val="395"/>
              </a:spcBef>
            </a:pPr>
            <a:r>
              <a:rPr spc="-235" dirty="0">
                <a:solidFill>
                  <a:srgbClr val="92D050"/>
                </a:solidFill>
                <a:latin typeface="DejaVu Sans"/>
                <a:cs typeface="DejaVu Sans"/>
              </a:rPr>
              <a:t>2</a:t>
            </a:r>
            <a:endParaRPr dirty="0">
              <a:solidFill>
                <a:prstClr val="black"/>
              </a:solidFill>
              <a:latin typeface="DejaVu Sans"/>
              <a:cs typeface="DejaVu Sans"/>
            </a:endParaRPr>
          </a:p>
          <a:p>
            <a:pPr algn="ctr">
              <a:spcBef>
                <a:spcPts val="290"/>
              </a:spcBef>
            </a:pPr>
            <a:r>
              <a:rPr lang="en-IN" spc="-175" dirty="0">
                <a:solidFill>
                  <a:srgbClr val="92D050"/>
                </a:solidFill>
                <a:latin typeface="DejaVu Sans"/>
                <a:cs typeface="Nimbus Sans L"/>
              </a:rPr>
              <a:t>"</a:t>
            </a:r>
            <a:r>
              <a:rPr sz="2400" spc="-5" dirty="0" smtClean="0">
                <a:solidFill>
                  <a:prstClr val="black"/>
                </a:solidFill>
                <a:latin typeface="Nimbus Sans L"/>
                <a:cs typeface="Nimbus Sans L"/>
              </a:rPr>
              <a:t>panda</a:t>
            </a:r>
            <a:r>
              <a:rPr sz="2400" spc="-5" dirty="0">
                <a:solidFill>
                  <a:prstClr val="black"/>
                </a:solidFill>
                <a:latin typeface="Nimbus Sans L"/>
                <a:cs typeface="Nimbus Sans L"/>
              </a:rPr>
              <a:t>”</a:t>
            </a:r>
          </a:p>
        </p:txBody>
      </p:sp>
      <p:sp>
        <p:nvSpPr>
          <p:cNvPr id="15" name="object 12"/>
          <p:cNvSpPr txBox="1"/>
          <p:nvPr/>
        </p:nvSpPr>
        <p:spPr>
          <a:xfrm>
            <a:off x="6637146" y="5590743"/>
            <a:ext cx="1059054" cy="713016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R="69850" algn="ctr">
              <a:spcBef>
                <a:spcPts val="320"/>
              </a:spcBef>
            </a:pPr>
            <a:r>
              <a:rPr spc="-235" dirty="0">
                <a:solidFill>
                  <a:srgbClr val="6F2F9F"/>
                </a:solidFill>
                <a:latin typeface="DejaVu Sans"/>
                <a:cs typeface="DejaVu Sans"/>
              </a:rPr>
              <a:t>3</a:t>
            </a:r>
            <a:endParaRPr dirty="0">
              <a:solidFill>
                <a:prstClr val="black"/>
              </a:solidFill>
              <a:latin typeface="DejaVu Sans"/>
              <a:cs typeface="DejaVu Sans"/>
            </a:endParaRPr>
          </a:p>
          <a:p>
            <a:pPr algn="ctr">
              <a:spcBef>
                <a:spcPts val="220"/>
              </a:spcBef>
            </a:pPr>
            <a:r>
              <a:rPr spc="-250" dirty="0">
                <a:solidFill>
                  <a:srgbClr val="6F2F9F"/>
                </a:solidFill>
                <a:latin typeface="DejaVu Sans"/>
                <a:cs typeface="DejaVu Sans"/>
              </a:rPr>
              <a:t>“</a:t>
            </a:r>
            <a:r>
              <a:rPr sz="2400" spc="-5" dirty="0">
                <a:solidFill>
                  <a:prstClr val="black"/>
                </a:solidFill>
                <a:latin typeface="Nimbus Sans L"/>
                <a:cs typeface="Nimbus Sans L"/>
              </a:rPr>
              <a:t>giraffe”</a:t>
            </a:r>
          </a:p>
        </p:txBody>
      </p:sp>
      <p:grpSp>
        <p:nvGrpSpPr>
          <p:cNvPr id="16" name="object 13"/>
          <p:cNvGrpSpPr/>
          <p:nvPr/>
        </p:nvGrpSpPr>
        <p:grpSpPr>
          <a:xfrm>
            <a:off x="2801111" y="3845815"/>
            <a:ext cx="1327150" cy="1826895"/>
            <a:chOff x="1277111" y="3845814"/>
            <a:chExt cx="1327150" cy="1826895"/>
          </a:xfrm>
        </p:grpSpPr>
        <p:sp>
          <p:nvSpPr>
            <p:cNvPr id="17" name="object 14"/>
            <p:cNvSpPr/>
            <p:nvPr/>
          </p:nvSpPr>
          <p:spPr>
            <a:xfrm>
              <a:off x="1277112" y="3845813"/>
              <a:ext cx="1327150" cy="1826895"/>
            </a:xfrm>
            <a:custGeom>
              <a:avLst/>
              <a:gdLst/>
              <a:ahLst/>
              <a:cxnLst/>
              <a:rect l="l" t="t" r="r" b="b"/>
              <a:pathLst>
                <a:path w="1327150" h="1826895">
                  <a:moveTo>
                    <a:pt x="1327150" y="1769364"/>
                  </a:moveTo>
                  <a:lnTo>
                    <a:pt x="1289050" y="1750314"/>
                  </a:lnTo>
                  <a:lnTo>
                    <a:pt x="1212850" y="1712214"/>
                  </a:lnTo>
                  <a:lnTo>
                    <a:pt x="1212850" y="1750314"/>
                  </a:lnTo>
                  <a:lnTo>
                    <a:pt x="76200" y="1750314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lnTo>
                    <a:pt x="57150" y="0"/>
                  </a:lnTo>
                  <a:lnTo>
                    <a:pt x="0" y="114300"/>
                  </a:lnTo>
                  <a:lnTo>
                    <a:pt x="38100" y="114300"/>
                  </a:lnTo>
                  <a:lnTo>
                    <a:pt x="38100" y="1777022"/>
                  </a:lnTo>
                  <a:lnTo>
                    <a:pt x="57150" y="1777022"/>
                  </a:lnTo>
                  <a:lnTo>
                    <a:pt x="57150" y="1788414"/>
                  </a:lnTo>
                  <a:lnTo>
                    <a:pt x="1212850" y="1788414"/>
                  </a:lnTo>
                  <a:lnTo>
                    <a:pt x="1212850" y="1826514"/>
                  </a:lnTo>
                  <a:lnTo>
                    <a:pt x="1289050" y="1788414"/>
                  </a:lnTo>
                  <a:lnTo>
                    <a:pt x="1327150" y="17693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8" name="object 15"/>
            <p:cNvSpPr/>
            <p:nvPr/>
          </p:nvSpPr>
          <p:spPr>
            <a:xfrm>
              <a:off x="1470660" y="4640579"/>
              <a:ext cx="897890" cy="974090"/>
            </a:xfrm>
            <a:custGeom>
              <a:avLst/>
              <a:gdLst/>
              <a:ahLst/>
              <a:cxnLst/>
              <a:rect l="l" t="t" r="r" b="b"/>
              <a:pathLst>
                <a:path w="897889" h="974089">
                  <a:moveTo>
                    <a:pt x="202692" y="0"/>
                  </a:moveTo>
                  <a:lnTo>
                    <a:pt x="0" y="0"/>
                  </a:lnTo>
                  <a:lnTo>
                    <a:pt x="0" y="966216"/>
                  </a:lnTo>
                  <a:lnTo>
                    <a:pt x="202692" y="966216"/>
                  </a:lnTo>
                  <a:lnTo>
                    <a:pt x="202692" y="0"/>
                  </a:lnTo>
                  <a:close/>
                </a:path>
                <a:path w="897889" h="974089">
                  <a:moveTo>
                    <a:pt x="542544" y="742188"/>
                  </a:moveTo>
                  <a:lnTo>
                    <a:pt x="339852" y="742188"/>
                  </a:lnTo>
                  <a:lnTo>
                    <a:pt x="339852" y="966216"/>
                  </a:lnTo>
                  <a:lnTo>
                    <a:pt x="542544" y="966216"/>
                  </a:lnTo>
                  <a:lnTo>
                    <a:pt x="542544" y="742188"/>
                  </a:lnTo>
                  <a:close/>
                </a:path>
                <a:path w="897889" h="974089">
                  <a:moveTo>
                    <a:pt x="897636" y="126492"/>
                  </a:moveTo>
                  <a:lnTo>
                    <a:pt x="694944" y="126492"/>
                  </a:lnTo>
                  <a:lnTo>
                    <a:pt x="694944" y="973836"/>
                  </a:lnTo>
                  <a:lnTo>
                    <a:pt x="897636" y="973836"/>
                  </a:lnTo>
                  <a:lnTo>
                    <a:pt x="897636" y="126492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19" name="object 16"/>
          <p:cNvSpPr txBox="1"/>
          <p:nvPr/>
        </p:nvSpPr>
        <p:spPr>
          <a:xfrm>
            <a:off x="2801112" y="5823900"/>
            <a:ext cx="211862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solidFill>
                  <a:prstClr val="black"/>
                </a:solidFill>
                <a:latin typeface="Nimbus Sans L"/>
                <a:cs typeface="Nimbus Sans L"/>
              </a:rPr>
              <a:t>Feature cluster</a:t>
            </a:r>
          </a:p>
        </p:txBody>
      </p:sp>
      <p:sp>
        <p:nvSpPr>
          <p:cNvPr id="20" name="object 17"/>
          <p:cNvSpPr txBox="1"/>
          <p:nvPr/>
        </p:nvSpPr>
        <p:spPr>
          <a:xfrm>
            <a:off x="2373121" y="3450335"/>
            <a:ext cx="230832" cy="277096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2400" spc="-5" dirty="0">
                <a:solidFill>
                  <a:prstClr val="black"/>
                </a:solidFill>
                <a:latin typeface="Nimbus Sans L"/>
                <a:cs typeface="Nimbus Sans L"/>
              </a:rPr>
              <a:t>Count in this sample</a:t>
            </a:r>
          </a:p>
        </p:txBody>
      </p:sp>
    </p:spTree>
    <p:extLst>
      <p:ext uri="{BB962C8B-B14F-4D97-AF65-F5344CB8AC3E}">
        <p14:creationId xmlns:p14="http://schemas.microsoft.com/office/powerpoint/2010/main" val="228037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Nimbus Sans L"/>
                <a:cs typeface="Nimbus Sans L"/>
              </a:rPr>
              <a:t>K-means: pros and</a:t>
            </a:r>
            <a:r>
              <a:rPr spc="-65" dirty="0">
                <a:latin typeface="Nimbus Sans L"/>
                <a:cs typeface="Nimbus Sans L"/>
              </a:rPr>
              <a:t> </a:t>
            </a:r>
            <a:r>
              <a:rPr dirty="0">
                <a:latin typeface="Nimbus Sans L"/>
                <a:cs typeface="Nimbus Sans L"/>
              </a:rPr>
              <a:t>cons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39240" y="1578992"/>
            <a:ext cx="4609465" cy="43441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800" u="heavy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Nimbus Sans L"/>
                <a:cs typeface="Nimbus Sans L"/>
              </a:rPr>
              <a:t>Pros</a:t>
            </a:r>
            <a:endParaRPr sz="2800" dirty="0">
              <a:solidFill>
                <a:prstClr val="black"/>
              </a:solidFill>
              <a:latin typeface="Nimbus Sans L"/>
              <a:cs typeface="Nimbus Sans L"/>
            </a:endParaRPr>
          </a:p>
          <a:p>
            <a:pPr marL="355600" indent="-343535">
              <a:spcBef>
                <a:spcPts val="15"/>
              </a:spcBef>
              <a:buFont typeface="DejaVu Sans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solidFill>
                  <a:prstClr val="black"/>
                </a:solidFill>
                <a:latin typeface="Nimbus Sans L"/>
                <a:cs typeface="Nimbus Sans L"/>
              </a:rPr>
              <a:t>Simple, </a:t>
            </a:r>
            <a:r>
              <a:rPr sz="2400" dirty="0">
                <a:solidFill>
                  <a:prstClr val="black"/>
                </a:solidFill>
                <a:latin typeface="Nimbus Sans L"/>
                <a:cs typeface="Nimbus Sans L"/>
              </a:rPr>
              <a:t>fast to</a:t>
            </a:r>
            <a:r>
              <a:rPr sz="2400" spc="-10" dirty="0">
                <a:solidFill>
                  <a:prstClr val="black"/>
                </a:solidFill>
                <a:latin typeface="Nimbus Sans L"/>
                <a:cs typeface="Nimbus Sans L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Nimbus Sans L"/>
                <a:cs typeface="Nimbus Sans L"/>
              </a:rPr>
              <a:t>compute</a:t>
            </a:r>
            <a:endParaRPr sz="2400" dirty="0">
              <a:solidFill>
                <a:prstClr val="black"/>
              </a:solidFill>
              <a:latin typeface="Nimbus Sans L"/>
              <a:cs typeface="Nimbus Sans L"/>
            </a:endParaRPr>
          </a:p>
          <a:p>
            <a:pPr marL="355600" indent="-343535">
              <a:lnSpc>
                <a:spcPts val="2595"/>
              </a:lnSpc>
              <a:buFont typeface="DejaVu Sans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solidFill>
                  <a:prstClr val="black"/>
                </a:solidFill>
                <a:latin typeface="Nimbus Sans L"/>
                <a:cs typeface="Nimbus Sans L"/>
              </a:rPr>
              <a:t>Converges </a:t>
            </a:r>
            <a:r>
              <a:rPr sz="2400" dirty="0">
                <a:solidFill>
                  <a:prstClr val="black"/>
                </a:solidFill>
                <a:latin typeface="Nimbus Sans L"/>
                <a:cs typeface="Nimbus Sans L"/>
              </a:rPr>
              <a:t>to </a:t>
            </a:r>
            <a:r>
              <a:rPr sz="2400" spc="-5" dirty="0">
                <a:solidFill>
                  <a:prstClr val="black"/>
                </a:solidFill>
                <a:latin typeface="Nimbus Sans L"/>
                <a:cs typeface="Nimbus Sans L"/>
              </a:rPr>
              <a:t>local minimum</a:t>
            </a:r>
            <a:r>
              <a:rPr sz="2400" spc="25" dirty="0">
                <a:solidFill>
                  <a:prstClr val="black"/>
                </a:solidFill>
                <a:latin typeface="Nimbus Sans L"/>
                <a:cs typeface="Nimbus Sans L"/>
              </a:rPr>
              <a:t> </a:t>
            </a:r>
            <a:r>
              <a:rPr sz="2400" dirty="0">
                <a:solidFill>
                  <a:prstClr val="black"/>
                </a:solidFill>
                <a:latin typeface="Nimbus Sans L"/>
                <a:cs typeface="Nimbus Sans L"/>
              </a:rPr>
              <a:t>of</a:t>
            </a:r>
          </a:p>
          <a:p>
            <a:pPr marL="355600">
              <a:lnSpc>
                <a:spcPts val="2595"/>
              </a:lnSpc>
            </a:pPr>
            <a:r>
              <a:rPr sz="2400" spc="-5" dirty="0">
                <a:solidFill>
                  <a:prstClr val="black"/>
                </a:solidFill>
                <a:latin typeface="Nimbus Sans L"/>
                <a:cs typeface="Nimbus Sans L"/>
              </a:rPr>
              <a:t>within-cluster </a:t>
            </a:r>
            <a:r>
              <a:rPr sz="2400" dirty="0">
                <a:solidFill>
                  <a:prstClr val="black"/>
                </a:solidFill>
                <a:latin typeface="Nimbus Sans L"/>
                <a:cs typeface="Nimbus Sans L"/>
              </a:rPr>
              <a:t>squared</a:t>
            </a:r>
            <a:r>
              <a:rPr sz="2400" spc="25" dirty="0">
                <a:solidFill>
                  <a:prstClr val="black"/>
                </a:solidFill>
                <a:latin typeface="Nimbus Sans L"/>
                <a:cs typeface="Nimbus Sans L"/>
              </a:rPr>
              <a:t> </a:t>
            </a:r>
            <a:r>
              <a:rPr sz="2400" dirty="0">
                <a:solidFill>
                  <a:prstClr val="black"/>
                </a:solidFill>
                <a:latin typeface="Nimbus Sans L"/>
                <a:cs typeface="Nimbus Sans L"/>
              </a:rPr>
              <a:t>error</a:t>
            </a:r>
          </a:p>
          <a:p>
            <a:pPr>
              <a:spcBef>
                <a:spcPts val="15"/>
              </a:spcBef>
            </a:pPr>
            <a:endParaRPr lang="en-IN" sz="2300" dirty="0" smtClean="0">
              <a:solidFill>
                <a:prstClr val="black"/>
              </a:solidFill>
              <a:latin typeface="Nimbus Sans L"/>
              <a:cs typeface="Nimbus Sans L"/>
            </a:endParaRPr>
          </a:p>
          <a:p>
            <a:pPr>
              <a:spcBef>
                <a:spcPts val="15"/>
              </a:spcBef>
            </a:pPr>
            <a:endParaRPr sz="2300" dirty="0">
              <a:solidFill>
                <a:prstClr val="black"/>
              </a:solidFill>
              <a:latin typeface="Nimbus Sans L"/>
              <a:cs typeface="Nimbus Sans L"/>
            </a:endParaRPr>
          </a:p>
          <a:p>
            <a:pPr marL="12700"/>
            <a:r>
              <a:rPr sz="2800" u="heavy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Nimbus Sans L"/>
                <a:cs typeface="Nimbus Sans L"/>
              </a:rPr>
              <a:t>Cons/issues</a:t>
            </a:r>
            <a:endParaRPr sz="2800" dirty="0">
              <a:solidFill>
                <a:prstClr val="black"/>
              </a:solidFill>
              <a:latin typeface="Nimbus Sans L"/>
              <a:cs typeface="Nimbus Sans L"/>
            </a:endParaRPr>
          </a:p>
          <a:p>
            <a:pPr marL="355600" indent="-343535">
              <a:spcBef>
                <a:spcPts val="20"/>
              </a:spcBef>
              <a:buFont typeface="DejaVu Sans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solidFill>
                  <a:prstClr val="black"/>
                </a:solidFill>
                <a:latin typeface="Nimbus Sans L"/>
                <a:cs typeface="Nimbus Sans L"/>
              </a:rPr>
              <a:t>Setting </a:t>
            </a:r>
            <a:r>
              <a:rPr sz="2400" dirty="0">
                <a:solidFill>
                  <a:prstClr val="black"/>
                </a:solidFill>
                <a:latin typeface="Nimbus Sans L"/>
                <a:cs typeface="Nimbus Sans L"/>
              </a:rPr>
              <a:t>k?</a:t>
            </a:r>
          </a:p>
          <a:p>
            <a:pPr marL="355600" indent="-343535">
              <a:lnSpc>
                <a:spcPts val="2870"/>
              </a:lnSpc>
              <a:buFont typeface="DejaVu Sans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solidFill>
                  <a:prstClr val="black"/>
                </a:solidFill>
                <a:latin typeface="Nimbus Sans L"/>
                <a:cs typeface="Nimbus Sans L"/>
              </a:rPr>
              <a:t>Sensitive </a:t>
            </a:r>
            <a:r>
              <a:rPr sz="2400" dirty="0">
                <a:solidFill>
                  <a:prstClr val="black"/>
                </a:solidFill>
                <a:latin typeface="Nimbus Sans L"/>
                <a:cs typeface="Nimbus Sans L"/>
              </a:rPr>
              <a:t>to </a:t>
            </a:r>
            <a:r>
              <a:rPr sz="2400" spc="-5" dirty="0">
                <a:solidFill>
                  <a:prstClr val="black"/>
                </a:solidFill>
                <a:latin typeface="Nimbus Sans L"/>
                <a:cs typeface="Nimbus Sans L"/>
              </a:rPr>
              <a:t>initial</a:t>
            </a:r>
            <a:r>
              <a:rPr sz="2400" spc="20" dirty="0">
                <a:solidFill>
                  <a:prstClr val="black"/>
                </a:solidFill>
                <a:latin typeface="Nimbus Sans L"/>
                <a:cs typeface="Nimbus Sans L"/>
              </a:rPr>
              <a:t> </a:t>
            </a:r>
            <a:r>
              <a:rPr sz="2400" dirty="0">
                <a:solidFill>
                  <a:prstClr val="black"/>
                </a:solidFill>
                <a:latin typeface="Nimbus Sans L"/>
                <a:cs typeface="Nimbus Sans L"/>
              </a:rPr>
              <a:t>centers</a:t>
            </a:r>
          </a:p>
          <a:p>
            <a:pPr marL="756285" lvl="1" indent="-287020">
              <a:lnSpc>
                <a:spcPts val="1910"/>
              </a:lnSpc>
              <a:spcBef>
                <a:spcPts val="20"/>
              </a:spcBef>
              <a:buFont typeface="DejaVu Sans"/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solidFill>
                  <a:prstClr val="black"/>
                </a:solidFill>
                <a:latin typeface="Nimbus Sans L"/>
                <a:cs typeface="Nimbus Sans L"/>
              </a:rPr>
              <a:t>Use heuristics or output of another</a:t>
            </a:r>
            <a:r>
              <a:rPr sz="1600" spc="65" dirty="0">
                <a:solidFill>
                  <a:prstClr val="black"/>
                </a:solidFill>
                <a:latin typeface="Nimbus Sans L"/>
                <a:cs typeface="Nimbus Sans L"/>
              </a:rPr>
              <a:t> </a:t>
            </a:r>
            <a:r>
              <a:rPr sz="1600" spc="-5" dirty="0">
                <a:solidFill>
                  <a:prstClr val="black"/>
                </a:solidFill>
                <a:latin typeface="Nimbus Sans L"/>
                <a:cs typeface="Nimbus Sans L"/>
              </a:rPr>
              <a:t>method</a:t>
            </a:r>
            <a:endParaRPr sz="1600" dirty="0">
              <a:solidFill>
                <a:prstClr val="black"/>
              </a:solidFill>
              <a:latin typeface="Nimbus Sans L"/>
              <a:cs typeface="Nimbus Sans L"/>
            </a:endParaRPr>
          </a:p>
          <a:p>
            <a:pPr marL="355600" indent="-343535">
              <a:lnSpc>
                <a:spcPts val="2870"/>
              </a:lnSpc>
              <a:buFont typeface="DejaVu Sans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solidFill>
                  <a:prstClr val="black"/>
                </a:solidFill>
                <a:latin typeface="Nimbus Sans L"/>
                <a:cs typeface="Nimbus Sans L"/>
              </a:rPr>
              <a:t>Sensitive </a:t>
            </a:r>
            <a:r>
              <a:rPr sz="2400" dirty="0">
                <a:solidFill>
                  <a:prstClr val="black"/>
                </a:solidFill>
                <a:latin typeface="Nimbus Sans L"/>
                <a:cs typeface="Nimbus Sans L"/>
              </a:rPr>
              <a:t>to</a:t>
            </a:r>
            <a:r>
              <a:rPr sz="2400" spc="5" dirty="0">
                <a:solidFill>
                  <a:prstClr val="black"/>
                </a:solidFill>
                <a:latin typeface="Nimbus Sans L"/>
                <a:cs typeface="Nimbus Sans L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Nimbus Sans L"/>
                <a:cs typeface="Nimbus Sans L"/>
              </a:rPr>
              <a:t>outliers</a:t>
            </a:r>
            <a:endParaRPr sz="2400" dirty="0">
              <a:solidFill>
                <a:prstClr val="black"/>
              </a:solidFill>
              <a:latin typeface="Nimbus Sans L"/>
              <a:cs typeface="Nimbus Sans L"/>
            </a:endParaRPr>
          </a:p>
          <a:p>
            <a:pPr marL="355600" indent="-343535">
              <a:spcBef>
                <a:spcPts val="5"/>
              </a:spcBef>
              <a:buFont typeface="DejaVu Sans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solidFill>
                  <a:prstClr val="black"/>
                </a:solidFill>
                <a:latin typeface="Nimbus Sans L"/>
                <a:cs typeface="Nimbus Sans L"/>
              </a:rPr>
              <a:t>Detects spherical</a:t>
            </a:r>
            <a:r>
              <a:rPr sz="2400" spc="20" dirty="0">
                <a:solidFill>
                  <a:prstClr val="black"/>
                </a:solidFill>
                <a:latin typeface="Nimbus Sans L"/>
                <a:cs typeface="Nimbus Sans L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Nimbus Sans L"/>
                <a:cs typeface="Nimbus Sans L"/>
              </a:rPr>
              <a:t>clusters</a:t>
            </a:r>
            <a:endParaRPr sz="2400" dirty="0">
              <a:solidFill>
                <a:prstClr val="black"/>
              </a:solidFill>
              <a:latin typeface="Nimbus Sans L"/>
              <a:cs typeface="Nimbus Sans 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13550" y="4114800"/>
            <a:ext cx="1556767" cy="17254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10400" y="4114800"/>
            <a:ext cx="1523668" cy="17254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34200" y="1371600"/>
            <a:ext cx="3899915" cy="23728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02739" y="6626453"/>
            <a:ext cx="1584960" cy="1750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050" dirty="0">
                <a:solidFill>
                  <a:prstClr val="black"/>
                </a:solidFill>
                <a:latin typeface="Nimbus Sans L"/>
                <a:cs typeface="Nimbus Sans L"/>
              </a:rPr>
              <a:t>Adapted from K.</a:t>
            </a:r>
            <a:r>
              <a:rPr sz="1050" spc="-95" dirty="0">
                <a:solidFill>
                  <a:prstClr val="black"/>
                </a:solidFill>
                <a:latin typeface="Nimbus Sans L"/>
                <a:cs typeface="Nimbus Sans L"/>
              </a:rPr>
              <a:t> </a:t>
            </a:r>
            <a:r>
              <a:rPr sz="1050" dirty="0">
                <a:solidFill>
                  <a:prstClr val="black"/>
                </a:solidFill>
                <a:latin typeface="Nimbus Sans L"/>
                <a:cs typeface="Nimbus Sans L"/>
              </a:rPr>
              <a:t>Grauman</a:t>
            </a:r>
          </a:p>
        </p:txBody>
      </p:sp>
    </p:spTree>
    <p:extLst>
      <p:ext uri="{BB962C8B-B14F-4D97-AF65-F5344CB8AC3E}">
        <p14:creationId xmlns:p14="http://schemas.microsoft.com/office/powerpoint/2010/main" val="42168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</a:t>
            </a:r>
            <a:r>
              <a:rPr lang="en-US" dirty="0" smtClean="0"/>
              <a:t>segment: </a:t>
            </a:r>
            <a:r>
              <a:rPr lang="en-US" dirty="0" smtClean="0"/>
              <a:t>Gaussian Mixture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77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Gaussian Mixture Model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Sugata</a:t>
            </a:r>
            <a:r>
              <a:rPr lang="en-US" dirty="0" smtClean="0"/>
              <a:t> </a:t>
            </a:r>
            <a:r>
              <a:rPr lang="en-US" dirty="0" err="1" smtClean="0"/>
              <a:t>Ghosal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CSIS Off-Campus Faculty</a:t>
            </a:r>
          </a:p>
          <a:p>
            <a:r>
              <a:rPr lang="en-US" dirty="0" smtClean="0"/>
              <a:t>BITS </a:t>
            </a:r>
            <a:r>
              <a:rPr lang="en-US" dirty="0" err="1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57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 This </a:t>
            </a:r>
            <a:r>
              <a:rPr lang="en-IN" dirty="0" smtClean="0"/>
              <a:t>Segment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smtClean="0"/>
              <a:t>Model Based Clustering</a:t>
            </a:r>
          </a:p>
          <a:p>
            <a:r>
              <a:rPr lang="en-IN" dirty="0" smtClean="0"/>
              <a:t>Gaussian Distribution</a:t>
            </a:r>
          </a:p>
          <a:p>
            <a:r>
              <a:rPr lang="en-IN" dirty="0" smtClean="0"/>
              <a:t>Parameter Estimation using MLE</a:t>
            </a:r>
          </a:p>
          <a:p>
            <a:r>
              <a:rPr lang="en-IN" dirty="0" smtClean="0"/>
              <a:t>Mixture of Gaussian</a:t>
            </a:r>
          </a:p>
          <a:p>
            <a:r>
              <a:rPr lang="en-IN" dirty="0" smtClean="0"/>
              <a:t>Parameter Estimation using Expectation Maximization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198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Model-based clustering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428999"/>
          </a:xfrm>
        </p:spPr>
        <p:txBody>
          <a:bodyPr>
            <a:normAutofit/>
          </a:bodyPr>
          <a:lstStyle/>
          <a:p>
            <a:r>
              <a:rPr lang="en-US" dirty="0" smtClean="0"/>
              <a:t>In order to understand our data, we will assume that there is a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generative process </a:t>
            </a:r>
            <a:r>
              <a:rPr lang="en-US" dirty="0" smtClean="0"/>
              <a:t>(a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model</a:t>
            </a:r>
            <a:r>
              <a:rPr lang="en-US" dirty="0" smtClean="0"/>
              <a:t>) that creates/describes the data, and we will try to find the model that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best fits </a:t>
            </a:r>
            <a:r>
              <a:rPr lang="en-US" dirty="0" smtClean="0"/>
              <a:t>the data.</a:t>
            </a:r>
          </a:p>
          <a:p>
            <a:pPr lvl="1"/>
            <a:r>
              <a:rPr lang="en-US" dirty="0" smtClean="0"/>
              <a:t>Models of different complexity can be defined, but we will assume that our model is a </a:t>
            </a:r>
            <a:r>
              <a:rPr lang="en-US" dirty="0" smtClean="0">
                <a:solidFill>
                  <a:srgbClr val="0070C0"/>
                </a:solidFill>
              </a:rPr>
              <a:t>distribution</a:t>
            </a:r>
            <a:r>
              <a:rPr lang="en-US" dirty="0" smtClean="0"/>
              <a:t> from which data points are sampled</a:t>
            </a:r>
          </a:p>
          <a:p>
            <a:pPr lvl="1"/>
            <a:r>
              <a:rPr lang="en-US" dirty="0" smtClean="0"/>
              <a:t>Example: the data is the income of all people in a country</a:t>
            </a:r>
          </a:p>
          <a:p>
            <a:endParaRPr lang="en-US" dirty="0" smtClean="0"/>
          </a:p>
          <a:p>
            <a:r>
              <a:rPr lang="en-US" dirty="0" smtClean="0"/>
              <a:t>In most cases, a single distribution is not good enough to describe all data points: different parts of the data follow a different distribution</a:t>
            </a:r>
          </a:p>
          <a:p>
            <a:pPr lvl="1"/>
            <a:r>
              <a:rPr lang="en-US" dirty="0" smtClean="0"/>
              <a:t>Example: the data is the income of all people in countries G and C</a:t>
            </a:r>
          </a:p>
          <a:p>
            <a:pPr lvl="1"/>
            <a:r>
              <a:rPr lang="en-US" dirty="0" smtClean="0"/>
              <a:t>We need a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mixture model</a:t>
            </a:r>
          </a:p>
          <a:p>
            <a:pPr lvl="1"/>
            <a:r>
              <a:rPr lang="en-US" dirty="0" smtClean="0"/>
              <a:t>Different distributions correspond to different clusters in the data.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101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Distribution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Example</a:t>
                </a:r>
                <a:r>
                  <a:rPr lang="en-US" dirty="0"/>
                  <a:t>: </a:t>
                </a:r>
                <a:r>
                  <a:rPr lang="en-US" dirty="0" smtClean="0"/>
                  <a:t>the data </a:t>
                </a:r>
                <a:r>
                  <a:rPr lang="en-US" dirty="0"/>
                  <a:t>is the </a:t>
                </a:r>
                <a:r>
                  <a:rPr lang="en-US" dirty="0" smtClean="0"/>
                  <a:t>income of all </a:t>
                </a:r>
                <a:r>
                  <a:rPr lang="en-US" dirty="0"/>
                  <a:t>people in </a:t>
                </a:r>
                <a:r>
                  <a:rPr lang="en-US" dirty="0" smtClean="0"/>
                  <a:t>country G</a:t>
                </a:r>
                <a:endParaRPr lang="en-US" dirty="0"/>
              </a:p>
              <a:p>
                <a:pPr lvl="1"/>
                <a:r>
                  <a:rPr lang="en-US" dirty="0"/>
                  <a:t>Experience has shown that this data follows a Gaussian (Normal) distribution</a:t>
                </a:r>
              </a:p>
              <a:p>
                <a:pPr lvl="1"/>
                <a:r>
                  <a:rPr lang="en-US" dirty="0"/>
                  <a:t>Reminder: Normal distribution</a:t>
                </a:r>
                <a:r>
                  <a:rPr lang="en-US" dirty="0" smtClean="0"/>
                  <a:t>: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𝜇</m:t>
                    </m:r>
                    <m:r>
                      <a:rPr lang="en-US" sz="20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 smtClean="0">
                    <a:solidFill>
                      <a:srgbClr val="0070C0"/>
                    </a:solidFill>
                  </a:rPr>
                  <a:t>= mean</a:t>
                </a:r>
                <a:r>
                  <a:rPr lang="en-US" sz="2000" dirty="0" smtClean="0"/>
                  <a:t>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𝜎</m:t>
                    </m:r>
                    <m:r>
                      <a:rPr lang="en-US" sz="20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 smtClean="0">
                    <a:solidFill>
                      <a:srgbClr val="0070C0"/>
                    </a:solidFill>
                  </a:rPr>
                  <a:t>= standard deviation</a:t>
                </a:r>
                <a:endParaRPr lang="en-US" sz="2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420" t="-22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886200" y="2438400"/>
                <a:ext cx="3581400" cy="9148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𝜋</m:t>
                              </m:r>
                            </m:e>
                          </m:rad>
                          <m:r>
                            <a:rPr lang="en-US" sz="2400" i="1">
                              <a:latin typeface="Cambria Math"/>
                            </a:rPr>
                            <m:t>𝜎</m:t>
                          </m:r>
                        </m:den>
                      </m:f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>
                                  <a:latin typeface="Cambria Math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2438400"/>
                <a:ext cx="3581400" cy="91480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233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What is a model?</a:t>
                </a:r>
              </a:p>
              <a:p>
                <a:pPr lvl="1"/>
                <a:r>
                  <a:rPr lang="en-US" sz="18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A Gaussian distribution is fully defined by the mean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𝜇</m:t>
                    </m:r>
                    <m:r>
                      <a:rPr lang="en-US" sz="240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18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and the standard deviation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𝜎</m:t>
                    </m:r>
                  </m:oMath>
                </a14:m>
                <a:endParaRPr lang="en-US" sz="2400" dirty="0" smtClean="0">
                  <a:solidFill>
                    <a:srgbClr val="0070C0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lvl="1"/>
                <a:r>
                  <a:rPr lang="en-US" sz="18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We define our model as the pair of parameters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𝜃</m:t>
                    </m:r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 = (</m:t>
                    </m:r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𝜇</m:t>
                    </m:r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, </m:t>
                    </m:r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𝜎</m:t>
                    </m:r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z="2400" dirty="0" smtClean="0">
                  <a:solidFill>
                    <a:srgbClr val="0070C0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endParaRPr lang="en-US" sz="2000" dirty="0" smtClean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r>
                  <a:rPr lang="en-US" sz="20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This is a general principle: a model is defined as a </a:t>
                </a:r>
                <a:r>
                  <a:rPr lang="en-US" sz="2000" dirty="0" smtClean="0">
                    <a:solidFill>
                      <a:schemeClr val="accent6">
                        <a:lumMod val="7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vector of parameters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/>
                      </a:rPr>
                      <m:t>𝜃</m:t>
                    </m:r>
                  </m:oMath>
                </a14:m>
                <a:r>
                  <a:rPr lang="en-US" sz="28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endParaRPr 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540" t="-22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287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Fitting the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We want to find the normal distribution that best 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fits our data</a:t>
                </a:r>
              </a:p>
              <a:p>
                <a:pPr lvl="1"/>
                <a:r>
                  <a:rPr lang="en-US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Find the best values for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𝜇</m:t>
                    </m:r>
                    <m:r>
                      <a:rPr lang="en-US" sz="240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𝜎</m:t>
                    </m:r>
                  </m:oMath>
                </a14:m>
                <a:endParaRPr lang="en-US" sz="2400" dirty="0" smtClean="0">
                  <a:solidFill>
                    <a:srgbClr val="0070C0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lvl="1"/>
                <a:r>
                  <a:rPr lang="en-US" sz="18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But what does </a:t>
                </a:r>
                <a:r>
                  <a:rPr lang="en-US" sz="1800" dirty="0" smtClean="0">
                    <a:solidFill>
                      <a:schemeClr val="accent6">
                        <a:lumMod val="7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best fit </a:t>
                </a:r>
                <a:r>
                  <a:rPr lang="en-US" sz="18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mean?</a:t>
                </a:r>
                <a:endParaRPr lang="en-US" sz="1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>
                  <a:buNone/>
                </a:pPr>
                <a:endParaRPr lang="en-US" sz="20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540" t="-22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142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Maximum Likelihood Estimation (MLE)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4114799"/>
              </a:xfrm>
            </p:spPr>
            <p:txBody>
              <a:bodyPr>
                <a:noAutofit/>
              </a:bodyPr>
              <a:lstStyle/>
              <a:p>
                <a:r>
                  <a:rPr lang="en-US" dirty="0" smtClean="0"/>
                  <a:t>Suppose that we have a vector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𝑋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sz="2400" i="1" dirty="0" err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err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 dirty="0" err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sz="2400" i="1" dirty="0" err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err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 dirty="0" err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) </m:t>
                    </m:r>
                  </m:oMath>
                </a14:m>
                <a:r>
                  <a:rPr lang="en-US" dirty="0" smtClean="0"/>
                  <a:t>of values</a:t>
                </a:r>
              </a:p>
              <a:p>
                <a:r>
                  <a:rPr lang="en-US" dirty="0" smtClean="0"/>
                  <a:t>And we want to </a:t>
                </a:r>
                <a:r>
                  <a:rPr lang="en-US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fit a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G</a:t>
                </a:r>
                <a:r>
                  <a:rPr lang="en-US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aussian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𝑁</m:t>
                    </m:r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𝜇</m:t>
                    </m:r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,</m:t>
                    </m:r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𝜎</m:t>
                    </m:r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) </m:t>
                    </m:r>
                  </m:oMath>
                </a14:m>
                <a:r>
                  <a:rPr lang="en-US" dirty="0" smtClean="0"/>
                  <a:t>model to the data</a:t>
                </a:r>
              </a:p>
              <a:p>
                <a:r>
                  <a:rPr lang="en-US" dirty="0" smtClean="0"/>
                  <a:t>Probability of observing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: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Probability of observing all points (assume </a:t>
                </a:r>
                <a:r>
                  <a:rPr lang="en-US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independence</a:t>
                </a:r>
                <a:r>
                  <a:rPr lang="en-US" dirty="0" smtClean="0"/>
                  <a:t>)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We want to find the parameters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𝜃</m:t>
                    </m:r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 = (</m:t>
                    </m:r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𝜇</m:t>
                    </m:r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, </m:t>
                    </m:r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𝜎</m:t>
                    </m:r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) </m:t>
                    </m:r>
                  </m:oMath>
                </a14:m>
                <a:r>
                  <a:rPr lang="en-US" dirty="0" smtClean="0"/>
                  <a:t>that maximize the probability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𝑃</m:t>
                    </m:r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𝑋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|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𝜃</m:t>
                    </m:r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z="2400" dirty="0" smtClean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4114799"/>
              </a:xfrm>
              <a:blipFill rotWithShape="0">
                <a:blip r:embed="rId2"/>
                <a:stretch>
                  <a:fillRect l="-42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657600" y="2743200"/>
                <a:ext cx="3276600" cy="777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𝜋</m:t>
                              </m:r>
                            </m:e>
                          </m:rad>
                          <m:r>
                            <a:rPr lang="en-US" sz="2000" i="1">
                              <a:latin typeface="Cambria Math"/>
                            </a:rPr>
                            <m:t>𝜎</m:t>
                          </m:r>
                        </m:den>
                      </m:f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2743200"/>
                <a:ext cx="3276600" cy="77797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71800" y="4114800"/>
                <a:ext cx="5595257" cy="932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 </m:t>
                      </m:r>
                      <m:nary>
                        <m:naryPr>
                          <m:chr m:val="∏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𝜋</m:t>
                                  </m:r>
                                </m:e>
                              </m:rad>
                              <m:r>
                                <a:rPr lang="en-US" sz="2000" i="1">
                                  <a:latin typeface="Cambria Math"/>
                                </a:rPr>
                                <m:t>𝜎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4114800"/>
                <a:ext cx="5595257" cy="93262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19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Maximum Likelihood Estimation (MLE)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365759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 smtClean="0"/>
                  <a:t>The probability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𝑃</m:t>
                    </m:r>
                    <m:r>
                      <a:rPr lang="en-US" sz="2000" i="1" dirty="0" smtClean="0">
                        <a:latin typeface="Cambria Math"/>
                      </a:rPr>
                      <m:t>(</m:t>
                    </m:r>
                    <m:r>
                      <a:rPr lang="en-US" sz="2000" i="1" dirty="0" smtClean="0">
                        <a:latin typeface="Cambria Math"/>
                      </a:rPr>
                      <m:t>𝑋</m:t>
                    </m:r>
                    <m:r>
                      <a:rPr lang="en-US" sz="2000" i="1" dirty="0" smtClean="0">
                        <a:latin typeface="Cambria Math"/>
                      </a:rPr>
                      <m:t>|</m:t>
                    </m:r>
                    <m:r>
                      <a:rPr lang="en-US" sz="2000" i="1" dirty="0" smtClean="0">
                        <a:latin typeface="Cambria Math"/>
                      </a:rPr>
                      <m:t>𝜃</m:t>
                    </m:r>
                    <m:r>
                      <a:rPr lang="en-US" sz="2000" i="1" dirty="0" smtClean="0">
                        <a:latin typeface="Cambria Math"/>
                      </a:rPr>
                      <m:t>) </m:t>
                    </m:r>
                  </m:oMath>
                </a14:m>
                <a:r>
                  <a:rPr lang="en-US" sz="2000" dirty="0" smtClean="0"/>
                  <a:t>as a function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𝜃</m:t>
                    </m:r>
                    <m:r>
                      <a:rPr lang="en-US" sz="200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 smtClean="0"/>
                  <a:t>is called the </a:t>
                </a:r>
                <a:r>
                  <a:rPr lang="en-US" sz="20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Likelihood</a:t>
                </a:r>
                <a:r>
                  <a:rPr lang="en-US" sz="2000" dirty="0" smtClean="0"/>
                  <a:t> function</a:t>
                </a:r>
              </a:p>
              <a:p>
                <a:endParaRPr lang="en-US" sz="2000" dirty="0"/>
              </a:p>
              <a:p>
                <a:endParaRPr lang="en-US" sz="2000" dirty="0" smtClean="0"/>
              </a:p>
              <a:p>
                <a:endParaRPr lang="en-US" sz="2000" dirty="0" smtClean="0"/>
              </a:p>
              <a:p>
                <a:r>
                  <a:rPr lang="en-US" sz="2000" dirty="0" smtClean="0"/>
                  <a:t>It is usually easier to work with the </a:t>
                </a:r>
                <a:r>
                  <a:rPr lang="en-US" sz="20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Log-Likelihood</a:t>
                </a:r>
                <a:r>
                  <a:rPr lang="en-US" sz="2000" dirty="0" smtClean="0"/>
                  <a:t> function</a:t>
                </a:r>
              </a:p>
              <a:p>
                <a:endParaRPr lang="en-US" sz="2000" dirty="0"/>
              </a:p>
              <a:p>
                <a:endParaRPr lang="en-US" sz="2000" dirty="0" smtClean="0"/>
              </a:p>
              <a:p>
                <a:endParaRPr lang="en-US" sz="2000" dirty="0" smtClean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r>
                  <a:rPr lang="en-US" sz="20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Maximum Likelihood Estimation</a:t>
                </a:r>
              </a:p>
              <a:p>
                <a:pPr lvl="1"/>
                <a:r>
                  <a:rPr lang="en-US" sz="1800" dirty="0" smtClean="0"/>
                  <a:t>Find parameters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𝜇</m:t>
                    </m:r>
                    <m:r>
                      <a:rPr lang="en-US" sz="18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, </m:t>
                    </m:r>
                    <m:r>
                      <a:rPr lang="en-US" sz="18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𝜎</m:t>
                    </m:r>
                    <m:r>
                      <a:rPr lang="en-US" sz="18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1800" dirty="0" smtClean="0"/>
                  <a:t>that maximize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𝐿𝐿</m:t>
                    </m:r>
                    <m:r>
                      <a:rPr lang="en-US" sz="18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r>
                      <a:rPr lang="en-US" sz="18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𝜃</m:t>
                    </m:r>
                    <m:r>
                      <a:rPr lang="en-US" sz="18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z="1800" dirty="0" smtClean="0">
                  <a:solidFill>
                    <a:srgbClr val="0070C0"/>
                  </a:solidFill>
                </a:endParaRPr>
              </a:p>
              <a:p>
                <a:pPr marL="274320" lvl="1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3657599"/>
              </a:xfrm>
              <a:blipFill rotWithShape="0">
                <a:blip r:embed="rId2"/>
                <a:stretch>
                  <a:fillRect l="-540" t="-2500" b="-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048000" y="1981200"/>
                <a:ext cx="5595257" cy="932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𝐿</m:t>
                      </m:r>
                      <m:r>
                        <a:rPr lang="en-US" sz="2000" i="1">
                          <a:latin typeface="Cambria Math"/>
                        </a:rPr>
                        <m:t>(</m:t>
                      </m:r>
                      <m:r>
                        <a:rPr lang="en-US" sz="2000" i="1">
                          <a:latin typeface="Cambria Math"/>
                        </a:rPr>
                        <m:t>𝜃</m:t>
                      </m:r>
                      <m:r>
                        <a:rPr lang="en-US" sz="2000" i="1">
                          <a:latin typeface="Cambria Math"/>
                        </a:rPr>
                        <m:t>)=</m:t>
                      </m:r>
                      <m:nary>
                        <m:naryPr>
                          <m:chr m:val="∏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𝜋</m:t>
                                  </m:r>
                                </m:e>
                              </m:rad>
                              <m:r>
                                <a:rPr lang="en-US" sz="2000" i="1">
                                  <a:latin typeface="Cambria Math"/>
                                </a:rPr>
                                <m:t>𝜎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981200"/>
                <a:ext cx="5595257" cy="93262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657600" y="3429000"/>
                <a:ext cx="5595257" cy="932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𝐿𝐿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𝜋</m:t>
                              </m:r>
                            </m:e>
                          </m:func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𝜎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3429000"/>
                <a:ext cx="5595257" cy="93262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34603" y="5302385"/>
                <a:ext cx="2006768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𝜇</m:t>
                      </m:r>
                      <m:r>
                        <a:rPr lang="en-US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𝑋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4603" y="5302385"/>
                <a:ext cx="2006768" cy="84856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027733" y="5323117"/>
                <a:ext cx="2748124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𝜇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</m:e>
                      </m:nary>
                      <m:r>
                        <a:rPr lang="en-US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𝑋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733" y="5323117"/>
                <a:ext cx="2748124" cy="84856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4270152" y="5955268"/>
            <a:ext cx="1473480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Sample Mean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23515" y="5955268"/>
            <a:ext cx="1736373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Sample Variance</a:t>
            </a:r>
          </a:p>
        </p:txBody>
      </p:sp>
    </p:spTree>
    <p:extLst>
      <p:ext uri="{BB962C8B-B14F-4D97-AF65-F5344CB8AC3E}">
        <p14:creationId xmlns:p14="http://schemas.microsoft.com/office/powerpoint/2010/main" val="254626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</a:t>
            </a:r>
            <a:r>
              <a:rPr lang="en-US" dirty="0" smtClean="0"/>
              <a:t>segment: </a:t>
            </a:r>
            <a:r>
              <a:rPr lang="en-US" dirty="0" smtClean="0"/>
              <a:t>PCA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 smtClean="0"/>
                  <a:t>Note: these are also the most likely parameters given the data</a:t>
                </a:r>
              </a:p>
              <a:p>
                <a:pPr marL="0" indent="0">
                  <a:buNone/>
                </a:pPr>
                <a:endParaRPr lang="en-US" b="0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𝜃</m:t>
                          </m:r>
                        </m:e>
                        <m:e>
                          <m:r>
                            <a:rPr lang="en-US" b="0" i="1" smtClean="0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𝜃</m:t>
                              </m:r>
                            </m:e>
                          </m:d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𝜃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smtClean="0"/>
                  <a:t>If we have no </a:t>
                </a:r>
                <a:r>
                  <a:rPr lang="en-US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prior</a:t>
                </a:r>
                <a:r>
                  <a:rPr lang="en-US" dirty="0" smtClean="0"/>
                  <a:t> information about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𝜃</m:t>
                    </m:r>
                  </m:oMath>
                </a14:m>
                <a:r>
                  <a:rPr lang="en-US" dirty="0" smtClean="0"/>
                  <a:t>, or X, then maximizing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𝑋</m:t>
                        </m:r>
                      </m:e>
                      <m:e>
                        <m:r>
                          <a:rPr lang="en-US" i="1">
                            <a:latin typeface="Cambria Math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 smtClean="0"/>
                  <a:t> is the same as maximizing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𝜃</m:t>
                        </m:r>
                      </m:e>
                      <m:e>
                        <m:r>
                          <a:rPr lang="en-US" i="1">
                            <a:latin typeface="Cambria Math"/>
                          </a:rPr>
                          <m:t>𝑋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250" r="-2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661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447800"/>
            <a:ext cx="8424862" cy="488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MLE of Mean and Std. Deviation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286000" y="5638800"/>
            <a:ext cx="9144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Mixture of Gaussians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Suppose that you have the incomes of people from countries G and C and the distribution looks like the figure below (dramatization)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362200"/>
            <a:ext cx="6324600" cy="3514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048000" y="5257800"/>
            <a:ext cx="7620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67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514600"/>
            <a:ext cx="7268091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Mixture of Gaussians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In this case the data is the result of the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mixture</a:t>
            </a:r>
            <a:r>
              <a:rPr lang="en-US" dirty="0" smtClean="0"/>
              <a:t> of two Gaussians </a:t>
            </a:r>
          </a:p>
          <a:p>
            <a:pPr lvl="1"/>
            <a:r>
              <a:rPr lang="en-US" dirty="0" smtClean="0"/>
              <a:t>One for income of country G, and one for C</a:t>
            </a:r>
          </a:p>
          <a:p>
            <a:pPr lvl="1"/>
            <a:r>
              <a:rPr lang="en-US" dirty="0" smtClean="0"/>
              <a:t>Identifying for each value which </a:t>
            </a:r>
            <a:r>
              <a:rPr lang="en-US" dirty="0"/>
              <a:t>G</a:t>
            </a:r>
            <a:r>
              <a:rPr lang="en-US" dirty="0" smtClean="0"/>
              <a:t>aussian is most likely to have generated it will give us a clustering.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2362200" y="5867400"/>
            <a:ext cx="838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631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Mixture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 smtClean="0"/>
                  <a:t>A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00B0F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rgbClr val="00B0F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is generated according to the following process:</a:t>
                </a:r>
              </a:p>
              <a:p>
                <a:pPr lvl="1"/>
                <a:r>
                  <a:rPr lang="en-US" sz="2000" dirty="0" smtClean="0"/>
                  <a:t>First</a:t>
                </a:r>
                <a:r>
                  <a:rPr lang="en-US" sz="20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 select the country</a:t>
                </a:r>
              </a:p>
              <a:p>
                <a:pPr lvl="2"/>
                <a:r>
                  <a:rPr lang="en-US" sz="1800" dirty="0" smtClean="0"/>
                  <a:t>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/>
                          </a:rPr>
                          <m:t>𝜋</m:t>
                        </m:r>
                      </m:e>
                      <m:sub>
                        <m:r>
                          <a:rPr lang="en-US" sz="2400" i="1" dirty="0" err="1" smtClean="0">
                            <a:latin typeface="Cambria Math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sz="1800" dirty="0" smtClean="0"/>
                  <a:t> select G,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/>
                          </a:rPr>
                          <m:t>𝜋</m:t>
                        </m:r>
                      </m:e>
                      <m:sub>
                        <m:r>
                          <a:rPr lang="en-US" sz="2400" i="1" dirty="0" err="1" smtClean="0">
                            <a:latin typeface="Cambria Math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 smtClean="0"/>
                  <a:t> select </a:t>
                </a:r>
                <a:r>
                  <a:rPr lang="en-US" sz="1800" dirty="0"/>
                  <a:t>C</a:t>
                </a:r>
                <a:r>
                  <a:rPr lang="en-US" sz="18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sz="24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/>
                          </a:rPr>
                          <m:t>𝜋</m:t>
                        </m:r>
                      </m:e>
                      <m:sub>
                        <m:r>
                          <a:rPr lang="en-US" sz="2400" i="1" dirty="0" err="1" smtClean="0">
                            <a:latin typeface="Cambria Math"/>
                          </a:rPr>
                          <m:t>𝐺</m:t>
                        </m:r>
                      </m:sub>
                    </m:sSub>
                    <m:r>
                      <a:rPr lang="en-US" sz="2400" i="1" dirty="0" smtClean="0">
                        <a:latin typeface="Cambria Math"/>
                      </a:rPr>
                      <m:t> +</m:t>
                    </m:r>
                    <m:sSub>
                      <m:sSubPr>
                        <m:ctrlPr>
                          <a:rPr lang="en-US" sz="24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/>
                          </a:rPr>
                          <m:t>𝜋</m:t>
                        </m:r>
                      </m:e>
                      <m:sub>
                        <m:r>
                          <a:rPr lang="en-US" sz="2400" i="1" dirty="0" err="1" smtClean="0">
                            <a:latin typeface="Cambria Math"/>
                          </a:rPr>
                          <m:t>𝐶</m:t>
                        </m:r>
                      </m:sub>
                    </m:sSub>
                    <m:r>
                      <a:rPr lang="en-US" sz="2400" i="1" dirty="0" smtClean="0">
                        <a:latin typeface="Cambria Math"/>
                      </a:rPr>
                      <m:t> = 1)</m:t>
                    </m:r>
                  </m:oMath>
                </a14:m>
                <a:endParaRPr lang="en-US" sz="2400" dirty="0" smtClean="0"/>
              </a:p>
              <a:p>
                <a:pPr lvl="1"/>
                <a:endParaRPr lang="en-US" sz="2000" dirty="0" smtClean="0"/>
              </a:p>
              <a:p>
                <a:pPr lvl="1"/>
                <a:r>
                  <a:rPr lang="en-US" sz="2000" dirty="0" smtClean="0"/>
                  <a:t>Given the country, </a:t>
                </a:r>
                <a:r>
                  <a:rPr lang="en-US" sz="2000" dirty="0" smtClean="0">
                    <a:solidFill>
                      <a:srgbClr val="00B0F0"/>
                    </a:solidFill>
                  </a:rPr>
                  <a:t>generate the point </a:t>
                </a:r>
                <a:r>
                  <a:rPr lang="en-US" sz="2000" dirty="0" smtClean="0"/>
                  <a:t>from the corresponding Gaussian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err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 err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/>
                              </a:rPr>
                              <m:t>𝐺</m:t>
                            </m:r>
                          </m:sub>
                        </m:sSub>
                      </m:e>
                    </m:d>
                    <m:r>
                      <a:rPr lang="en-US" sz="2400" i="1" dirty="0" smtClean="0">
                        <a:latin typeface="Cambria Math"/>
                      </a:rPr>
                      <m:t> ~ </m:t>
                    </m:r>
                    <m:r>
                      <a:rPr lang="en-US" sz="2400" i="1" dirty="0" smtClean="0">
                        <a:latin typeface="Cambria Math"/>
                      </a:rPr>
                      <m:t>𝑁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/>
                              </a:rPr>
                              <m:t>𝐺</m:t>
                            </m:r>
                          </m:sub>
                        </m:sSub>
                        <m:r>
                          <a:rPr lang="en-US" sz="2400" i="1" dirty="0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/>
                              </a:rPr>
                              <m:t>𝐺</m:t>
                            </m:r>
                          </m:sub>
                        </m:sSub>
                      </m:e>
                    </m:d>
                    <m:r>
                      <a:rPr lang="en-US" sz="240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 smtClean="0"/>
                  <a:t>if G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err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 err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 dirty="0" err="1">
                                <a:latin typeface="Cambria Math"/>
                              </a:rPr>
                              <m:t>𝐺</m:t>
                            </m:r>
                          </m:sub>
                        </m:sSub>
                      </m:e>
                    </m:d>
                    <m:r>
                      <a:rPr lang="en-US" sz="2400" i="1" dirty="0">
                        <a:latin typeface="Cambria Math"/>
                      </a:rPr>
                      <m:t> ~ </m:t>
                    </m:r>
                    <m:r>
                      <a:rPr lang="en-US" sz="2400" i="1" dirty="0">
                        <a:latin typeface="Cambria Math"/>
                      </a:rPr>
                      <m:t>𝑁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latin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400" i="1" dirty="0" err="1">
                                <a:latin typeface="Cambria Math"/>
                              </a:rPr>
                              <m:t>𝐺</m:t>
                            </m:r>
                          </m:sub>
                        </m:sSub>
                        <m:r>
                          <a:rPr lang="en-US" sz="2400" i="1" dirty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/>
                              </a:rPr>
                              <m:t>𝐺</m:t>
                            </m:r>
                          </m:sub>
                        </m:sSub>
                      </m:e>
                    </m:d>
                    <m:r>
                      <a:rPr lang="en-US" sz="2400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/>
                  <a:t>if C</a:t>
                </a:r>
                <a:endParaRPr lang="en-US" sz="2400" dirty="0" smtClean="0"/>
              </a:p>
              <a:p>
                <a:pPr lvl="2"/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840" t="-2908" b="-8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5580198" y="3505200"/>
            <a:ext cx="4604979" cy="36933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We can also </a:t>
            </a:r>
            <a:r>
              <a:rPr lang="en-US" dirty="0" smtClean="0"/>
              <a:t>think </a:t>
            </a:r>
            <a:r>
              <a:rPr lang="en-US" dirty="0"/>
              <a:t>of this as a </a:t>
            </a:r>
            <a:r>
              <a:rPr lang="en-US" dirty="0">
                <a:solidFill>
                  <a:srgbClr val="FF0000"/>
                </a:solidFill>
              </a:rPr>
              <a:t>Hidden Variable </a:t>
            </a:r>
            <a:r>
              <a:rPr lang="en-US" dirty="0"/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428565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63886" y="2057401"/>
            <a:ext cx="979714" cy="39188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19800" y="2057401"/>
            <a:ext cx="1828800" cy="3918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Mixture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117600" y="1752601"/>
                <a:ext cx="10160000" cy="419099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Our </a:t>
                </a:r>
                <a:r>
                  <a:rPr lang="en-US" dirty="0"/>
                  <a:t>model has the following </a:t>
                </a:r>
                <a:r>
                  <a:rPr lang="en-US" dirty="0" smtClean="0"/>
                  <a:t>parameters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/>
                        </a:rPr>
                        <m:t>Θ</m:t>
                      </m:r>
                      <m:r>
                        <a:rPr lang="en-US" sz="2800" i="1">
                          <a:latin typeface="Cambria Math"/>
                        </a:rPr>
                        <m:t>=(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𝐺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𝐶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𝐺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𝐶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𝐺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𝐶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0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 smtClean="0"/>
              </a:p>
              <a:p>
                <a:r>
                  <a:rPr lang="en-US" sz="19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For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1900" i="1" dirty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9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, we have: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sz="26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 dirty="0" err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 dirty="0" err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 dirty="0" err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600" b="0" i="0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Θ</m:t>
                          </m:r>
                        </m:e>
                      </m:d>
                      <m:r>
                        <a:rPr lang="en-US" sz="260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6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en-US" sz="26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𝐺</m:t>
                          </m:r>
                        </m:sub>
                      </m:sSub>
                      <m:r>
                        <a:rPr lang="en-US" sz="260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sz="26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600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600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r>
                        <a:rPr lang="en-US" sz="260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6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en-US" sz="26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𝐶</m:t>
                          </m:r>
                        </m:sub>
                      </m:sSub>
                      <m:r>
                        <a:rPr lang="en-US" sz="260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𝑃</m:t>
                      </m:r>
                      <m:r>
                        <a:rPr lang="en-US" sz="260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6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6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60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|</m:t>
                      </m:r>
                      <m:sSub>
                        <m:sSubPr>
                          <m:ctrlPr>
                            <a:rPr lang="en-US" sz="26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26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𝐶</m:t>
                          </m:r>
                        </m:sub>
                      </m:sSub>
                      <m:r>
                        <a:rPr lang="en-US" sz="260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600" dirty="0" smtClean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sz="2600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r>
                  <a:rPr lang="en-US" sz="19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For all values </a:t>
                </a:r>
                <a14:m>
                  <m:oMath xmlns:m="http://schemas.openxmlformats.org/officeDocument/2006/math">
                    <m:r>
                      <a:rPr lang="en-US" sz="1900" i="1" dirty="0">
                        <a:latin typeface="Cambria Math"/>
                      </a:rPr>
                      <m:t>𝑋</m:t>
                    </m:r>
                    <m:r>
                      <a:rPr lang="en-US" sz="1900" i="1" dirty="0">
                        <a:latin typeface="Cambria Math"/>
                      </a:rPr>
                      <m:t> = </m:t>
                    </m:r>
                    <m:d>
                      <m:dPr>
                        <m:ctrlPr>
                          <a:rPr lang="en-US" sz="19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9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 dirty="0" err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900" i="1" dirty="0" err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1900" i="1" dirty="0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sz="19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 dirty="0" err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900" i="1" dirty="0" err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Θ</m:t>
                          </m:r>
                        </m:e>
                      </m:d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/>
                        </a:rPr>
                        <m:t>= </m:t>
                      </m:r>
                      <m:nary>
                        <m:naryPr>
                          <m:chr m:val="∏"/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𝑃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Θ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r>
                  <a:rPr lang="en-US" dirty="0" smtClean="0"/>
                  <a:t>We want to estimate the parameters that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maximize</a:t>
                </a:r>
                <a:r>
                  <a:rPr lang="en-US" dirty="0" smtClean="0"/>
                  <a:t> the Likelihood of the data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117600" y="1752601"/>
                <a:ext cx="10160000" cy="4190999"/>
              </a:xfrm>
              <a:blipFill rotWithShape="0">
                <a:blip r:embed="rId2"/>
                <a:stretch>
                  <a:fillRect l="-420" t="-218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3707090" y="2743589"/>
            <a:ext cx="2147126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Mixture probabilities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19801" y="2743589"/>
            <a:ext cx="2412135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Distribution Parameters</a:t>
            </a:r>
          </a:p>
        </p:txBody>
      </p:sp>
    </p:spTree>
    <p:extLst>
      <p:ext uri="{BB962C8B-B14F-4D97-AF65-F5344CB8AC3E}">
        <p14:creationId xmlns:p14="http://schemas.microsoft.com/office/powerpoint/2010/main" val="291940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5" grpId="0" animBg="1"/>
      <p:bldP spid="7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Mixture Models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3428999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 smtClean="0"/>
                  <a:t>Once we have the parameters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solidFill>
                          <a:srgbClr val="0070C0"/>
                        </a:solidFill>
                        <a:latin typeface="Cambria Math"/>
                      </a:rPr>
                      <m:t>Θ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/>
                      </a:rPr>
                      <m:t>=(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𝜋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𝐺</m:t>
                        </m:r>
                      </m:sub>
                    </m:sSub>
                    <m:r>
                      <a:rPr lang="en-US" sz="2400" i="1">
                        <a:solidFill>
                          <a:srgbClr val="0070C0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𝜋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𝐶</m:t>
                        </m:r>
                      </m:sub>
                    </m:sSub>
                    <m:r>
                      <a:rPr lang="en-US" sz="2400" i="1">
                        <a:solidFill>
                          <a:srgbClr val="0070C0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𝐺</m:t>
                        </m:r>
                      </m:sub>
                    </m:sSub>
                    <m:r>
                      <a:rPr lang="en-US" sz="2400" i="1">
                        <a:solidFill>
                          <a:srgbClr val="0070C0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𝐶</m:t>
                        </m:r>
                      </m:sub>
                    </m:sSub>
                    <m:r>
                      <a:rPr lang="en-US" sz="2400" i="1">
                        <a:solidFill>
                          <a:srgbClr val="0070C0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𝐺</m:t>
                        </m:r>
                      </m:sub>
                    </m:sSub>
                    <m:r>
                      <a:rPr lang="en-US" sz="2400" i="1">
                        <a:solidFill>
                          <a:srgbClr val="0070C0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𝐶</m:t>
                        </m:r>
                      </m:sub>
                    </m:sSub>
                    <m:r>
                      <a:rPr lang="en-US" sz="2400" i="1">
                        <a:solidFill>
                          <a:srgbClr val="0070C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sz="2000" dirty="0" smtClean="0"/>
                  <a:t>we can </a:t>
                </a:r>
                <a:r>
                  <a:rPr lang="en-US" sz="20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estimate</a:t>
                </a:r>
                <a:r>
                  <a:rPr lang="en-US" sz="2000" dirty="0" smtClean="0"/>
                  <a:t> the </a:t>
                </a:r>
                <a:r>
                  <a:rPr lang="en-US" sz="20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membership probabilities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err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𝐺</m:t>
                        </m:r>
                      </m:e>
                      <m:e>
                        <m:sSub>
                          <m:sSubPr>
                            <m:ctrlPr>
                              <a:rPr lang="en-US" sz="2400" i="1" dirty="0" err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err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 err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err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𝐶</m:t>
                        </m:r>
                      </m:e>
                      <m:e>
                        <m:sSub>
                          <m:sSubPr>
                            <m:ctrlPr>
                              <a:rPr lang="en-US" sz="2400" i="1" dirty="0" err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err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 err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 smtClean="0"/>
                  <a:t>for each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0070C0"/>
                    </a:solidFill>
                  </a:rPr>
                  <a:t>: </a:t>
                </a:r>
                <a:endParaRPr lang="en-US" sz="2000" dirty="0" smtClean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en-US" sz="2000" dirty="0" smtClean="0">
                  <a:solidFill>
                    <a:srgbClr val="0070C0"/>
                  </a:solidFill>
                </a:endParaRPr>
              </a:p>
              <a:p>
                <a:pPr lvl="1"/>
                <a:r>
                  <a:rPr lang="en-US" sz="2000" dirty="0" smtClean="0"/>
                  <a:t>This is the probability that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/>
                  <a:t> belongs to the country G or </a:t>
                </a:r>
                <a:r>
                  <a:rPr lang="en-US" sz="2000" dirty="0"/>
                  <a:t>C</a:t>
                </a:r>
                <a:r>
                  <a:rPr lang="en-US" sz="2000" dirty="0" smtClean="0"/>
                  <a:t> population (</a:t>
                </a:r>
                <a:r>
                  <a:rPr lang="en-US" sz="20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cluster</a:t>
                </a:r>
                <a:r>
                  <a:rPr lang="en-US" sz="2000" dirty="0" smtClean="0"/>
                  <a:t>)</a:t>
                </a:r>
              </a:p>
              <a:p>
                <a:pPr lvl="1"/>
                <a:endParaRPr lang="en-US" sz="1800" dirty="0" smtClean="0"/>
              </a:p>
              <a:p>
                <a:pPr lvl="1"/>
                <a:endParaRPr lang="en-US" sz="18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𝐺</m:t>
                          </m:r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𝐺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𝐺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𝐺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𝐺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𝐶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</a:rPr>
                        <m:t>  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𝐺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𝐺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𝐺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𝐶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𝐶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3428999"/>
              </a:xfrm>
              <a:blipFill rotWithShape="0">
                <a:blip r:embed="rId2"/>
                <a:stretch>
                  <a:fillRect l="-540" t="-53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557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EM (Expectation Maximization)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38200" y="1295401"/>
                <a:ext cx="10160000" cy="144780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 smtClean="0"/>
                  <a:t>Initialize the values of the parameters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 dirty="0" smtClean="0">
                        <a:latin typeface="Cambria Math"/>
                      </a:rPr>
                      <m:t>Θ</m:t>
                    </m:r>
                    <m:r>
                      <a:rPr lang="en-US" sz="200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 smtClean="0"/>
                  <a:t>to some random values</a:t>
                </a:r>
              </a:p>
              <a:p>
                <a:r>
                  <a:rPr lang="en-US" sz="2000" dirty="0" smtClean="0"/>
                  <a:t>Repeat until convergence</a:t>
                </a:r>
              </a:p>
              <a:p>
                <a:pPr lvl="1"/>
                <a:r>
                  <a:rPr lang="en-US" sz="1800" dirty="0" smtClean="0">
                    <a:solidFill>
                      <a:srgbClr val="0070C0"/>
                    </a:solidFill>
                  </a:rPr>
                  <a:t>E-Step</a:t>
                </a:r>
                <a:r>
                  <a:rPr lang="en-US" sz="1800" dirty="0" smtClean="0"/>
                  <a:t>: Given the parameters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0" dirty="0" smtClean="0">
                        <a:latin typeface="Cambria Math"/>
                      </a:rPr>
                      <m:t>Θ</m:t>
                    </m:r>
                    <m:r>
                      <a:rPr lang="en-US" sz="180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1800" dirty="0" smtClean="0">
                    <a:solidFill>
                      <a:srgbClr val="0070C0"/>
                    </a:solidFill>
                  </a:rPr>
                  <a:t>estimate</a:t>
                </a:r>
                <a:r>
                  <a:rPr lang="en-US" sz="1800" dirty="0" smtClean="0"/>
                  <a:t> the membership probabilities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 err="1" smtClean="0">
                            <a:latin typeface="Cambria Math"/>
                          </a:rPr>
                          <m:t>𝐺</m:t>
                        </m:r>
                      </m:e>
                      <m:e>
                        <m:sSub>
                          <m:sSubPr>
                            <m:ctrlPr>
                              <a:rPr lang="en-US" sz="18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 err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dirty="0" err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 err="1" smtClean="0">
                            <a:latin typeface="Cambria Math"/>
                          </a:rPr>
                          <m:t>𝐶</m:t>
                        </m:r>
                      </m:e>
                      <m:e>
                        <m:sSub>
                          <m:sSubPr>
                            <m:ctrlPr>
                              <a:rPr lang="en-US" sz="18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 err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dirty="0" err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i="1" dirty="0" smtClean="0">
                        <a:latin typeface="Cambria Math"/>
                      </a:rPr>
                      <m:t> </m:t>
                    </m:r>
                  </m:oMath>
                </a14:m>
                <a:endParaRPr lang="en-US" sz="1800" dirty="0" smtClean="0"/>
              </a:p>
              <a:p>
                <a:pPr lvl="1"/>
                <a:r>
                  <a:rPr lang="en-US" sz="18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M-Step</a:t>
                </a:r>
                <a:r>
                  <a:rPr lang="en-US" sz="1800" dirty="0" smtClean="0"/>
                  <a:t>: Compute the parameter values that (in expectation) </a:t>
                </a:r>
                <a:r>
                  <a:rPr lang="en-US" sz="18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maximize </a:t>
                </a:r>
                <a:r>
                  <a:rPr lang="en-US" sz="1800" dirty="0" smtClean="0"/>
                  <a:t>the data likelihood</a:t>
                </a:r>
              </a:p>
              <a:p>
                <a:pPr marL="274320" lvl="1" indent="0">
                  <a:buNone/>
                </a:pPr>
                <a:endParaRPr lang="en-US" sz="1800" dirty="0" smtClean="0"/>
              </a:p>
              <a:p>
                <a:pPr marL="274320" lvl="1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38200" y="1295401"/>
                <a:ext cx="10160000" cy="1447800"/>
              </a:xfrm>
              <a:blipFill rotWithShape="0">
                <a:blip r:embed="rId2"/>
                <a:stretch>
                  <a:fillRect l="-540" t="-4219" b="-25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52600" y="4038600"/>
                <a:ext cx="2826864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𝐶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∗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𝐶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4038600"/>
                <a:ext cx="2826864" cy="110055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715000" y="2895600"/>
                <a:ext cx="2697470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𝐶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  <m:r>
                            <a:rPr lang="en-US" sz="2400" i="1">
                              <a:latin typeface="Cambria Math"/>
                            </a:rPr>
                            <m:t>(</m:t>
                          </m:r>
                          <m:r>
                            <a:rPr lang="en-US" sz="2400" i="1">
                              <a:latin typeface="Cambria Math"/>
                            </a:rPr>
                            <m:t>𝐶</m:t>
                          </m:r>
                          <m:r>
                            <a:rPr lang="en-US" sz="2400" i="1">
                              <a:latin typeface="Cambria Math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2895600"/>
                <a:ext cx="2697470" cy="110055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52600" y="2895600"/>
                <a:ext cx="2718308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𝐺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  <m:r>
                            <a:rPr lang="en-US" sz="2400" i="1">
                              <a:latin typeface="Cambria Math"/>
                            </a:rPr>
                            <m:t>(</m:t>
                          </m:r>
                          <m:r>
                            <a:rPr lang="en-US" sz="2400" i="1">
                              <a:latin typeface="Cambria Math"/>
                            </a:rPr>
                            <m:t>𝐺</m:t>
                          </m:r>
                          <m:r>
                            <a:rPr lang="en-US" sz="2400" i="1">
                              <a:latin typeface="Cambria Math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2895600"/>
                <a:ext cx="2718308" cy="110055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67400" y="4114800"/>
                <a:ext cx="2847703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𝐺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𝐺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∗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𝐺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4114800"/>
                <a:ext cx="2847703" cy="110055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76400" y="5147842"/>
                <a:ext cx="3931141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𝐶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∗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𝐶</m:t>
                                  </m:r>
                                </m:sub>
                              </m:sSub>
                            </m:den>
                          </m:f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𝐶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5147842"/>
                <a:ext cx="3931141" cy="110055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943600" y="5257800"/>
                <a:ext cx="3951979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𝐺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𝐺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∗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𝐺</m:t>
                                  </m:r>
                                </m:sub>
                              </m:sSub>
                            </m:den>
                          </m:f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𝐺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5257800"/>
                <a:ext cx="3951979" cy="110055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839200" y="4191000"/>
                <a:ext cx="2158155" cy="830997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MLE Estimates</a:t>
                </a:r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/>
                      </a:rPr>
                      <m:t>𝜋</m:t>
                    </m:r>
                  </m:oMath>
                </a14:m>
                <a:r>
                  <a:rPr lang="en-US" sz="2400" dirty="0"/>
                  <a:t>’s were fixed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00" y="4191000"/>
                <a:ext cx="2158155" cy="830997"/>
              </a:xfrm>
              <a:prstGeom prst="rect">
                <a:avLst/>
              </a:prstGeom>
              <a:blipFill rotWithShape="0">
                <a:blip r:embed="rId9"/>
                <a:stretch>
                  <a:fillRect l="-3933" t="-5072" r="-2809" b="-14493"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8686800" y="2971800"/>
            <a:ext cx="3002828" cy="83099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Fraction of population in G,C</a:t>
            </a:r>
          </a:p>
        </p:txBody>
      </p:sp>
    </p:spTree>
    <p:extLst>
      <p:ext uri="{BB962C8B-B14F-4D97-AF65-F5344CB8AC3E}">
        <p14:creationId xmlns:p14="http://schemas.microsoft.com/office/powerpoint/2010/main" val="41993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Relationship to K-means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E-Step: Assignment of points to clusters </a:t>
            </a:r>
          </a:p>
          <a:p>
            <a:pPr lvl="1"/>
            <a:r>
              <a:rPr lang="en-US" sz="1800" dirty="0" smtClean="0"/>
              <a:t>K-means: </a:t>
            </a: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hard</a:t>
            </a:r>
            <a:r>
              <a:rPr lang="en-US" sz="1800" dirty="0" smtClean="0"/>
              <a:t> assignment, EM: </a:t>
            </a:r>
            <a:r>
              <a:rPr lang="en-US" sz="1800" dirty="0" smtClean="0">
                <a:solidFill>
                  <a:srgbClr val="00B0F0"/>
                </a:solidFill>
              </a:rPr>
              <a:t>soft </a:t>
            </a:r>
            <a:r>
              <a:rPr lang="en-US" sz="1800" dirty="0" smtClean="0"/>
              <a:t>assignment</a:t>
            </a:r>
          </a:p>
          <a:p>
            <a:r>
              <a:rPr lang="en-US" sz="2000" dirty="0" smtClean="0"/>
              <a:t>M-Step: Computation of centroids</a:t>
            </a:r>
          </a:p>
          <a:p>
            <a:pPr lvl="1"/>
            <a:r>
              <a:rPr lang="en-US" sz="1800" dirty="0" smtClean="0"/>
              <a:t>K-means assumes common fixed variance (spherical clusters)</a:t>
            </a:r>
          </a:p>
          <a:p>
            <a:pPr lvl="1"/>
            <a:r>
              <a:rPr lang="en-US" sz="1800" dirty="0" smtClean="0"/>
              <a:t>EM: can change the variance for different clusters or different dimensions (ellipsoid clusters)</a:t>
            </a:r>
          </a:p>
          <a:p>
            <a:r>
              <a:rPr lang="en-US" sz="2000" dirty="0" smtClean="0"/>
              <a:t>If the variance is fixed then both minimize the same error function</a:t>
            </a:r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511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990600"/>
            <a:ext cx="7358063" cy="567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EM-Based Clustering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590800" y="6248400"/>
            <a:ext cx="914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3962400" y="3505200"/>
            <a:ext cx="2286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4267200" y="3581400"/>
            <a:ext cx="2286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/>
          <p:cNvSpPr/>
          <p:nvPr/>
        </p:nvSpPr>
        <p:spPr>
          <a:xfrm>
            <a:off x="4572000" y="3810000"/>
            <a:ext cx="2286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/>
          <p:cNvSpPr/>
          <p:nvPr/>
        </p:nvSpPr>
        <p:spPr>
          <a:xfrm>
            <a:off x="5334000" y="3810000"/>
            <a:ext cx="2286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5105400" y="4038600"/>
            <a:ext cx="2286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/>
          <p:cNvSpPr/>
          <p:nvPr/>
        </p:nvSpPr>
        <p:spPr>
          <a:xfrm>
            <a:off x="5105400" y="4495800"/>
            <a:ext cx="2286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/>
          <p:cNvSpPr/>
          <p:nvPr/>
        </p:nvSpPr>
        <p:spPr>
          <a:xfrm>
            <a:off x="5562600" y="3429000"/>
            <a:ext cx="2286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/>
          <p:cNvSpPr/>
          <p:nvPr/>
        </p:nvSpPr>
        <p:spPr>
          <a:xfrm>
            <a:off x="5943600" y="3429000"/>
            <a:ext cx="2286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/>
          <p:cNvSpPr/>
          <p:nvPr/>
        </p:nvSpPr>
        <p:spPr>
          <a:xfrm>
            <a:off x="4495800" y="4953000"/>
            <a:ext cx="2286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/>
          <p:cNvSpPr/>
          <p:nvPr/>
        </p:nvSpPr>
        <p:spPr>
          <a:xfrm>
            <a:off x="4572000" y="4572000"/>
            <a:ext cx="2286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/>
          <p:cNvSpPr/>
          <p:nvPr/>
        </p:nvSpPr>
        <p:spPr>
          <a:xfrm>
            <a:off x="3962400" y="2971800"/>
            <a:ext cx="2286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/>
          <p:cNvSpPr/>
          <p:nvPr/>
        </p:nvSpPr>
        <p:spPr>
          <a:xfrm>
            <a:off x="4419600" y="3124200"/>
            <a:ext cx="2286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/>
          <p:cNvSpPr/>
          <p:nvPr/>
        </p:nvSpPr>
        <p:spPr>
          <a:xfrm>
            <a:off x="5486400" y="3048000"/>
            <a:ext cx="2286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596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Principal Component Analysis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Sugata</a:t>
            </a:r>
            <a:r>
              <a:rPr lang="en-US" dirty="0" smtClean="0"/>
              <a:t> </a:t>
            </a:r>
            <a:r>
              <a:rPr lang="en-US" dirty="0" err="1" smtClean="0"/>
              <a:t>Ghosal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CSIS Off-Campus Faculty</a:t>
            </a:r>
          </a:p>
          <a:p>
            <a:r>
              <a:rPr lang="en-US" dirty="0" smtClean="0"/>
              <a:t>BITS </a:t>
            </a:r>
            <a:r>
              <a:rPr lang="en-US" dirty="0" err="1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40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2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095291"/>
            <a:ext cx="7543800" cy="5752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EM-Based Clustering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362200" y="6096000"/>
            <a:ext cx="914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881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Mixture Vs. K-Means Clustering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8799"/>
            <a:ext cx="5791200" cy="45176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752600"/>
            <a:ext cx="5562600" cy="447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5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 This Session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Probabilistic Clustering</a:t>
            </a:r>
          </a:p>
          <a:p>
            <a:pPr lvl="1"/>
            <a:r>
              <a:rPr lang="en-IN" dirty="0" smtClean="0"/>
              <a:t>Issues with K – means clustering</a:t>
            </a:r>
          </a:p>
          <a:p>
            <a:r>
              <a:rPr lang="en-IN" dirty="0" smtClean="0"/>
              <a:t>Review of Gaussian Distribution</a:t>
            </a:r>
          </a:p>
          <a:p>
            <a:r>
              <a:rPr lang="en-IN" dirty="0" smtClean="0"/>
              <a:t>Mixture of Gaussian Model</a:t>
            </a:r>
          </a:p>
          <a:p>
            <a:r>
              <a:rPr lang="en-IN" dirty="0" smtClean="0"/>
              <a:t>Formulation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267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87969"/>
            <a:ext cx="9321800" cy="509564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3600" b="1" spc="-4" dirty="0">
                <a:latin typeface="Arial"/>
                <a:cs typeface="Arial"/>
              </a:rPr>
              <a:t>Probabilistic</a:t>
            </a:r>
            <a:r>
              <a:rPr sz="3600" b="1" spc="-47" dirty="0">
                <a:latin typeface="Arial"/>
                <a:cs typeface="Arial"/>
              </a:rPr>
              <a:t> </a:t>
            </a:r>
            <a:r>
              <a:rPr sz="3600" b="1" spc="-4" dirty="0">
                <a:latin typeface="Arial"/>
                <a:cs typeface="Arial"/>
              </a:rPr>
              <a:t>Clustering</a:t>
            </a:r>
            <a:endParaRPr sz="3600" b="1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9200" y="1295400"/>
            <a:ext cx="7599066" cy="1652441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304074" indent="-293757">
              <a:spcBef>
                <a:spcPts val="86"/>
              </a:spcBef>
              <a:buFontTx/>
              <a:buChar char="•"/>
              <a:tabLst>
                <a:tab pos="303531" algn="l"/>
                <a:tab pos="304617" algn="l"/>
              </a:tabLst>
            </a:pPr>
            <a:r>
              <a:rPr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Represent the probability distribution of </a:t>
            </a:r>
            <a:r>
              <a:rPr spc="-4" dirty="0" smtClean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as</a:t>
            </a:r>
            <a:r>
              <a:rPr spc="60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i="1"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mixture</a:t>
            </a:r>
            <a:r>
              <a:rPr i="1" spc="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i="1"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model</a:t>
            </a:r>
            <a:endParaRPr dirty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6699" lvl="1" indent="-245431">
              <a:spcBef>
                <a:spcPts val="492"/>
              </a:spcBef>
              <a:buFontTx/>
              <a:buChar char="–"/>
              <a:tabLst>
                <a:tab pos="647242" algn="l"/>
              </a:tabLst>
            </a:pPr>
            <a:r>
              <a:rPr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captures uncertainty </a:t>
            </a:r>
            <a:r>
              <a:rPr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 </a:t>
            </a:r>
            <a:r>
              <a:rPr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cluster</a:t>
            </a:r>
            <a:r>
              <a:rPr spc="13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assignments</a:t>
            </a:r>
            <a:endParaRPr dirty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6699" lvl="1" indent="-245431">
              <a:spcBef>
                <a:spcPts val="483"/>
              </a:spcBef>
              <a:buFontTx/>
              <a:buChar char="–"/>
              <a:tabLst>
                <a:tab pos="647242" algn="l"/>
              </a:tabLst>
            </a:pPr>
            <a:r>
              <a:rPr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gives model for data</a:t>
            </a:r>
            <a:r>
              <a:rPr spc="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distribution</a:t>
            </a:r>
            <a:endParaRPr dirty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6699" lvl="1" indent="-245431">
              <a:spcBef>
                <a:spcPts val="479"/>
              </a:spcBef>
              <a:buFont typeface="Arial"/>
              <a:buChar char="–"/>
              <a:tabLst>
                <a:tab pos="647242" algn="l"/>
              </a:tabLst>
            </a:pPr>
            <a:r>
              <a:rPr i="1"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Bayesian </a:t>
            </a:r>
            <a:r>
              <a:rPr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mixture </a:t>
            </a:r>
            <a:r>
              <a:rPr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model </a:t>
            </a:r>
            <a:r>
              <a:rPr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allows us </a:t>
            </a:r>
            <a:r>
              <a:rPr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determine</a:t>
            </a:r>
            <a:r>
              <a:rPr spc="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i="1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</a:t>
            </a:r>
            <a:endParaRPr dirty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04074" indent="-293757">
              <a:spcBef>
                <a:spcPts val="496"/>
              </a:spcBef>
              <a:buFontTx/>
              <a:buChar char="•"/>
              <a:tabLst>
                <a:tab pos="303531" algn="l"/>
                <a:tab pos="304617" algn="l"/>
              </a:tabLst>
            </a:pPr>
            <a:r>
              <a:rPr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Consider mixtures of</a:t>
            </a:r>
            <a:r>
              <a:rPr spc="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i="1" spc="-4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Gaussians</a:t>
            </a:r>
            <a:endParaRPr dirty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00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51887" y="1427989"/>
            <a:ext cx="7824470" cy="3644265"/>
            <a:chOff x="627887" y="1427988"/>
            <a:chExt cx="7824470" cy="3644265"/>
          </a:xfrm>
        </p:grpSpPr>
        <p:sp>
          <p:nvSpPr>
            <p:cNvPr id="3" name="object 3"/>
            <p:cNvSpPr/>
            <p:nvPr/>
          </p:nvSpPr>
          <p:spPr>
            <a:xfrm>
              <a:off x="627887" y="1427988"/>
              <a:ext cx="3444240" cy="246887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857499" y="1671828"/>
              <a:ext cx="5081015" cy="6858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6062472" y="3145536"/>
              <a:ext cx="2389632" cy="19263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dirty="0">
                <a:latin typeface="Nimbus Sans L"/>
                <a:cs typeface="Nimbus Sans L"/>
              </a:rPr>
              <a:t>Review: Gaussian</a:t>
            </a:r>
            <a:r>
              <a:rPr spc="-65" dirty="0">
                <a:latin typeface="Nimbus Sans L"/>
                <a:cs typeface="Nimbus Sans L"/>
              </a:rPr>
              <a:t> </a:t>
            </a:r>
            <a:r>
              <a:rPr dirty="0">
                <a:latin typeface="Nimbus Sans L"/>
                <a:cs typeface="Nimbus Sans L"/>
              </a:rPr>
              <a:t>Distribution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object 7"/>
          <p:cNvSpPr/>
          <p:nvPr/>
        </p:nvSpPr>
        <p:spPr>
          <a:xfrm>
            <a:off x="2109010" y="5232617"/>
            <a:ext cx="6688137" cy="6121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02739" y="6636318"/>
            <a:ext cx="88900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solidFill>
                  <a:prstClr val="black"/>
                </a:solidFill>
                <a:latin typeface="Nimbus Sans L"/>
                <a:cs typeface="Nimbus Sans L"/>
              </a:rPr>
              <a:t>Chris</a:t>
            </a:r>
            <a:r>
              <a:rPr sz="1200" spc="-70" dirty="0">
                <a:solidFill>
                  <a:prstClr val="black"/>
                </a:solidFill>
                <a:latin typeface="Nimbus Sans L"/>
                <a:cs typeface="Nimbus Sans L"/>
              </a:rPr>
              <a:t> </a:t>
            </a:r>
            <a:r>
              <a:rPr sz="1200" dirty="0">
                <a:solidFill>
                  <a:prstClr val="black"/>
                </a:solidFill>
                <a:latin typeface="Nimbus Sans L"/>
                <a:cs typeface="Nimbus Sans L"/>
              </a:rPr>
              <a:t>Bishop</a:t>
            </a:r>
          </a:p>
        </p:txBody>
      </p:sp>
    </p:spTree>
    <p:extLst>
      <p:ext uri="{BB962C8B-B14F-4D97-AF65-F5344CB8AC3E}">
        <p14:creationId xmlns:p14="http://schemas.microsoft.com/office/powerpoint/2010/main" val="59210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dirty="0">
                <a:latin typeface="Nimbus Sans L"/>
                <a:cs typeface="Nimbus Sans L"/>
              </a:rPr>
              <a:t>Mixtures of</a:t>
            </a:r>
            <a:r>
              <a:rPr spc="-80" dirty="0">
                <a:latin typeface="Nimbus Sans L"/>
                <a:cs typeface="Nimbus Sans L"/>
              </a:rPr>
              <a:t> </a:t>
            </a:r>
            <a:r>
              <a:rPr dirty="0">
                <a:latin typeface="Nimbus Sans L"/>
                <a:cs typeface="Nimbus Sans L"/>
              </a:rPr>
              <a:t>Gaussians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object 3"/>
          <p:cNvSpPr txBox="1"/>
          <p:nvPr/>
        </p:nvSpPr>
        <p:spPr>
          <a:xfrm>
            <a:off x="2059941" y="1624711"/>
            <a:ext cx="77273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3535">
              <a:spcBef>
                <a:spcPts val="95"/>
              </a:spcBef>
              <a:buFont typeface="DejaVu Sans"/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solidFill>
                  <a:prstClr val="black"/>
                </a:solidFill>
                <a:latin typeface="Nimbus Sans L"/>
                <a:cs typeface="Nimbus Sans L"/>
              </a:rPr>
              <a:t>Combine simple models into a </a:t>
            </a:r>
            <a:r>
              <a:rPr sz="2800" dirty="0">
                <a:solidFill>
                  <a:prstClr val="black"/>
                </a:solidFill>
                <a:latin typeface="Nimbus Sans L"/>
                <a:cs typeface="Nimbus Sans L"/>
              </a:rPr>
              <a:t>complex</a:t>
            </a:r>
            <a:r>
              <a:rPr sz="2800" spc="100" dirty="0">
                <a:solidFill>
                  <a:prstClr val="black"/>
                </a:solidFill>
                <a:latin typeface="Nimbus Sans L"/>
                <a:cs typeface="Nimbus Sans L"/>
              </a:rPr>
              <a:t> </a:t>
            </a:r>
            <a:r>
              <a:rPr sz="2800" spc="-5" dirty="0">
                <a:solidFill>
                  <a:prstClr val="black"/>
                </a:solidFill>
                <a:latin typeface="Nimbus Sans L"/>
                <a:cs typeface="Nimbus Sans L"/>
              </a:rPr>
              <a:t>model:</a:t>
            </a:r>
            <a:endParaRPr sz="2800" dirty="0">
              <a:solidFill>
                <a:prstClr val="black"/>
              </a:solidFill>
              <a:latin typeface="Nimbus Sans L"/>
              <a:cs typeface="Nimbus Sans 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523745" y="2211430"/>
            <a:ext cx="2897505" cy="1125220"/>
            <a:chOff x="999744" y="2211430"/>
            <a:chExt cx="2897505" cy="1125220"/>
          </a:xfrm>
        </p:grpSpPr>
        <p:sp>
          <p:nvSpPr>
            <p:cNvPr id="5" name="object 5"/>
            <p:cNvSpPr/>
            <p:nvPr/>
          </p:nvSpPr>
          <p:spPr>
            <a:xfrm>
              <a:off x="999744" y="2211430"/>
              <a:ext cx="2897100" cy="74959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500883" y="2764535"/>
              <a:ext cx="1356360" cy="142240"/>
            </a:xfrm>
            <a:custGeom>
              <a:avLst/>
              <a:gdLst/>
              <a:ahLst/>
              <a:cxnLst/>
              <a:rect l="l" t="t" r="r" b="b"/>
              <a:pathLst>
                <a:path w="1356360" h="142239">
                  <a:moveTo>
                    <a:pt x="1356360" y="0"/>
                  </a:moveTo>
                  <a:lnTo>
                    <a:pt x="1355425" y="27574"/>
                  </a:lnTo>
                  <a:lnTo>
                    <a:pt x="1352883" y="50101"/>
                  </a:lnTo>
                  <a:lnTo>
                    <a:pt x="1349126" y="65293"/>
                  </a:lnTo>
                  <a:lnTo>
                    <a:pt x="1344549" y="70865"/>
                  </a:lnTo>
                  <a:lnTo>
                    <a:pt x="689991" y="70865"/>
                  </a:lnTo>
                  <a:lnTo>
                    <a:pt x="685413" y="76438"/>
                  </a:lnTo>
                  <a:lnTo>
                    <a:pt x="681656" y="91630"/>
                  </a:lnTo>
                  <a:lnTo>
                    <a:pt x="679114" y="114157"/>
                  </a:lnTo>
                  <a:lnTo>
                    <a:pt x="678180" y="141731"/>
                  </a:lnTo>
                  <a:lnTo>
                    <a:pt x="677245" y="114157"/>
                  </a:lnTo>
                  <a:lnTo>
                    <a:pt x="674703" y="91630"/>
                  </a:lnTo>
                  <a:lnTo>
                    <a:pt x="670946" y="76438"/>
                  </a:lnTo>
                  <a:lnTo>
                    <a:pt x="666369" y="70865"/>
                  </a:lnTo>
                  <a:lnTo>
                    <a:pt x="11811" y="70865"/>
                  </a:lnTo>
                  <a:lnTo>
                    <a:pt x="7233" y="65293"/>
                  </a:lnTo>
                  <a:lnTo>
                    <a:pt x="3476" y="50101"/>
                  </a:lnTo>
                  <a:lnTo>
                    <a:pt x="934" y="27574"/>
                  </a:lnTo>
                  <a:lnTo>
                    <a:pt x="0" y="0"/>
                  </a:lnTo>
                </a:path>
              </a:pathLst>
            </a:custGeom>
            <a:ln w="1524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310257" y="2764535"/>
              <a:ext cx="76200" cy="571500"/>
            </a:xfrm>
            <a:custGeom>
              <a:avLst/>
              <a:gdLst/>
              <a:ahLst/>
              <a:cxnLst/>
              <a:rect l="l" t="t" r="r" b="b"/>
              <a:pathLst>
                <a:path w="76200" h="571500">
                  <a:moveTo>
                    <a:pt x="31715" y="76178"/>
                  </a:moveTo>
                  <a:lnTo>
                    <a:pt x="30353" y="571500"/>
                  </a:lnTo>
                  <a:lnTo>
                    <a:pt x="43053" y="571500"/>
                  </a:lnTo>
                  <a:lnTo>
                    <a:pt x="44415" y="76221"/>
                  </a:lnTo>
                  <a:lnTo>
                    <a:pt x="31715" y="76178"/>
                  </a:lnTo>
                  <a:close/>
                </a:path>
                <a:path w="76200" h="571500">
                  <a:moveTo>
                    <a:pt x="69839" y="63500"/>
                  </a:moveTo>
                  <a:lnTo>
                    <a:pt x="44450" y="63500"/>
                  </a:lnTo>
                  <a:lnTo>
                    <a:pt x="44415" y="76221"/>
                  </a:lnTo>
                  <a:lnTo>
                    <a:pt x="76200" y="76326"/>
                  </a:lnTo>
                  <a:lnTo>
                    <a:pt x="69839" y="63500"/>
                  </a:lnTo>
                  <a:close/>
                </a:path>
                <a:path w="76200" h="571500">
                  <a:moveTo>
                    <a:pt x="44450" y="63500"/>
                  </a:moveTo>
                  <a:lnTo>
                    <a:pt x="31750" y="63500"/>
                  </a:lnTo>
                  <a:lnTo>
                    <a:pt x="31715" y="76178"/>
                  </a:lnTo>
                  <a:lnTo>
                    <a:pt x="44415" y="76221"/>
                  </a:lnTo>
                  <a:lnTo>
                    <a:pt x="44450" y="63500"/>
                  </a:lnTo>
                  <a:close/>
                </a:path>
                <a:path w="76200" h="571500">
                  <a:moveTo>
                    <a:pt x="38354" y="0"/>
                  </a:moveTo>
                  <a:lnTo>
                    <a:pt x="0" y="76073"/>
                  </a:lnTo>
                  <a:lnTo>
                    <a:pt x="31715" y="76178"/>
                  </a:lnTo>
                  <a:lnTo>
                    <a:pt x="31750" y="63500"/>
                  </a:lnTo>
                  <a:lnTo>
                    <a:pt x="69839" y="63500"/>
                  </a:lnTo>
                  <a:lnTo>
                    <a:pt x="3835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836671" y="2831719"/>
            <a:ext cx="1772285" cy="780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37820">
              <a:lnSpc>
                <a:spcPct val="137500"/>
              </a:lnSpc>
              <a:spcBef>
                <a:spcPts val="100"/>
              </a:spcBef>
            </a:pPr>
            <a:r>
              <a:rPr spc="-5" dirty="0">
                <a:solidFill>
                  <a:prstClr val="black"/>
                </a:solidFill>
                <a:latin typeface="Nimbus Sans L"/>
                <a:cs typeface="Nimbus Sans L"/>
              </a:rPr>
              <a:t>Component  Mixing</a:t>
            </a:r>
            <a:r>
              <a:rPr spc="-75" dirty="0">
                <a:solidFill>
                  <a:prstClr val="black"/>
                </a:solidFill>
                <a:latin typeface="Nimbus Sans L"/>
                <a:cs typeface="Nimbus Sans L"/>
              </a:rPr>
              <a:t> </a:t>
            </a:r>
            <a:r>
              <a:rPr spc="-5" dirty="0">
                <a:solidFill>
                  <a:prstClr val="black"/>
                </a:solidFill>
                <a:latin typeface="Nimbus Sans L"/>
                <a:cs typeface="Nimbus Sans L"/>
              </a:rPr>
              <a:t>coefficient</a:t>
            </a:r>
            <a:endParaRPr dirty="0">
              <a:solidFill>
                <a:prstClr val="black"/>
              </a:solidFill>
              <a:latin typeface="Nimbus Sans L"/>
              <a:cs typeface="Nimbus Sans 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013703" y="2417064"/>
            <a:ext cx="4267200" cy="2535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59940" y="4717172"/>
            <a:ext cx="6978650" cy="137160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R="488315" algn="r">
              <a:spcBef>
                <a:spcPts val="770"/>
              </a:spcBef>
            </a:pPr>
            <a:r>
              <a:rPr dirty="0">
                <a:solidFill>
                  <a:prstClr val="black"/>
                </a:solidFill>
                <a:latin typeface="Nimbus Sans L"/>
                <a:cs typeface="Nimbus Sans L"/>
              </a:rPr>
              <a:t>K=3</a:t>
            </a:r>
          </a:p>
          <a:p>
            <a:pPr marL="355600" marR="5080" indent="-343535">
              <a:spcBef>
                <a:spcPts val="1045"/>
              </a:spcBef>
              <a:buFont typeface="DejaVu Sans"/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solidFill>
                  <a:prstClr val="black"/>
                </a:solidFill>
                <a:latin typeface="Nimbus Sans L"/>
                <a:cs typeface="Nimbus Sans L"/>
              </a:rPr>
              <a:t>Find </a:t>
            </a:r>
            <a:r>
              <a:rPr sz="2800" dirty="0">
                <a:solidFill>
                  <a:prstClr val="black"/>
                </a:solidFill>
                <a:latin typeface="Nimbus Sans L"/>
                <a:cs typeface="Nimbus Sans L"/>
              </a:rPr>
              <a:t>parameters through </a:t>
            </a:r>
            <a:r>
              <a:rPr sz="2800" spc="-5" dirty="0">
                <a:solidFill>
                  <a:prstClr val="black"/>
                </a:solidFill>
                <a:latin typeface="Nimbus Sans L"/>
                <a:cs typeface="Nimbus Sans L"/>
              </a:rPr>
              <a:t>EM </a:t>
            </a:r>
            <a:r>
              <a:rPr sz="2800" dirty="0">
                <a:solidFill>
                  <a:prstClr val="black"/>
                </a:solidFill>
                <a:latin typeface="Nimbus Sans L"/>
                <a:cs typeface="Nimbus Sans L"/>
              </a:rPr>
              <a:t>(Expectation  </a:t>
            </a:r>
            <a:r>
              <a:rPr sz="2800" spc="-5" dirty="0">
                <a:solidFill>
                  <a:prstClr val="black"/>
                </a:solidFill>
                <a:latin typeface="Nimbus Sans L"/>
                <a:cs typeface="Nimbus Sans L"/>
              </a:rPr>
              <a:t>Maximization)</a:t>
            </a:r>
            <a:r>
              <a:rPr sz="2800" spc="15" dirty="0">
                <a:solidFill>
                  <a:prstClr val="black"/>
                </a:solidFill>
                <a:latin typeface="Nimbus Sans L"/>
                <a:cs typeface="Nimbus Sans L"/>
              </a:rPr>
              <a:t> </a:t>
            </a:r>
            <a:r>
              <a:rPr sz="2800" spc="-5" dirty="0">
                <a:solidFill>
                  <a:prstClr val="black"/>
                </a:solidFill>
                <a:latin typeface="Nimbus Sans L"/>
                <a:cs typeface="Nimbus Sans L"/>
              </a:rPr>
              <a:t>algorithm</a:t>
            </a:r>
            <a:endParaRPr sz="2800" dirty="0">
              <a:solidFill>
                <a:prstClr val="black"/>
              </a:solidFill>
              <a:latin typeface="Nimbus Sans L"/>
              <a:cs typeface="Nimbus Sans 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89280" y="3924406"/>
            <a:ext cx="2901676" cy="7495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02740" y="6621881"/>
            <a:ext cx="184340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Nimbus Sans L"/>
                <a:cs typeface="Nimbus Sans L"/>
              </a:rPr>
              <a:t>Adapted from </a:t>
            </a:r>
            <a:r>
              <a:rPr sz="1200" spc="-5" dirty="0">
                <a:solidFill>
                  <a:prstClr val="black"/>
                </a:solidFill>
                <a:latin typeface="Nimbus Sans L"/>
                <a:cs typeface="Nimbus Sans L"/>
              </a:rPr>
              <a:t>Chris</a:t>
            </a:r>
            <a:r>
              <a:rPr sz="1200" spc="-125" dirty="0">
                <a:solidFill>
                  <a:prstClr val="black"/>
                </a:solidFill>
                <a:latin typeface="Nimbus Sans L"/>
                <a:cs typeface="Nimbus Sans L"/>
              </a:rPr>
              <a:t> </a:t>
            </a:r>
            <a:r>
              <a:rPr sz="1200" dirty="0">
                <a:solidFill>
                  <a:prstClr val="black"/>
                </a:solidFill>
                <a:latin typeface="Nimbus Sans L"/>
                <a:cs typeface="Nimbus Sans L"/>
              </a:rPr>
              <a:t>Bishop</a:t>
            </a:r>
          </a:p>
        </p:txBody>
      </p:sp>
    </p:spTree>
    <p:extLst>
      <p:ext uri="{BB962C8B-B14F-4D97-AF65-F5344CB8AC3E}">
        <p14:creationId xmlns:p14="http://schemas.microsoft.com/office/powerpoint/2010/main" val="220834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02565">
              <a:spcBef>
                <a:spcPts val="100"/>
              </a:spcBef>
            </a:pPr>
            <a:r>
              <a:rPr dirty="0">
                <a:latin typeface="Nimbus Sans L"/>
                <a:cs typeface="Nimbus Sans L"/>
              </a:rPr>
              <a:t>Probabilistic version:  Mixtures of</a:t>
            </a:r>
            <a:r>
              <a:rPr spc="-70" dirty="0">
                <a:latin typeface="Nimbus Sans L"/>
                <a:cs typeface="Nimbus Sans L"/>
              </a:rPr>
              <a:t> </a:t>
            </a:r>
            <a:r>
              <a:rPr dirty="0">
                <a:latin typeface="Nimbus Sans L"/>
                <a:cs typeface="Nimbus Sans L"/>
              </a:rPr>
              <a:t>Gaussians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object 3"/>
          <p:cNvSpPr txBox="1"/>
          <p:nvPr/>
        </p:nvSpPr>
        <p:spPr>
          <a:xfrm>
            <a:off x="2059941" y="1621664"/>
            <a:ext cx="40011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3535">
              <a:spcBef>
                <a:spcPts val="105"/>
              </a:spcBef>
              <a:buFont typeface="DejaVu Sans"/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solidFill>
                  <a:prstClr val="black"/>
                </a:solidFill>
                <a:latin typeface="Nimbus Sans L"/>
                <a:cs typeface="Nimbus Sans L"/>
              </a:rPr>
              <a:t>Old </a:t>
            </a:r>
            <a:r>
              <a:rPr sz="3200" spc="-5" dirty="0">
                <a:solidFill>
                  <a:prstClr val="black"/>
                </a:solidFill>
                <a:latin typeface="Nimbus Sans L"/>
                <a:cs typeface="Nimbus Sans L"/>
              </a:rPr>
              <a:t>Faithful data</a:t>
            </a:r>
            <a:r>
              <a:rPr sz="3200" spc="-85" dirty="0">
                <a:solidFill>
                  <a:prstClr val="black"/>
                </a:solidFill>
                <a:latin typeface="Nimbus Sans L"/>
                <a:cs typeface="Nimbus Sans L"/>
              </a:rPr>
              <a:t> </a:t>
            </a:r>
            <a:r>
              <a:rPr sz="3200" dirty="0">
                <a:solidFill>
                  <a:prstClr val="black"/>
                </a:solidFill>
                <a:latin typeface="Nimbus Sans L"/>
                <a:cs typeface="Nimbus Sans L"/>
              </a:rPr>
              <a:t>set</a:t>
            </a:r>
          </a:p>
        </p:txBody>
      </p:sp>
      <p:sp>
        <p:nvSpPr>
          <p:cNvPr id="4" name="object 4"/>
          <p:cNvSpPr/>
          <p:nvPr/>
        </p:nvSpPr>
        <p:spPr>
          <a:xfrm>
            <a:off x="2420111" y="2432304"/>
            <a:ext cx="3364992" cy="3072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41320" y="5681574"/>
            <a:ext cx="16871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prstClr val="black"/>
                </a:solidFill>
                <a:latin typeface="Nimbus Sans L"/>
                <a:cs typeface="Nimbus Sans L"/>
              </a:rPr>
              <a:t>Single</a:t>
            </a:r>
            <a:r>
              <a:rPr spc="-65" dirty="0">
                <a:solidFill>
                  <a:prstClr val="black"/>
                </a:solidFill>
                <a:latin typeface="Nimbus Sans L"/>
                <a:cs typeface="Nimbus Sans L"/>
              </a:rPr>
              <a:t> </a:t>
            </a:r>
            <a:r>
              <a:rPr spc="-5" dirty="0">
                <a:solidFill>
                  <a:prstClr val="black"/>
                </a:solidFill>
                <a:latin typeface="Nimbus Sans L"/>
                <a:cs typeface="Nimbus Sans L"/>
              </a:rPr>
              <a:t>Gaussian</a:t>
            </a:r>
            <a:endParaRPr dirty="0">
              <a:solidFill>
                <a:prstClr val="black"/>
              </a:solidFill>
              <a:latin typeface="Nimbus Sans L"/>
              <a:cs typeface="Nimbus Sans 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48985" y="2432304"/>
            <a:ext cx="3364991" cy="30723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93001" y="5681574"/>
            <a:ext cx="14433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pc="-5" dirty="0">
                <a:solidFill>
                  <a:prstClr val="black"/>
                </a:solidFill>
                <a:latin typeface="Nimbus Sans L"/>
                <a:cs typeface="Nimbus Sans L"/>
              </a:rPr>
              <a:t>Mixture of</a:t>
            </a:r>
            <a:r>
              <a:rPr spc="-60" dirty="0">
                <a:solidFill>
                  <a:prstClr val="black"/>
                </a:solidFill>
                <a:latin typeface="Nimbus Sans L"/>
                <a:cs typeface="Nimbus Sans L"/>
              </a:rPr>
              <a:t> </a:t>
            </a:r>
            <a:r>
              <a:rPr spc="-15" dirty="0">
                <a:solidFill>
                  <a:prstClr val="black"/>
                </a:solidFill>
                <a:latin typeface="Nimbus Sans L"/>
                <a:cs typeface="Nimbus Sans L"/>
              </a:rPr>
              <a:t>two</a:t>
            </a:r>
            <a:endParaRPr dirty="0">
              <a:solidFill>
                <a:prstClr val="black"/>
              </a:solidFill>
              <a:latin typeface="Nimbus Sans L"/>
              <a:cs typeface="Nimbus Sans L"/>
            </a:endParaRPr>
          </a:p>
          <a:p>
            <a:pPr marL="1270" algn="ctr">
              <a:spcBef>
                <a:spcPts val="5"/>
              </a:spcBef>
            </a:pPr>
            <a:r>
              <a:rPr spc="-5" dirty="0">
                <a:solidFill>
                  <a:prstClr val="black"/>
                </a:solidFill>
                <a:latin typeface="Nimbus Sans L"/>
                <a:cs typeface="Nimbus Sans L"/>
              </a:rPr>
              <a:t>Gaussians</a:t>
            </a:r>
            <a:endParaRPr dirty="0">
              <a:solidFill>
                <a:prstClr val="black"/>
              </a:solidFill>
              <a:latin typeface="Nimbus Sans L"/>
              <a:cs typeface="Nimbus Sans 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02739" y="6636318"/>
            <a:ext cx="88900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solidFill>
                  <a:prstClr val="black"/>
                </a:solidFill>
                <a:latin typeface="Nimbus Sans L"/>
                <a:cs typeface="Nimbus Sans L"/>
              </a:rPr>
              <a:t>Chris</a:t>
            </a:r>
            <a:r>
              <a:rPr sz="1200" spc="-70" dirty="0">
                <a:solidFill>
                  <a:prstClr val="black"/>
                </a:solidFill>
                <a:latin typeface="Nimbus Sans L"/>
                <a:cs typeface="Nimbus Sans L"/>
              </a:rPr>
              <a:t> </a:t>
            </a:r>
            <a:r>
              <a:rPr sz="1200" dirty="0">
                <a:solidFill>
                  <a:prstClr val="black"/>
                </a:solidFill>
                <a:latin typeface="Nimbus Sans L"/>
                <a:cs typeface="Nimbus Sans L"/>
              </a:rPr>
              <a:t>Bishop</a:t>
            </a:r>
          </a:p>
        </p:txBody>
      </p:sp>
    </p:spTree>
    <p:extLst>
      <p:ext uri="{BB962C8B-B14F-4D97-AF65-F5344CB8AC3E}">
        <p14:creationId xmlns:p14="http://schemas.microsoft.com/office/powerpoint/2010/main" val="246341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611735" y="1368023"/>
            <a:ext cx="1285807" cy="32675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304074" indent="-293757">
              <a:spcBef>
                <a:spcPts val="86"/>
              </a:spcBef>
              <a:buFontTx/>
              <a:buChar char="•"/>
              <a:tabLst>
                <a:tab pos="303531" algn="l"/>
                <a:tab pos="304617" algn="l"/>
              </a:tabLst>
            </a:pPr>
            <a:r>
              <a:rPr sz="2052" spc="-4" dirty="0">
                <a:solidFill>
                  <a:prstClr val="black"/>
                </a:solidFill>
                <a:latin typeface="Arial"/>
                <a:cs typeface="Arial"/>
              </a:rPr>
              <a:t>Data</a:t>
            </a:r>
            <a:r>
              <a:rPr sz="2052" spc="-6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52" spc="-4" dirty="0">
                <a:solidFill>
                  <a:prstClr val="black"/>
                </a:solidFill>
                <a:latin typeface="Arial"/>
                <a:cs typeface="Arial"/>
              </a:rPr>
              <a:t>set</a:t>
            </a:r>
            <a:endParaRPr sz="2052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11734" y="2617778"/>
            <a:ext cx="6695102" cy="768078"/>
          </a:xfrm>
          <a:prstGeom prst="rect">
            <a:avLst/>
          </a:prstGeom>
        </p:spPr>
        <p:txBody>
          <a:bodyPr vert="horz" wrap="square" lIns="0" tIns="71675" rIns="0" bIns="0" rtlCol="0">
            <a:spAutoFit/>
          </a:bodyPr>
          <a:lstStyle/>
          <a:p>
            <a:pPr marL="304074" indent="-293757">
              <a:spcBef>
                <a:spcPts val="564"/>
              </a:spcBef>
              <a:buFontTx/>
              <a:buChar char="•"/>
              <a:tabLst>
                <a:tab pos="303531" algn="l"/>
                <a:tab pos="304617" algn="l"/>
              </a:tabLst>
            </a:pPr>
            <a:r>
              <a:rPr sz="2052" spc="-4" dirty="0">
                <a:solidFill>
                  <a:prstClr val="black"/>
                </a:solidFill>
                <a:latin typeface="Arial"/>
                <a:cs typeface="Arial"/>
              </a:rPr>
              <a:t>Consider first </a:t>
            </a:r>
            <a:r>
              <a:rPr sz="2052" dirty="0">
                <a:solidFill>
                  <a:prstClr val="black"/>
                </a:solidFill>
                <a:latin typeface="Arial"/>
                <a:cs typeface="Arial"/>
              </a:rPr>
              <a:t>a </a:t>
            </a:r>
            <a:r>
              <a:rPr sz="2052" spc="-4" dirty="0">
                <a:solidFill>
                  <a:prstClr val="black"/>
                </a:solidFill>
                <a:latin typeface="Arial"/>
                <a:cs typeface="Arial"/>
              </a:rPr>
              <a:t>single</a:t>
            </a:r>
            <a:r>
              <a:rPr sz="2052" spc="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52" spc="-4" dirty="0">
                <a:solidFill>
                  <a:prstClr val="black"/>
                </a:solidFill>
                <a:latin typeface="Arial"/>
                <a:cs typeface="Arial"/>
              </a:rPr>
              <a:t>Gaussian</a:t>
            </a:r>
            <a:endParaRPr sz="2052" dirty="0">
              <a:solidFill>
                <a:prstClr val="black"/>
              </a:solidFill>
              <a:latin typeface="Arial"/>
              <a:cs typeface="Arial"/>
            </a:endParaRPr>
          </a:p>
          <a:p>
            <a:pPr marL="304074" indent="-293757">
              <a:spcBef>
                <a:spcPts val="483"/>
              </a:spcBef>
              <a:buFontTx/>
              <a:buChar char="•"/>
              <a:tabLst>
                <a:tab pos="303531" algn="l"/>
                <a:tab pos="304617" algn="l"/>
              </a:tabLst>
            </a:pPr>
            <a:r>
              <a:rPr sz="2052" spc="-4" dirty="0">
                <a:solidFill>
                  <a:prstClr val="black"/>
                </a:solidFill>
                <a:latin typeface="Arial"/>
                <a:cs typeface="Arial"/>
              </a:rPr>
              <a:t>Assume observed data points generated</a:t>
            </a:r>
            <a:r>
              <a:rPr sz="2052" spc="5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52" spc="-4" dirty="0">
                <a:solidFill>
                  <a:prstClr val="black"/>
                </a:solidFill>
                <a:latin typeface="Arial"/>
                <a:cs typeface="Arial"/>
              </a:rPr>
              <a:t>independently</a:t>
            </a:r>
            <a:endParaRPr sz="2052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11734" y="4676804"/>
            <a:ext cx="6821076" cy="642549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304074" marR="4344" indent="-293214">
              <a:spcBef>
                <a:spcPts val="86"/>
              </a:spcBef>
              <a:buFontTx/>
              <a:buChar char="•"/>
              <a:tabLst>
                <a:tab pos="303531" algn="l"/>
                <a:tab pos="304617" algn="l"/>
              </a:tabLst>
            </a:pPr>
            <a:r>
              <a:rPr sz="2052" spc="-4" dirty="0">
                <a:solidFill>
                  <a:prstClr val="black"/>
                </a:solidFill>
                <a:latin typeface="Arial"/>
                <a:cs typeface="Arial"/>
              </a:rPr>
              <a:t>Viewed as </a:t>
            </a:r>
            <a:r>
              <a:rPr sz="2052" dirty="0">
                <a:solidFill>
                  <a:prstClr val="black"/>
                </a:solidFill>
                <a:latin typeface="Arial"/>
                <a:cs typeface="Arial"/>
              </a:rPr>
              <a:t>a </a:t>
            </a:r>
            <a:r>
              <a:rPr sz="2052" spc="-4" dirty="0">
                <a:solidFill>
                  <a:prstClr val="black"/>
                </a:solidFill>
                <a:latin typeface="Arial"/>
                <a:cs typeface="Arial"/>
              </a:rPr>
              <a:t>function of the parameters, this is known as  the </a:t>
            </a:r>
            <a:r>
              <a:rPr sz="2052" i="1" dirty="0">
                <a:solidFill>
                  <a:prstClr val="black"/>
                </a:solidFill>
                <a:latin typeface="Arial"/>
                <a:cs typeface="Arial"/>
              </a:rPr>
              <a:t>likelihood </a:t>
            </a:r>
            <a:r>
              <a:rPr sz="2052" i="1" spc="-4" dirty="0">
                <a:solidFill>
                  <a:prstClr val="black"/>
                </a:solidFill>
                <a:latin typeface="Arial"/>
                <a:cs typeface="Arial"/>
              </a:rPr>
              <a:t>function</a:t>
            </a:r>
            <a:endParaRPr sz="2052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44712" y="1962713"/>
            <a:ext cx="3165431" cy="2736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59660" y="3625574"/>
            <a:ext cx="3583753" cy="7428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158189" y="1693921"/>
            <a:ext cx="855214" cy="704805"/>
            <a:chOff x="7758315" y="1749170"/>
            <a:chExt cx="1000125" cy="824230"/>
          </a:xfrm>
        </p:grpSpPr>
        <p:sp>
          <p:nvSpPr>
            <p:cNvPr id="9" name="object 9"/>
            <p:cNvSpPr/>
            <p:nvPr/>
          </p:nvSpPr>
          <p:spPr>
            <a:xfrm>
              <a:off x="7789176" y="1882139"/>
              <a:ext cx="680085" cy="544195"/>
            </a:xfrm>
            <a:custGeom>
              <a:avLst/>
              <a:gdLst/>
              <a:ahLst/>
              <a:cxnLst/>
              <a:rect l="l" t="t" r="r" b="b"/>
              <a:pathLst>
                <a:path w="680084" h="544194">
                  <a:moveTo>
                    <a:pt x="24384" y="480060"/>
                  </a:moveTo>
                  <a:lnTo>
                    <a:pt x="16930" y="489042"/>
                  </a:lnTo>
                  <a:lnTo>
                    <a:pt x="9334" y="498163"/>
                  </a:lnTo>
                  <a:lnTo>
                    <a:pt x="3167" y="508142"/>
                  </a:lnTo>
                  <a:lnTo>
                    <a:pt x="0" y="519696"/>
                  </a:lnTo>
                  <a:lnTo>
                    <a:pt x="0" y="528840"/>
                  </a:lnTo>
                  <a:lnTo>
                    <a:pt x="1524" y="531876"/>
                  </a:lnTo>
                  <a:lnTo>
                    <a:pt x="10668" y="533400"/>
                  </a:lnTo>
                </a:path>
                <a:path w="680084" h="544194">
                  <a:moveTo>
                    <a:pt x="280403" y="530364"/>
                  </a:moveTo>
                  <a:lnTo>
                    <a:pt x="290430" y="532716"/>
                  </a:lnTo>
                  <a:lnTo>
                    <a:pt x="300029" y="535503"/>
                  </a:lnTo>
                  <a:lnTo>
                    <a:pt x="309340" y="539149"/>
                  </a:lnTo>
                  <a:lnTo>
                    <a:pt x="318503" y="544080"/>
                  </a:lnTo>
                </a:path>
                <a:path w="680084" h="544194">
                  <a:moveTo>
                    <a:pt x="313944" y="370344"/>
                  </a:moveTo>
                  <a:lnTo>
                    <a:pt x="303627" y="365717"/>
                  </a:lnTo>
                  <a:lnTo>
                    <a:pt x="292030" y="360808"/>
                  </a:lnTo>
                  <a:lnTo>
                    <a:pt x="280718" y="355330"/>
                  </a:lnTo>
                  <a:lnTo>
                    <a:pt x="271259" y="348996"/>
                  </a:lnTo>
                  <a:lnTo>
                    <a:pt x="269748" y="345960"/>
                  </a:lnTo>
                  <a:lnTo>
                    <a:pt x="268224" y="342900"/>
                  </a:lnTo>
                  <a:lnTo>
                    <a:pt x="266700" y="339864"/>
                  </a:lnTo>
                </a:path>
                <a:path w="680084" h="544194">
                  <a:moveTo>
                    <a:pt x="481584" y="170700"/>
                  </a:moveTo>
                  <a:lnTo>
                    <a:pt x="534519" y="165980"/>
                  </a:lnTo>
                  <a:lnTo>
                    <a:pt x="566923" y="159270"/>
                  </a:lnTo>
                  <a:lnTo>
                    <a:pt x="574403" y="157079"/>
                  </a:lnTo>
                  <a:lnTo>
                    <a:pt x="582168" y="155460"/>
                  </a:lnTo>
                </a:path>
                <a:path w="680084" h="544194">
                  <a:moveTo>
                    <a:pt x="644639" y="222516"/>
                  </a:moveTo>
                  <a:lnTo>
                    <a:pt x="651195" y="228325"/>
                  </a:lnTo>
                  <a:lnTo>
                    <a:pt x="655889" y="232417"/>
                  </a:lnTo>
                  <a:lnTo>
                    <a:pt x="660296" y="235370"/>
                  </a:lnTo>
                  <a:lnTo>
                    <a:pt x="665988" y="237756"/>
                  </a:lnTo>
                  <a:lnTo>
                    <a:pt x="668554" y="230891"/>
                  </a:lnTo>
                  <a:lnTo>
                    <a:pt x="671698" y="224031"/>
                  </a:lnTo>
                  <a:lnTo>
                    <a:pt x="675415" y="217175"/>
                  </a:lnTo>
                  <a:lnTo>
                    <a:pt x="679704" y="210324"/>
                  </a:lnTo>
                </a:path>
                <a:path w="680084" h="544194">
                  <a:moveTo>
                    <a:pt x="470903" y="220980"/>
                  </a:moveTo>
                  <a:lnTo>
                    <a:pt x="465523" y="237674"/>
                  </a:lnTo>
                  <a:lnTo>
                    <a:pt x="461002" y="253941"/>
                  </a:lnTo>
                  <a:lnTo>
                    <a:pt x="457621" y="270491"/>
                  </a:lnTo>
                  <a:lnTo>
                    <a:pt x="455663" y="288036"/>
                  </a:lnTo>
                  <a:lnTo>
                    <a:pt x="454139" y="300240"/>
                  </a:lnTo>
                  <a:lnTo>
                    <a:pt x="458724" y="300240"/>
                  </a:lnTo>
                  <a:lnTo>
                    <a:pt x="467868" y="303276"/>
                  </a:lnTo>
                </a:path>
                <a:path w="680084" h="544194">
                  <a:moveTo>
                    <a:pt x="641604" y="323100"/>
                  </a:moveTo>
                  <a:lnTo>
                    <a:pt x="651885" y="326744"/>
                  </a:lnTo>
                  <a:lnTo>
                    <a:pt x="657599" y="324815"/>
                  </a:lnTo>
                  <a:lnTo>
                    <a:pt x="662170" y="318600"/>
                  </a:lnTo>
                  <a:lnTo>
                    <a:pt x="669023" y="309384"/>
                  </a:lnTo>
                </a:path>
                <a:path w="680084" h="544194">
                  <a:moveTo>
                    <a:pt x="615683" y="358140"/>
                  </a:moveTo>
                  <a:lnTo>
                    <a:pt x="607475" y="364217"/>
                  </a:lnTo>
                  <a:lnTo>
                    <a:pt x="600262" y="369004"/>
                  </a:lnTo>
                  <a:lnTo>
                    <a:pt x="592759" y="372934"/>
                  </a:lnTo>
                  <a:lnTo>
                    <a:pt x="583679" y="376440"/>
                  </a:lnTo>
                </a:path>
                <a:path w="680084" h="544194">
                  <a:moveTo>
                    <a:pt x="438899" y="281940"/>
                  </a:moveTo>
                  <a:lnTo>
                    <a:pt x="416730" y="283421"/>
                  </a:lnTo>
                  <a:lnTo>
                    <a:pt x="394133" y="284611"/>
                  </a:lnTo>
                  <a:lnTo>
                    <a:pt x="371824" y="284084"/>
                  </a:lnTo>
                  <a:lnTo>
                    <a:pt x="350520" y="280416"/>
                  </a:lnTo>
                  <a:lnTo>
                    <a:pt x="344424" y="277380"/>
                  </a:lnTo>
                  <a:lnTo>
                    <a:pt x="339839" y="275856"/>
                  </a:lnTo>
                  <a:lnTo>
                    <a:pt x="333743" y="272796"/>
                  </a:lnTo>
                </a:path>
                <a:path w="680084" h="544194">
                  <a:moveTo>
                    <a:pt x="505968" y="0"/>
                  </a:moveTo>
                  <a:lnTo>
                    <a:pt x="492488" y="216"/>
                  </a:lnTo>
                  <a:lnTo>
                    <a:pt x="479293" y="576"/>
                  </a:lnTo>
                  <a:lnTo>
                    <a:pt x="466100" y="648"/>
                  </a:lnTo>
                  <a:lnTo>
                    <a:pt x="452628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8145411" y="1935111"/>
              <a:ext cx="72390" cy="6477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8409444" y="1941575"/>
              <a:ext cx="36830" cy="361315"/>
            </a:xfrm>
            <a:custGeom>
              <a:avLst/>
              <a:gdLst/>
              <a:ahLst/>
              <a:cxnLst/>
              <a:rect l="l" t="t" r="r" b="b"/>
              <a:pathLst>
                <a:path w="36829" h="361314">
                  <a:moveTo>
                    <a:pt x="15240" y="0"/>
                  </a:moveTo>
                  <a:lnTo>
                    <a:pt x="19405" y="7079"/>
                  </a:lnTo>
                  <a:lnTo>
                    <a:pt x="23426" y="9725"/>
                  </a:lnTo>
                  <a:lnTo>
                    <a:pt x="28307" y="7508"/>
                  </a:lnTo>
                  <a:lnTo>
                    <a:pt x="35052" y="0"/>
                  </a:lnTo>
                </a:path>
                <a:path w="36829" h="361314">
                  <a:moveTo>
                    <a:pt x="36576" y="295668"/>
                  </a:moveTo>
                  <a:lnTo>
                    <a:pt x="27858" y="306331"/>
                  </a:lnTo>
                  <a:lnTo>
                    <a:pt x="15997" y="320428"/>
                  </a:lnTo>
                  <a:lnTo>
                    <a:pt x="5281" y="335100"/>
                  </a:lnTo>
                  <a:lnTo>
                    <a:pt x="0" y="347484"/>
                  </a:lnTo>
                  <a:lnTo>
                    <a:pt x="4572" y="356628"/>
                  </a:lnTo>
                  <a:lnTo>
                    <a:pt x="4572" y="359664"/>
                  </a:lnTo>
                  <a:lnTo>
                    <a:pt x="12192" y="36120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8119884" y="1978164"/>
              <a:ext cx="283210" cy="302260"/>
            </a:xfrm>
            <a:custGeom>
              <a:avLst/>
              <a:gdLst/>
              <a:ahLst/>
              <a:cxnLst/>
              <a:rect l="l" t="t" r="r" b="b"/>
              <a:pathLst>
                <a:path w="283209" h="302260">
                  <a:moveTo>
                    <a:pt x="205740" y="0"/>
                  </a:moveTo>
                  <a:lnTo>
                    <a:pt x="156390" y="36952"/>
                  </a:lnTo>
                  <a:lnTo>
                    <a:pt x="112776" y="80772"/>
                  </a:lnTo>
                  <a:lnTo>
                    <a:pt x="77793" y="119848"/>
                  </a:lnTo>
                  <a:lnTo>
                    <a:pt x="43238" y="164782"/>
                  </a:lnTo>
                  <a:lnTo>
                    <a:pt x="15258" y="213431"/>
                  </a:lnTo>
                  <a:lnTo>
                    <a:pt x="0" y="263652"/>
                  </a:lnTo>
                  <a:lnTo>
                    <a:pt x="976" y="279033"/>
                  </a:lnTo>
                  <a:lnTo>
                    <a:pt x="7810" y="290698"/>
                  </a:lnTo>
                  <a:lnTo>
                    <a:pt x="19502" y="298365"/>
                  </a:lnTo>
                  <a:lnTo>
                    <a:pt x="35052" y="301752"/>
                  </a:lnTo>
                  <a:lnTo>
                    <a:pt x="61976" y="299108"/>
                  </a:lnTo>
                  <a:lnTo>
                    <a:pt x="115835" y="281815"/>
                  </a:lnTo>
                  <a:lnTo>
                    <a:pt x="170561" y="250044"/>
                  </a:lnTo>
                  <a:lnTo>
                    <a:pt x="222707" y="202666"/>
                  </a:lnTo>
                  <a:lnTo>
                    <a:pt x="262355" y="150135"/>
                  </a:lnTo>
                  <a:lnTo>
                    <a:pt x="282647" y="91881"/>
                  </a:lnTo>
                  <a:lnTo>
                    <a:pt x="277355" y="62471"/>
                  </a:lnTo>
                  <a:lnTo>
                    <a:pt x="230431" y="30978"/>
                  </a:lnTo>
                  <a:lnTo>
                    <a:pt x="199631" y="27432"/>
                  </a:lnTo>
                  <a:lnTo>
                    <a:pt x="196596" y="27432"/>
                  </a:lnTo>
                  <a:lnTo>
                    <a:pt x="188976" y="27432"/>
                  </a:lnTo>
                </a:path>
              </a:pathLst>
            </a:custGeom>
            <a:ln w="19050">
              <a:solidFill>
                <a:srgbClr val="339966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7945457" y="1897379"/>
              <a:ext cx="657225" cy="238125"/>
            </a:xfrm>
            <a:custGeom>
              <a:avLst/>
              <a:gdLst/>
              <a:ahLst/>
              <a:cxnLst/>
              <a:rect l="l" t="t" r="r" b="b"/>
              <a:pathLst>
                <a:path w="657225" h="238125">
                  <a:moveTo>
                    <a:pt x="25062" y="237756"/>
                  </a:moveTo>
                  <a:lnTo>
                    <a:pt x="14044" y="234351"/>
                  </a:lnTo>
                  <a:lnTo>
                    <a:pt x="4308" y="229944"/>
                  </a:lnTo>
                  <a:lnTo>
                    <a:pt x="0" y="222963"/>
                  </a:lnTo>
                  <a:lnTo>
                    <a:pt x="5262" y="211836"/>
                  </a:lnTo>
                  <a:lnTo>
                    <a:pt x="9822" y="210324"/>
                  </a:lnTo>
                  <a:lnTo>
                    <a:pt x="12882" y="208800"/>
                  </a:lnTo>
                  <a:lnTo>
                    <a:pt x="15918" y="205740"/>
                  </a:lnTo>
                </a:path>
                <a:path w="657225" h="238125">
                  <a:moveTo>
                    <a:pt x="640758" y="41160"/>
                  </a:moveTo>
                  <a:lnTo>
                    <a:pt x="632715" y="31635"/>
                  </a:lnTo>
                  <a:lnTo>
                    <a:pt x="624381" y="23252"/>
                  </a:lnTo>
                  <a:lnTo>
                    <a:pt x="615476" y="15437"/>
                  </a:lnTo>
                  <a:lnTo>
                    <a:pt x="605718" y="7620"/>
                  </a:lnTo>
                  <a:lnTo>
                    <a:pt x="602658" y="4584"/>
                  </a:lnTo>
                  <a:lnTo>
                    <a:pt x="601146" y="3060"/>
                  </a:lnTo>
                  <a:lnTo>
                    <a:pt x="598098" y="1536"/>
                  </a:lnTo>
                </a:path>
                <a:path w="657225" h="238125">
                  <a:moveTo>
                    <a:pt x="651438" y="0"/>
                  </a:moveTo>
                  <a:lnTo>
                    <a:pt x="654695" y="13721"/>
                  </a:lnTo>
                  <a:lnTo>
                    <a:pt x="656958" y="27438"/>
                  </a:lnTo>
                  <a:lnTo>
                    <a:pt x="657223" y="41155"/>
                  </a:lnTo>
                  <a:lnTo>
                    <a:pt x="654486" y="54876"/>
                  </a:lnTo>
                  <a:lnTo>
                    <a:pt x="649771" y="63420"/>
                  </a:lnTo>
                  <a:lnTo>
                    <a:pt x="646484" y="69540"/>
                  </a:lnTo>
                  <a:lnTo>
                    <a:pt x="643765" y="74805"/>
                  </a:lnTo>
                  <a:lnTo>
                    <a:pt x="640758" y="80784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7896228" y="1860816"/>
              <a:ext cx="608330" cy="578485"/>
            </a:xfrm>
            <a:custGeom>
              <a:avLst/>
              <a:gdLst/>
              <a:ahLst/>
              <a:cxnLst/>
              <a:rect l="l" t="t" r="r" b="b"/>
              <a:pathLst>
                <a:path w="608329" h="578485">
                  <a:moveTo>
                    <a:pt x="519312" y="0"/>
                  </a:moveTo>
                  <a:lnTo>
                    <a:pt x="508948" y="2093"/>
                  </a:lnTo>
                  <a:lnTo>
                    <a:pt x="502734" y="4186"/>
                  </a:lnTo>
                  <a:lnTo>
                    <a:pt x="496807" y="6852"/>
                  </a:lnTo>
                  <a:lnTo>
                    <a:pt x="487308" y="10668"/>
                  </a:lnTo>
                  <a:lnTo>
                    <a:pt x="441921" y="32859"/>
                  </a:lnTo>
                  <a:lnTo>
                    <a:pt x="397392" y="57907"/>
                  </a:lnTo>
                  <a:lnTo>
                    <a:pt x="354006" y="85243"/>
                  </a:lnTo>
                  <a:lnTo>
                    <a:pt x="312048" y="114300"/>
                  </a:lnTo>
                  <a:lnTo>
                    <a:pt x="273717" y="143454"/>
                  </a:lnTo>
                  <a:lnTo>
                    <a:pt x="236165" y="174929"/>
                  </a:lnTo>
                  <a:lnTo>
                    <a:pt x="199718" y="208561"/>
                  </a:lnTo>
                  <a:lnTo>
                    <a:pt x="164702" y="244188"/>
                  </a:lnTo>
                  <a:lnTo>
                    <a:pt x="131443" y="281645"/>
                  </a:lnTo>
                  <a:lnTo>
                    <a:pt x="100266" y="320770"/>
                  </a:lnTo>
                  <a:lnTo>
                    <a:pt x="71497" y="361399"/>
                  </a:lnTo>
                  <a:lnTo>
                    <a:pt x="45463" y="403370"/>
                  </a:lnTo>
                  <a:lnTo>
                    <a:pt x="22488" y="446519"/>
                  </a:lnTo>
                  <a:lnTo>
                    <a:pt x="0" y="508631"/>
                  </a:lnTo>
                  <a:lnTo>
                    <a:pt x="192" y="540395"/>
                  </a:lnTo>
                  <a:lnTo>
                    <a:pt x="16392" y="568439"/>
                  </a:lnTo>
                  <a:lnTo>
                    <a:pt x="42776" y="578371"/>
                  </a:lnTo>
                  <a:lnTo>
                    <a:pt x="78874" y="575875"/>
                  </a:lnTo>
                  <a:lnTo>
                    <a:pt x="141347" y="559308"/>
                  </a:lnTo>
                  <a:lnTo>
                    <a:pt x="188754" y="543564"/>
                  </a:lnTo>
                  <a:lnTo>
                    <a:pt x="235657" y="525534"/>
                  </a:lnTo>
                  <a:lnTo>
                    <a:pt x="281736" y="505127"/>
                  </a:lnTo>
                  <a:lnTo>
                    <a:pt x="326671" y="482250"/>
                  </a:lnTo>
                  <a:lnTo>
                    <a:pt x="370143" y="456812"/>
                  </a:lnTo>
                  <a:lnTo>
                    <a:pt x="411831" y="428723"/>
                  </a:lnTo>
                  <a:lnTo>
                    <a:pt x="451415" y="397891"/>
                  </a:lnTo>
                  <a:lnTo>
                    <a:pt x="488577" y="364224"/>
                  </a:lnTo>
                  <a:lnTo>
                    <a:pt x="522995" y="327632"/>
                  </a:lnTo>
                  <a:lnTo>
                    <a:pt x="554351" y="288023"/>
                  </a:lnTo>
                  <a:lnTo>
                    <a:pt x="578050" y="250381"/>
                  </a:lnTo>
                  <a:lnTo>
                    <a:pt x="597601" y="206305"/>
                  </a:lnTo>
                  <a:lnTo>
                    <a:pt x="607722" y="159657"/>
                  </a:lnTo>
                  <a:lnTo>
                    <a:pt x="603132" y="114300"/>
                  </a:lnTo>
                  <a:lnTo>
                    <a:pt x="591244" y="91295"/>
                  </a:lnTo>
                  <a:lnTo>
                    <a:pt x="573219" y="75433"/>
                  </a:lnTo>
                  <a:lnTo>
                    <a:pt x="551481" y="64145"/>
                  </a:lnTo>
                  <a:lnTo>
                    <a:pt x="528456" y="54864"/>
                  </a:lnTo>
                </a:path>
              </a:pathLst>
            </a:custGeom>
            <a:ln w="19050">
              <a:solidFill>
                <a:srgbClr val="339966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8416795" y="1758695"/>
              <a:ext cx="250825" cy="320040"/>
            </a:xfrm>
            <a:custGeom>
              <a:avLst/>
              <a:gdLst/>
              <a:ahLst/>
              <a:cxnLst/>
              <a:rect l="l" t="t" r="r" b="b"/>
              <a:pathLst>
                <a:path w="250825" h="320039">
                  <a:moveTo>
                    <a:pt x="219725" y="320040"/>
                  </a:moveTo>
                  <a:lnTo>
                    <a:pt x="228487" y="314973"/>
                  </a:lnTo>
                  <a:lnTo>
                    <a:pt x="232677" y="311472"/>
                  </a:lnTo>
                  <a:lnTo>
                    <a:pt x="233435" y="306540"/>
                  </a:lnTo>
                  <a:lnTo>
                    <a:pt x="231904" y="297180"/>
                  </a:lnTo>
                </a:path>
                <a:path w="250825" h="320039">
                  <a:moveTo>
                    <a:pt x="245620" y="54864"/>
                  </a:moveTo>
                  <a:lnTo>
                    <a:pt x="250532" y="40219"/>
                  </a:lnTo>
                  <a:lnTo>
                    <a:pt x="249439" y="29146"/>
                  </a:lnTo>
                  <a:lnTo>
                    <a:pt x="242627" y="19502"/>
                  </a:lnTo>
                  <a:lnTo>
                    <a:pt x="230380" y="9144"/>
                  </a:lnTo>
                  <a:lnTo>
                    <a:pt x="227345" y="7620"/>
                  </a:lnTo>
                  <a:lnTo>
                    <a:pt x="224284" y="6108"/>
                  </a:lnTo>
                  <a:lnTo>
                    <a:pt x="221249" y="3060"/>
                  </a:lnTo>
                </a:path>
                <a:path w="250825" h="320039">
                  <a:moveTo>
                    <a:pt x="38369" y="0"/>
                  </a:moveTo>
                  <a:lnTo>
                    <a:pt x="21956" y="1102"/>
                  </a:lnTo>
                  <a:lnTo>
                    <a:pt x="7692" y="1914"/>
                  </a:lnTo>
                  <a:lnTo>
                    <a:pt x="0" y="5579"/>
                  </a:lnTo>
                  <a:lnTo>
                    <a:pt x="3304" y="1524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7767840" y="1770900"/>
              <a:ext cx="981075" cy="792480"/>
            </a:xfrm>
            <a:custGeom>
              <a:avLst/>
              <a:gdLst/>
              <a:ahLst/>
              <a:cxnLst/>
              <a:rect l="l" t="t" r="r" b="b"/>
              <a:pathLst>
                <a:path w="981075" h="792480">
                  <a:moveTo>
                    <a:pt x="821436" y="0"/>
                  </a:moveTo>
                  <a:lnTo>
                    <a:pt x="782377" y="3232"/>
                  </a:lnTo>
                  <a:lnTo>
                    <a:pt x="742175" y="12179"/>
                  </a:lnTo>
                  <a:lnTo>
                    <a:pt x="694533" y="28950"/>
                  </a:lnTo>
                  <a:lnTo>
                    <a:pt x="647887" y="49147"/>
                  </a:lnTo>
                  <a:lnTo>
                    <a:pt x="602665" y="72199"/>
                  </a:lnTo>
                  <a:lnTo>
                    <a:pt x="559295" y="97536"/>
                  </a:lnTo>
                  <a:lnTo>
                    <a:pt x="517958" y="124684"/>
                  </a:lnTo>
                  <a:lnTo>
                    <a:pt x="477654" y="153327"/>
                  </a:lnTo>
                  <a:lnTo>
                    <a:pt x="438385" y="183388"/>
                  </a:lnTo>
                  <a:lnTo>
                    <a:pt x="400158" y="214794"/>
                  </a:lnTo>
                  <a:lnTo>
                    <a:pt x="362975" y="247469"/>
                  </a:lnTo>
                  <a:lnTo>
                    <a:pt x="326841" y="281338"/>
                  </a:lnTo>
                  <a:lnTo>
                    <a:pt x="291760" y="316327"/>
                  </a:lnTo>
                  <a:lnTo>
                    <a:pt x="257736" y="352360"/>
                  </a:lnTo>
                  <a:lnTo>
                    <a:pt x="224773" y="389364"/>
                  </a:lnTo>
                  <a:lnTo>
                    <a:pt x="192876" y="427262"/>
                  </a:lnTo>
                  <a:lnTo>
                    <a:pt x="162048" y="465981"/>
                  </a:lnTo>
                  <a:lnTo>
                    <a:pt x="132295" y="505444"/>
                  </a:lnTo>
                  <a:lnTo>
                    <a:pt x="103619" y="545579"/>
                  </a:lnTo>
                  <a:lnTo>
                    <a:pt x="77924" y="580502"/>
                  </a:lnTo>
                  <a:lnTo>
                    <a:pt x="47619" y="622662"/>
                  </a:lnTo>
                  <a:lnTo>
                    <a:pt x="19798" y="668697"/>
                  </a:lnTo>
                  <a:lnTo>
                    <a:pt x="1560" y="715244"/>
                  </a:lnTo>
                  <a:lnTo>
                    <a:pt x="0" y="758939"/>
                  </a:lnTo>
                  <a:lnTo>
                    <a:pt x="8427" y="775543"/>
                  </a:lnTo>
                  <a:lnTo>
                    <a:pt x="22855" y="785429"/>
                  </a:lnTo>
                  <a:lnTo>
                    <a:pt x="40714" y="790455"/>
                  </a:lnTo>
                  <a:lnTo>
                    <a:pt x="59436" y="792480"/>
                  </a:lnTo>
                  <a:lnTo>
                    <a:pt x="95057" y="791379"/>
                  </a:lnTo>
                  <a:lnTo>
                    <a:pt x="165729" y="774904"/>
                  </a:lnTo>
                  <a:lnTo>
                    <a:pt x="248790" y="746267"/>
                  </a:lnTo>
                  <a:lnTo>
                    <a:pt x="297264" y="726977"/>
                  </a:lnTo>
                  <a:lnTo>
                    <a:pt x="344996" y="705737"/>
                  </a:lnTo>
                  <a:lnTo>
                    <a:pt x="391917" y="682630"/>
                  </a:lnTo>
                  <a:lnTo>
                    <a:pt x="437959" y="657736"/>
                  </a:lnTo>
                  <a:lnTo>
                    <a:pt x="483053" y="631139"/>
                  </a:lnTo>
                  <a:lnTo>
                    <a:pt x="527129" y="602920"/>
                  </a:lnTo>
                  <a:lnTo>
                    <a:pt x="570121" y="573162"/>
                  </a:lnTo>
                  <a:lnTo>
                    <a:pt x="611958" y="541947"/>
                  </a:lnTo>
                  <a:lnTo>
                    <a:pt x="652573" y="509357"/>
                  </a:lnTo>
                  <a:lnTo>
                    <a:pt x="691896" y="475475"/>
                  </a:lnTo>
                  <a:lnTo>
                    <a:pt x="729671" y="441105"/>
                  </a:lnTo>
                  <a:lnTo>
                    <a:pt x="767213" y="405397"/>
                  </a:lnTo>
                  <a:lnTo>
                    <a:pt x="804004" y="368296"/>
                  </a:lnTo>
                  <a:lnTo>
                    <a:pt x="839528" y="329749"/>
                  </a:lnTo>
                  <a:lnTo>
                    <a:pt x="873267" y="289701"/>
                  </a:lnTo>
                  <a:lnTo>
                    <a:pt x="904702" y="248100"/>
                  </a:lnTo>
                  <a:lnTo>
                    <a:pt x="933318" y="204891"/>
                  </a:lnTo>
                  <a:lnTo>
                    <a:pt x="958596" y="160020"/>
                  </a:lnTo>
                  <a:lnTo>
                    <a:pt x="980687" y="94297"/>
                  </a:lnTo>
                  <a:lnTo>
                    <a:pt x="977019" y="61221"/>
                  </a:lnTo>
                  <a:lnTo>
                    <a:pt x="957059" y="32004"/>
                  </a:lnTo>
                  <a:lnTo>
                    <a:pt x="950463" y="29455"/>
                  </a:lnTo>
                  <a:lnTo>
                    <a:pt x="944295" y="26477"/>
                  </a:lnTo>
                  <a:lnTo>
                    <a:pt x="938414" y="23211"/>
                  </a:lnTo>
                  <a:lnTo>
                    <a:pt x="932675" y="19799"/>
                  </a:lnTo>
                </a:path>
              </a:pathLst>
            </a:custGeom>
            <a:ln w="19050">
              <a:solidFill>
                <a:srgbClr val="339966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</p:grpSp>
      <p:sp>
        <p:nvSpPr>
          <p:cNvPr id="17" name="object 17"/>
          <p:cNvSpPr/>
          <p:nvPr/>
        </p:nvSpPr>
        <p:spPr>
          <a:xfrm>
            <a:off x="7844438" y="1604327"/>
            <a:ext cx="1595313" cy="1211417"/>
          </a:xfrm>
          <a:custGeom>
            <a:avLst/>
            <a:gdLst/>
            <a:ahLst/>
            <a:cxnLst/>
            <a:rect l="l" t="t" r="r" b="b"/>
            <a:pathLst>
              <a:path w="1865629" h="1416685">
                <a:moveTo>
                  <a:pt x="88404" y="0"/>
                </a:moveTo>
                <a:lnTo>
                  <a:pt x="93595" y="53728"/>
                </a:lnTo>
                <a:lnTo>
                  <a:pt x="97928" y="107451"/>
                </a:lnTo>
                <a:lnTo>
                  <a:pt x="101686" y="161170"/>
                </a:lnTo>
                <a:lnTo>
                  <a:pt x="105156" y="214884"/>
                </a:lnTo>
                <a:lnTo>
                  <a:pt x="107841" y="267462"/>
                </a:lnTo>
                <a:lnTo>
                  <a:pt x="109846" y="320043"/>
                </a:lnTo>
                <a:lnTo>
                  <a:pt x="111256" y="372624"/>
                </a:lnTo>
                <a:lnTo>
                  <a:pt x="112157" y="425205"/>
                </a:lnTo>
                <a:lnTo>
                  <a:pt x="112635" y="477785"/>
                </a:lnTo>
                <a:lnTo>
                  <a:pt x="112776" y="530364"/>
                </a:lnTo>
                <a:lnTo>
                  <a:pt x="112539" y="579627"/>
                </a:lnTo>
                <a:lnTo>
                  <a:pt x="111857" y="628935"/>
                </a:lnTo>
                <a:lnTo>
                  <a:pt x="110772" y="678281"/>
                </a:lnTo>
                <a:lnTo>
                  <a:pt x="109324" y="727656"/>
                </a:lnTo>
                <a:lnTo>
                  <a:pt x="107556" y="777052"/>
                </a:lnTo>
                <a:lnTo>
                  <a:pt x="105510" y="826460"/>
                </a:lnTo>
                <a:lnTo>
                  <a:pt x="103226" y="875872"/>
                </a:lnTo>
                <a:lnTo>
                  <a:pt x="100747" y="925281"/>
                </a:lnTo>
                <a:lnTo>
                  <a:pt x="98115" y="974676"/>
                </a:lnTo>
                <a:lnTo>
                  <a:pt x="95370" y="1024051"/>
                </a:lnTo>
                <a:lnTo>
                  <a:pt x="92555" y="1073397"/>
                </a:lnTo>
                <a:lnTo>
                  <a:pt x="89711" y="1122706"/>
                </a:lnTo>
                <a:lnTo>
                  <a:pt x="86880" y="1171968"/>
                </a:lnTo>
                <a:lnTo>
                  <a:pt x="85521" y="1200543"/>
                </a:lnTo>
                <a:lnTo>
                  <a:pt x="84016" y="1229118"/>
                </a:lnTo>
                <a:lnTo>
                  <a:pt x="82798" y="1257693"/>
                </a:lnTo>
                <a:lnTo>
                  <a:pt x="82296" y="1286268"/>
                </a:lnTo>
                <a:lnTo>
                  <a:pt x="82296" y="1296812"/>
                </a:lnTo>
                <a:lnTo>
                  <a:pt x="82296" y="1304361"/>
                </a:lnTo>
                <a:lnTo>
                  <a:pt x="82296" y="1310484"/>
                </a:lnTo>
                <a:lnTo>
                  <a:pt x="82296" y="1316748"/>
                </a:lnTo>
              </a:path>
              <a:path w="1865629" h="1416685">
                <a:moveTo>
                  <a:pt x="0" y="1386840"/>
                </a:moveTo>
                <a:lnTo>
                  <a:pt x="48780" y="1400568"/>
                </a:lnTo>
                <a:lnTo>
                  <a:pt x="100335" y="1403298"/>
                </a:lnTo>
                <a:lnTo>
                  <a:pt x="152102" y="1404752"/>
                </a:lnTo>
                <a:lnTo>
                  <a:pt x="204038" y="1405116"/>
                </a:lnTo>
                <a:lnTo>
                  <a:pt x="256101" y="1404576"/>
                </a:lnTo>
                <a:lnTo>
                  <a:pt x="308248" y="1403315"/>
                </a:lnTo>
                <a:lnTo>
                  <a:pt x="360438" y="1401521"/>
                </a:lnTo>
                <a:lnTo>
                  <a:pt x="412628" y="1399377"/>
                </a:lnTo>
                <a:lnTo>
                  <a:pt x="464776" y="1397069"/>
                </a:lnTo>
                <a:lnTo>
                  <a:pt x="516839" y="1394782"/>
                </a:lnTo>
                <a:lnTo>
                  <a:pt x="568775" y="1392701"/>
                </a:lnTo>
                <a:lnTo>
                  <a:pt x="620541" y="1391012"/>
                </a:lnTo>
                <a:lnTo>
                  <a:pt x="672096" y="1389900"/>
                </a:lnTo>
                <a:lnTo>
                  <a:pt x="720386" y="1389661"/>
                </a:lnTo>
                <a:lnTo>
                  <a:pt x="769020" y="1390079"/>
                </a:lnTo>
                <a:lnTo>
                  <a:pt x="817965" y="1391067"/>
                </a:lnTo>
                <a:lnTo>
                  <a:pt x="867183" y="1392539"/>
                </a:lnTo>
                <a:lnTo>
                  <a:pt x="916641" y="1394409"/>
                </a:lnTo>
                <a:lnTo>
                  <a:pt x="966302" y="1396590"/>
                </a:lnTo>
                <a:lnTo>
                  <a:pt x="1016132" y="1398995"/>
                </a:lnTo>
                <a:lnTo>
                  <a:pt x="1066094" y="1401539"/>
                </a:lnTo>
                <a:lnTo>
                  <a:pt x="1116154" y="1404135"/>
                </a:lnTo>
                <a:lnTo>
                  <a:pt x="1166277" y="1406696"/>
                </a:lnTo>
                <a:lnTo>
                  <a:pt x="1216427" y="1409136"/>
                </a:lnTo>
                <a:lnTo>
                  <a:pt x="1266568" y="1411369"/>
                </a:lnTo>
                <a:lnTo>
                  <a:pt x="1316666" y="1413308"/>
                </a:lnTo>
                <a:lnTo>
                  <a:pt x="1366685" y="1414866"/>
                </a:lnTo>
                <a:lnTo>
                  <a:pt x="1416590" y="1415958"/>
                </a:lnTo>
                <a:lnTo>
                  <a:pt x="1466345" y="1416497"/>
                </a:lnTo>
                <a:lnTo>
                  <a:pt x="1515915" y="1416396"/>
                </a:lnTo>
                <a:lnTo>
                  <a:pt x="1565265" y="1415569"/>
                </a:lnTo>
                <a:lnTo>
                  <a:pt x="1614360" y="1413930"/>
                </a:lnTo>
                <a:lnTo>
                  <a:pt x="1663163" y="1411392"/>
                </a:lnTo>
                <a:lnTo>
                  <a:pt x="1711641" y="1407868"/>
                </a:lnTo>
                <a:lnTo>
                  <a:pt x="1759757" y="1403273"/>
                </a:lnTo>
                <a:lnTo>
                  <a:pt x="1807476" y="1397520"/>
                </a:lnTo>
                <a:lnTo>
                  <a:pt x="1851612" y="1376298"/>
                </a:lnTo>
                <a:lnTo>
                  <a:pt x="1865376" y="136398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9321800" cy="764364"/>
          </a:xfrm>
        </p:spPr>
        <p:txBody>
          <a:bodyPr>
            <a:normAutofit/>
          </a:bodyPr>
          <a:lstStyle/>
          <a:p>
            <a:r>
              <a:rPr lang="en-US" kern="0" dirty="0"/>
              <a:t>Gaussian Mixture </a:t>
            </a:r>
            <a:r>
              <a:rPr lang="en-US" kern="0" dirty="0" smtClean="0"/>
              <a:t>Model</a:t>
            </a:r>
            <a:endParaRPr lang="en-IN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634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91927" y="1802421"/>
            <a:ext cx="7361680" cy="6646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287969"/>
            <a:ext cx="9321800" cy="509564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3600" b="1" spc="-4" dirty="0">
                <a:latin typeface="Arial"/>
                <a:cs typeface="Arial"/>
              </a:rPr>
              <a:t>The Gaussian</a:t>
            </a:r>
            <a:r>
              <a:rPr sz="3600" b="1" spc="-73" dirty="0">
                <a:latin typeface="Arial"/>
                <a:cs typeface="Arial"/>
              </a:rPr>
              <a:t> </a:t>
            </a:r>
            <a:r>
              <a:rPr sz="3600" b="1" spc="-4" dirty="0">
                <a:latin typeface="Arial"/>
                <a:cs typeface="Arial"/>
              </a:rPr>
              <a:t>Distribution</a:t>
            </a:r>
            <a:endParaRPr sz="3600" b="1" dirty="0">
              <a:latin typeface="Arial"/>
              <a:cs typeface="Arial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object 4"/>
          <p:cNvSpPr txBox="1"/>
          <p:nvPr/>
        </p:nvSpPr>
        <p:spPr>
          <a:xfrm>
            <a:off x="2611734" y="1336747"/>
            <a:ext cx="2821934" cy="32675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304074" indent="-293757">
              <a:spcBef>
                <a:spcPts val="86"/>
              </a:spcBef>
              <a:buFontTx/>
              <a:buChar char="•"/>
              <a:tabLst>
                <a:tab pos="303531" algn="l"/>
                <a:tab pos="304617" algn="l"/>
              </a:tabLst>
            </a:pPr>
            <a:r>
              <a:rPr sz="2052" spc="-4" dirty="0">
                <a:solidFill>
                  <a:prstClr val="black"/>
                </a:solidFill>
                <a:latin typeface="Arial"/>
                <a:cs typeface="Arial"/>
              </a:rPr>
              <a:t>Multivariate</a:t>
            </a:r>
            <a:r>
              <a:rPr sz="2052" spc="-2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52" spc="-4" dirty="0">
                <a:solidFill>
                  <a:prstClr val="black"/>
                </a:solidFill>
                <a:latin typeface="Arial"/>
                <a:cs typeface="Arial"/>
              </a:rPr>
              <a:t>Gaussian</a:t>
            </a:r>
            <a:endParaRPr sz="2052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64125" y="2809347"/>
            <a:ext cx="636931" cy="32675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052" spc="-4" dirty="0">
                <a:solidFill>
                  <a:srgbClr val="0099FF"/>
                </a:solidFill>
                <a:latin typeface="Comic Sans MS"/>
                <a:cs typeface="Comic Sans MS"/>
              </a:rPr>
              <a:t>m</a:t>
            </a:r>
            <a:r>
              <a:rPr sz="2052" spc="4" dirty="0">
                <a:solidFill>
                  <a:srgbClr val="0099FF"/>
                </a:solidFill>
                <a:latin typeface="Comic Sans MS"/>
                <a:cs typeface="Comic Sans MS"/>
              </a:rPr>
              <a:t>e</a:t>
            </a:r>
            <a:r>
              <a:rPr sz="2052" spc="-4" dirty="0">
                <a:solidFill>
                  <a:srgbClr val="0099FF"/>
                </a:solidFill>
                <a:latin typeface="Comic Sans MS"/>
                <a:cs typeface="Comic Sans MS"/>
              </a:rPr>
              <a:t>a</a:t>
            </a:r>
            <a:r>
              <a:rPr sz="2052" dirty="0">
                <a:solidFill>
                  <a:srgbClr val="0099FF"/>
                </a:solidFill>
                <a:latin typeface="Comic Sans MS"/>
                <a:cs typeface="Comic Sans MS"/>
              </a:rPr>
              <a:t>n</a:t>
            </a:r>
            <a:endParaRPr sz="2052" dirty="0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0402" y="2238987"/>
            <a:ext cx="487608" cy="597292"/>
          </a:xfrm>
          <a:custGeom>
            <a:avLst/>
            <a:gdLst/>
            <a:ahLst/>
            <a:cxnLst/>
            <a:rect l="l" t="t" r="r" b="b"/>
            <a:pathLst>
              <a:path w="570230" h="698500">
                <a:moveTo>
                  <a:pt x="534039" y="85834"/>
                </a:moveTo>
                <a:lnTo>
                  <a:pt x="528469" y="53400"/>
                </a:lnTo>
                <a:lnTo>
                  <a:pt x="508404" y="69854"/>
                </a:lnTo>
                <a:lnTo>
                  <a:pt x="505980" y="80759"/>
                </a:lnTo>
                <a:lnTo>
                  <a:pt x="496824" y="108204"/>
                </a:lnTo>
                <a:lnTo>
                  <a:pt x="487680" y="138684"/>
                </a:lnTo>
                <a:lnTo>
                  <a:pt x="466344" y="202679"/>
                </a:lnTo>
                <a:lnTo>
                  <a:pt x="454164" y="234683"/>
                </a:lnTo>
                <a:lnTo>
                  <a:pt x="441960" y="268224"/>
                </a:lnTo>
                <a:lnTo>
                  <a:pt x="416064" y="330708"/>
                </a:lnTo>
                <a:lnTo>
                  <a:pt x="379488" y="400799"/>
                </a:lnTo>
                <a:lnTo>
                  <a:pt x="356628" y="434340"/>
                </a:lnTo>
                <a:lnTo>
                  <a:pt x="321564" y="473964"/>
                </a:lnTo>
                <a:lnTo>
                  <a:pt x="301764" y="490728"/>
                </a:lnTo>
                <a:lnTo>
                  <a:pt x="283464" y="509003"/>
                </a:lnTo>
                <a:lnTo>
                  <a:pt x="219468" y="556260"/>
                </a:lnTo>
                <a:lnTo>
                  <a:pt x="173748" y="583679"/>
                </a:lnTo>
                <a:lnTo>
                  <a:pt x="100584" y="623303"/>
                </a:lnTo>
                <a:lnTo>
                  <a:pt x="0" y="672084"/>
                </a:lnTo>
                <a:lnTo>
                  <a:pt x="12204" y="697979"/>
                </a:lnTo>
                <a:lnTo>
                  <a:pt x="112788" y="649224"/>
                </a:lnTo>
                <a:lnTo>
                  <a:pt x="163080" y="623303"/>
                </a:lnTo>
                <a:lnTo>
                  <a:pt x="187464" y="609600"/>
                </a:lnTo>
                <a:lnTo>
                  <a:pt x="210324" y="594360"/>
                </a:lnTo>
                <a:lnTo>
                  <a:pt x="234708" y="580644"/>
                </a:lnTo>
                <a:lnTo>
                  <a:pt x="257568" y="563880"/>
                </a:lnTo>
                <a:lnTo>
                  <a:pt x="278904" y="548640"/>
                </a:lnTo>
                <a:lnTo>
                  <a:pt x="300240" y="530339"/>
                </a:lnTo>
                <a:lnTo>
                  <a:pt x="341388" y="493763"/>
                </a:lnTo>
                <a:lnTo>
                  <a:pt x="377964" y="452628"/>
                </a:lnTo>
                <a:lnTo>
                  <a:pt x="394728" y="428244"/>
                </a:lnTo>
                <a:lnTo>
                  <a:pt x="403860" y="416039"/>
                </a:lnTo>
                <a:lnTo>
                  <a:pt x="441960" y="342900"/>
                </a:lnTo>
                <a:lnTo>
                  <a:pt x="469404" y="278879"/>
                </a:lnTo>
                <a:lnTo>
                  <a:pt x="493788" y="211823"/>
                </a:lnTo>
                <a:lnTo>
                  <a:pt x="515124" y="147828"/>
                </a:lnTo>
                <a:lnTo>
                  <a:pt x="524268" y="117348"/>
                </a:lnTo>
                <a:lnTo>
                  <a:pt x="528840" y="103619"/>
                </a:lnTo>
                <a:lnTo>
                  <a:pt x="533400" y="88379"/>
                </a:lnTo>
                <a:lnTo>
                  <a:pt x="534039" y="85834"/>
                </a:lnTo>
                <a:close/>
              </a:path>
              <a:path w="570230" h="698500">
                <a:moveTo>
                  <a:pt x="569988" y="129540"/>
                </a:moveTo>
                <a:lnTo>
                  <a:pt x="568464" y="121920"/>
                </a:lnTo>
                <a:lnTo>
                  <a:pt x="547128" y="0"/>
                </a:lnTo>
                <a:lnTo>
                  <a:pt x="452640" y="79248"/>
                </a:lnTo>
                <a:lnTo>
                  <a:pt x="446544" y="83820"/>
                </a:lnTo>
                <a:lnTo>
                  <a:pt x="445020" y="92964"/>
                </a:lnTo>
                <a:lnTo>
                  <a:pt x="449580" y="99060"/>
                </a:lnTo>
                <a:lnTo>
                  <a:pt x="455688" y="105143"/>
                </a:lnTo>
                <a:lnTo>
                  <a:pt x="464820" y="106680"/>
                </a:lnTo>
                <a:lnTo>
                  <a:pt x="470928" y="100584"/>
                </a:lnTo>
                <a:lnTo>
                  <a:pt x="508404" y="69854"/>
                </a:lnTo>
                <a:lnTo>
                  <a:pt x="509028" y="67043"/>
                </a:lnTo>
                <a:lnTo>
                  <a:pt x="518160" y="42659"/>
                </a:lnTo>
                <a:lnTo>
                  <a:pt x="521220" y="32004"/>
                </a:lnTo>
                <a:lnTo>
                  <a:pt x="524268" y="22860"/>
                </a:lnTo>
                <a:lnTo>
                  <a:pt x="551700" y="32004"/>
                </a:lnTo>
                <a:lnTo>
                  <a:pt x="551700" y="139900"/>
                </a:lnTo>
                <a:lnTo>
                  <a:pt x="565404" y="137160"/>
                </a:lnTo>
                <a:lnTo>
                  <a:pt x="569988" y="129540"/>
                </a:lnTo>
                <a:close/>
              </a:path>
              <a:path w="570230" h="698500">
                <a:moveTo>
                  <a:pt x="551700" y="32004"/>
                </a:moveTo>
                <a:lnTo>
                  <a:pt x="524268" y="22860"/>
                </a:lnTo>
                <a:lnTo>
                  <a:pt x="521220" y="32004"/>
                </a:lnTo>
                <a:lnTo>
                  <a:pt x="518160" y="42659"/>
                </a:lnTo>
                <a:lnTo>
                  <a:pt x="509028" y="67043"/>
                </a:lnTo>
                <a:lnTo>
                  <a:pt x="508404" y="69854"/>
                </a:lnTo>
                <a:lnTo>
                  <a:pt x="524268" y="56845"/>
                </a:lnTo>
                <a:lnTo>
                  <a:pt x="524268" y="28943"/>
                </a:lnTo>
                <a:lnTo>
                  <a:pt x="547128" y="38100"/>
                </a:lnTo>
                <a:lnTo>
                  <a:pt x="547128" y="43661"/>
                </a:lnTo>
                <a:lnTo>
                  <a:pt x="548640" y="39624"/>
                </a:lnTo>
                <a:lnTo>
                  <a:pt x="551700" y="32004"/>
                </a:lnTo>
                <a:close/>
              </a:path>
              <a:path w="570230" h="698500">
                <a:moveTo>
                  <a:pt x="547128" y="38100"/>
                </a:moveTo>
                <a:lnTo>
                  <a:pt x="524268" y="28943"/>
                </a:lnTo>
                <a:lnTo>
                  <a:pt x="528469" y="53400"/>
                </a:lnTo>
                <a:lnTo>
                  <a:pt x="547128" y="38100"/>
                </a:lnTo>
                <a:close/>
              </a:path>
              <a:path w="570230" h="698500">
                <a:moveTo>
                  <a:pt x="528469" y="53400"/>
                </a:moveTo>
                <a:lnTo>
                  <a:pt x="524268" y="28943"/>
                </a:lnTo>
                <a:lnTo>
                  <a:pt x="524268" y="56845"/>
                </a:lnTo>
                <a:lnTo>
                  <a:pt x="528469" y="53400"/>
                </a:lnTo>
                <a:close/>
              </a:path>
              <a:path w="570230" h="698500">
                <a:moveTo>
                  <a:pt x="547128" y="43661"/>
                </a:moveTo>
                <a:lnTo>
                  <a:pt x="547128" y="38100"/>
                </a:lnTo>
                <a:lnTo>
                  <a:pt x="528469" y="53400"/>
                </a:lnTo>
                <a:lnTo>
                  <a:pt x="534039" y="85834"/>
                </a:lnTo>
                <a:lnTo>
                  <a:pt x="536460" y="76200"/>
                </a:lnTo>
                <a:lnTo>
                  <a:pt x="541020" y="64008"/>
                </a:lnTo>
                <a:lnTo>
                  <a:pt x="544080" y="51803"/>
                </a:lnTo>
                <a:lnTo>
                  <a:pt x="547128" y="43661"/>
                </a:lnTo>
                <a:close/>
              </a:path>
              <a:path w="570230" h="698500">
                <a:moveTo>
                  <a:pt x="551700" y="139900"/>
                </a:moveTo>
                <a:lnTo>
                  <a:pt x="551700" y="32004"/>
                </a:lnTo>
                <a:lnTo>
                  <a:pt x="548640" y="39624"/>
                </a:lnTo>
                <a:lnTo>
                  <a:pt x="544080" y="51803"/>
                </a:lnTo>
                <a:lnTo>
                  <a:pt x="541020" y="64008"/>
                </a:lnTo>
                <a:lnTo>
                  <a:pt x="536460" y="76200"/>
                </a:lnTo>
                <a:lnTo>
                  <a:pt x="534039" y="85834"/>
                </a:lnTo>
                <a:lnTo>
                  <a:pt x="542544" y="135623"/>
                </a:lnTo>
                <a:lnTo>
                  <a:pt x="550164" y="140208"/>
                </a:lnTo>
                <a:lnTo>
                  <a:pt x="551700" y="139900"/>
                </a:lnTo>
                <a:close/>
              </a:path>
            </a:pathLst>
          </a:custGeom>
          <a:solidFill>
            <a:srgbClr val="0098FF"/>
          </a:solidFill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03178" y="2778070"/>
            <a:ext cx="1297210" cy="32675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052" spc="-4" dirty="0">
                <a:solidFill>
                  <a:srgbClr val="0099FF"/>
                </a:solidFill>
                <a:latin typeface="Comic Sans MS"/>
                <a:cs typeface="Comic Sans MS"/>
              </a:rPr>
              <a:t>covariance</a:t>
            </a:r>
            <a:endParaRPr sz="2052" dirty="0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14928" y="2238987"/>
            <a:ext cx="488694" cy="597292"/>
          </a:xfrm>
          <a:custGeom>
            <a:avLst/>
            <a:gdLst/>
            <a:ahLst/>
            <a:cxnLst/>
            <a:rect l="l" t="t" r="r" b="b"/>
            <a:pathLst>
              <a:path w="571500" h="698500">
                <a:moveTo>
                  <a:pt x="126479" y="92964"/>
                </a:moveTo>
                <a:lnTo>
                  <a:pt x="124968" y="83820"/>
                </a:lnTo>
                <a:lnTo>
                  <a:pt x="118859" y="79248"/>
                </a:lnTo>
                <a:lnTo>
                  <a:pt x="24384" y="0"/>
                </a:lnTo>
                <a:lnTo>
                  <a:pt x="1524" y="121920"/>
                </a:lnTo>
                <a:lnTo>
                  <a:pt x="0" y="129540"/>
                </a:lnTo>
                <a:lnTo>
                  <a:pt x="6083" y="137160"/>
                </a:lnTo>
                <a:lnTo>
                  <a:pt x="19799" y="139903"/>
                </a:lnTo>
                <a:lnTo>
                  <a:pt x="19799" y="32004"/>
                </a:lnTo>
                <a:lnTo>
                  <a:pt x="47244" y="22860"/>
                </a:lnTo>
                <a:lnTo>
                  <a:pt x="50279" y="32004"/>
                </a:lnTo>
                <a:lnTo>
                  <a:pt x="53340" y="42659"/>
                </a:lnTo>
                <a:lnTo>
                  <a:pt x="57899" y="54864"/>
                </a:lnTo>
                <a:lnTo>
                  <a:pt x="60960" y="67043"/>
                </a:lnTo>
                <a:lnTo>
                  <a:pt x="61440" y="68486"/>
                </a:lnTo>
                <a:lnTo>
                  <a:pt x="100584" y="100584"/>
                </a:lnTo>
                <a:lnTo>
                  <a:pt x="106680" y="106680"/>
                </a:lnTo>
                <a:lnTo>
                  <a:pt x="115824" y="105143"/>
                </a:lnTo>
                <a:lnTo>
                  <a:pt x="120383" y="99060"/>
                </a:lnTo>
                <a:lnTo>
                  <a:pt x="126479" y="92964"/>
                </a:lnTo>
                <a:close/>
              </a:path>
              <a:path w="571500" h="698500">
                <a:moveTo>
                  <a:pt x="61440" y="68486"/>
                </a:moveTo>
                <a:lnTo>
                  <a:pt x="60960" y="67043"/>
                </a:lnTo>
                <a:lnTo>
                  <a:pt x="57899" y="54864"/>
                </a:lnTo>
                <a:lnTo>
                  <a:pt x="53340" y="42659"/>
                </a:lnTo>
                <a:lnTo>
                  <a:pt x="50279" y="32004"/>
                </a:lnTo>
                <a:lnTo>
                  <a:pt x="47244" y="22860"/>
                </a:lnTo>
                <a:lnTo>
                  <a:pt x="19799" y="32004"/>
                </a:lnTo>
                <a:lnTo>
                  <a:pt x="22860" y="39624"/>
                </a:lnTo>
                <a:lnTo>
                  <a:pt x="24384" y="43695"/>
                </a:lnTo>
                <a:lnTo>
                  <a:pt x="24384" y="38100"/>
                </a:lnTo>
                <a:lnTo>
                  <a:pt x="47244" y="28943"/>
                </a:lnTo>
                <a:lnTo>
                  <a:pt x="47244" y="56845"/>
                </a:lnTo>
                <a:lnTo>
                  <a:pt x="61440" y="68486"/>
                </a:lnTo>
                <a:close/>
              </a:path>
              <a:path w="571500" h="698500">
                <a:moveTo>
                  <a:pt x="37463" y="85847"/>
                </a:moveTo>
                <a:lnTo>
                  <a:pt x="35039" y="76200"/>
                </a:lnTo>
                <a:lnTo>
                  <a:pt x="30480" y="62484"/>
                </a:lnTo>
                <a:lnTo>
                  <a:pt x="27419" y="51803"/>
                </a:lnTo>
                <a:lnTo>
                  <a:pt x="22860" y="39624"/>
                </a:lnTo>
                <a:lnTo>
                  <a:pt x="19799" y="32004"/>
                </a:lnTo>
                <a:lnTo>
                  <a:pt x="19799" y="139903"/>
                </a:lnTo>
                <a:lnTo>
                  <a:pt x="21323" y="140208"/>
                </a:lnTo>
                <a:lnTo>
                  <a:pt x="28943" y="135623"/>
                </a:lnTo>
                <a:lnTo>
                  <a:pt x="37463" y="85847"/>
                </a:lnTo>
                <a:close/>
              </a:path>
              <a:path w="571500" h="698500">
                <a:moveTo>
                  <a:pt x="47244" y="28943"/>
                </a:moveTo>
                <a:lnTo>
                  <a:pt x="24384" y="38100"/>
                </a:lnTo>
                <a:lnTo>
                  <a:pt x="43040" y="53398"/>
                </a:lnTo>
                <a:lnTo>
                  <a:pt x="47244" y="28943"/>
                </a:lnTo>
                <a:close/>
              </a:path>
              <a:path w="571500" h="698500">
                <a:moveTo>
                  <a:pt x="43040" y="53398"/>
                </a:moveTo>
                <a:lnTo>
                  <a:pt x="24384" y="38100"/>
                </a:lnTo>
                <a:lnTo>
                  <a:pt x="24384" y="43695"/>
                </a:lnTo>
                <a:lnTo>
                  <a:pt x="27419" y="51803"/>
                </a:lnTo>
                <a:lnTo>
                  <a:pt x="30480" y="62484"/>
                </a:lnTo>
                <a:lnTo>
                  <a:pt x="35039" y="76200"/>
                </a:lnTo>
                <a:lnTo>
                  <a:pt x="37463" y="85847"/>
                </a:lnTo>
                <a:lnTo>
                  <a:pt x="43040" y="53398"/>
                </a:lnTo>
                <a:close/>
              </a:path>
              <a:path w="571500" h="698500">
                <a:moveTo>
                  <a:pt x="571500" y="672084"/>
                </a:moveTo>
                <a:lnTo>
                  <a:pt x="470903" y="623303"/>
                </a:lnTo>
                <a:lnTo>
                  <a:pt x="422148" y="597408"/>
                </a:lnTo>
                <a:lnTo>
                  <a:pt x="352044" y="556260"/>
                </a:lnTo>
                <a:lnTo>
                  <a:pt x="309359" y="525780"/>
                </a:lnTo>
                <a:lnTo>
                  <a:pt x="269748" y="490728"/>
                </a:lnTo>
                <a:lnTo>
                  <a:pt x="249923" y="473964"/>
                </a:lnTo>
                <a:lnTo>
                  <a:pt x="214884" y="434340"/>
                </a:lnTo>
                <a:lnTo>
                  <a:pt x="192024" y="400799"/>
                </a:lnTo>
                <a:lnTo>
                  <a:pt x="169164" y="359664"/>
                </a:lnTo>
                <a:lnTo>
                  <a:pt x="141719" y="300228"/>
                </a:lnTo>
                <a:lnTo>
                  <a:pt x="117348" y="234683"/>
                </a:lnTo>
                <a:lnTo>
                  <a:pt x="105143" y="202679"/>
                </a:lnTo>
                <a:lnTo>
                  <a:pt x="83820" y="138684"/>
                </a:lnTo>
                <a:lnTo>
                  <a:pt x="74663" y="108204"/>
                </a:lnTo>
                <a:lnTo>
                  <a:pt x="61440" y="68486"/>
                </a:lnTo>
                <a:lnTo>
                  <a:pt x="43040" y="53398"/>
                </a:lnTo>
                <a:lnTo>
                  <a:pt x="37463" y="85847"/>
                </a:lnTo>
                <a:lnTo>
                  <a:pt x="38100" y="88379"/>
                </a:lnTo>
                <a:lnTo>
                  <a:pt x="42659" y="103619"/>
                </a:lnTo>
                <a:lnTo>
                  <a:pt x="47244" y="117348"/>
                </a:lnTo>
                <a:lnTo>
                  <a:pt x="56388" y="147828"/>
                </a:lnTo>
                <a:lnTo>
                  <a:pt x="77724" y="211823"/>
                </a:lnTo>
                <a:lnTo>
                  <a:pt x="102108" y="278879"/>
                </a:lnTo>
                <a:lnTo>
                  <a:pt x="129540" y="342900"/>
                </a:lnTo>
                <a:lnTo>
                  <a:pt x="152400" y="388620"/>
                </a:lnTo>
                <a:lnTo>
                  <a:pt x="176784" y="428244"/>
                </a:lnTo>
                <a:lnTo>
                  <a:pt x="184404" y="440423"/>
                </a:lnTo>
                <a:lnTo>
                  <a:pt x="211823" y="473964"/>
                </a:lnTo>
                <a:lnTo>
                  <a:pt x="249923" y="513588"/>
                </a:lnTo>
                <a:lnTo>
                  <a:pt x="271259" y="530339"/>
                </a:lnTo>
                <a:lnTo>
                  <a:pt x="292608" y="548640"/>
                </a:lnTo>
                <a:lnTo>
                  <a:pt x="313944" y="563880"/>
                </a:lnTo>
                <a:lnTo>
                  <a:pt x="336804" y="580644"/>
                </a:lnTo>
                <a:lnTo>
                  <a:pt x="361188" y="594360"/>
                </a:lnTo>
                <a:lnTo>
                  <a:pt x="384048" y="609600"/>
                </a:lnTo>
                <a:lnTo>
                  <a:pt x="408419" y="623303"/>
                </a:lnTo>
                <a:lnTo>
                  <a:pt x="458724" y="649224"/>
                </a:lnTo>
                <a:lnTo>
                  <a:pt x="559308" y="697979"/>
                </a:lnTo>
                <a:lnTo>
                  <a:pt x="571500" y="672084"/>
                </a:lnTo>
                <a:close/>
              </a:path>
              <a:path w="571500" h="698500">
                <a:moveTo>
                  <a:pt x="47244" y="56845"/>
                </a:moveTo>
                <a:lnTo>
                  <a:pt x="47244" y="28943"/>
                </a:lnTo>
                <a:lnTo>
                  <a:pt x="43040" y="53398"/>
                </a:lnTo>
                <a:lnTo>
                  <a:pt x="47244" y="56845"/>
                </a:lnTo>
                <a:close/>
              </a:path>
            </a:pathLst>
          </a:custGeom>
          <a:solidFill>
            <a:srgbClr val="0098FF"/>
          </a:solidFill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134702" y="3945843"/>
            <a:ext cx="1429157" cy="1428614"/>
            <a:chOff x="1883625" y="4382668"/>
            <a:chExt cx="1671320" cy="1670685"/>
          </a:xfrm>
        </p:grpSpPr>
        <p:sp>
          <p:nvSpPr>
            <p:cNvPr id="10" name="object 10"/>
            <p:cNvSpPr/>
            <p:nvPr/>
          </p:nvSpPr>
          <p:spPr>
            <a:xfrm>
              <a:off x="1947904" y="5988902"/>
              <a:ext cx="1532255" cy="0"/>
            </a:xfrm>
            <a:custGeom>
              <a:avLst/>
              <a:gdLst/>
              <a:ahLst/>
              <a:cxnLst/>
              <a:rect l="l" t="t" r="r" b="b"/>
              <a:pathLst>
                <a:path w="1532254">
                  <a:moveTo>
                    <a:pt x="0" y="0"/>
                  </a:moveTo>
                  <a:lnTo>
                    <a:pt x="1531659" y="0"/>
                  </a:lnTo>
                </a:path>
              </a:pathLst>
            </a:custGeom>
            <a:ln w="21416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404958" y="5924651"/>
              <a:ext cx="149987" cy="1284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947904" y="4458011"/>
              <a:ext cx="0" cy="1530985"/>
            </a:xfrm>
            <a:custGeom>
              <a:avLst/>
              <a:gdLst/>
              <a:ahLst/>
              <a:cxnLst/>
              <a:rect l="l" t="t" r="r" b="b"/>
              <a:pathLst>
                <a:path h="1530985">
                  <a:moveTo>
                    <a:pt x="0" y="1530891"/>
                  </a:moveTo>
                  <a:lnTo>
                    <a:pt x="0" y="0"/>
                  </a:lnTo>
                </a:path>
              </a:pathLst>
            </a:custGeom>
            <a:ln w="21427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883625" y="4382668"/>
              <a:ext cx="128562" cy="14991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2214797" y="4624879"/>
              <a:ext cx="1119505" cy="1097280"/>
            </a:xfrm>
            <a:custGeom>
              <a:avLst/>
              <a:gdLst/>
              <a:ahLst/>
              <a:cxnLst/>
              <a:rect l="l" t="t" r="r" b="b"/>
              <a:pathLst>
                <a:path w="1119504" h="1097279">
                  <a:moveTo>
                    <a:pt x="372496" y="356735"/>
                  </a:moveTo>
                  <a:lnTo>
                    <a:pt x="421151" y="310860"/>
                  </a:lnTo>
                  <a:lnTo>
                    <a:pt x="470114" y="267661"/>
                  </a:lnTo>
                  <a:lnTo>
                    <a:pt x="519129" y="227254"/>
                  </a:lnTo>
                  <a:lnTo>
                    <a:pt x="567942" y="189754"/>
                  </a:lnTo>
                  <a:lnTo>
                    <a:pt x="616295" y="155277"/>
                  </a:lnTo>
                  <a:lnTo>
                    <a:pt x="663935" y="123937"/>
                  </a:lnTo>
                  <a:lnTo>
                    <a:pt x="710605" y="95849"/>
                  </a:lnTo>
                  <a:lnTo>
                    <a:pt x="756049" y="71130"/>
                  </a:lnTo>
                  <a:lnTo>
                    <a:pt x="800013" y="49894"/>
                  </a:lnTo>
                  <a:lnTo>
                    <a:pt x="842241" y="32257"/>
                  </a:lnTo>
                  <a:lnTo>
                    <a:pt x="882477" y="18334"/>
                  </a:lnTo>
                  <a:lnTo>
                    <a:pt x="920465" y="8239"/>
                  </a:lnTo>
                  <a:lnTo>
                    <a:pt x="988679" y="0"/>
                  </a:lnTo>
                  <a:lnTo>
                    <a:pt x="1018393" y="2084"/>
                  </a:lnTo>
                  <a:lnTo>
                    <a:pt x="1067757" y="19240"/>
                  </a:lnTo>
                  <a:lnTo>
                    <a:pt x="1101711" y="54052"/>
                  </a:lnTo>
                  <a:lnTo>
                    <a:pt x="1117609" y="103808"/>
                  </a:lnTo>
                  <a:lnTo>
                    <a:pt x="1118935" y="133548"/>
                  </a:lnTo>
                  <a:lnTo>
                    <a:pt x="1116009" y="166194"/>
                  </a:lnTo>
                  <a:lnTo>
                    <a:pt x="1097888" y="239190"/>
                  </a:lnTo>
                  <a:lnTo>
                    <a:pt x="1082936" y="279037"/>
                  </a:lnTo>
                  <a:lnTo>
                    <a:pt x="1064218" y="320779"/>
                  </a:lnTo>
                  <a:lnTo>
                    <a:pt x="1041858" y="364164"/>
                  </a:lnTo>
                  <a:lnTo>
                    <a:pt x="1015976" y="408940"/>
                  </a:lnTo>
                  <a:lnTo>
                    <a:pt x="986695" y="454855"/>
                  </a:lnTo>
                  <a:lnTo>
                    <a:pt x="954136" y="501655"/>
                  </a:lnTo>
                  <a:lnTo>
                    <a:pt x="918421" y="549089"/>
                  </a:lnTo>
                  <a:lnTo>
                    <a:pt x="879672" y="596905"/>
                  </a:lnTo>
                  <a:lnTo>
                    <a:pt x="838011" y="644849"/>
                  </a:lnTo>
                  <a:lnTo>
                    <a:pt x="793559" y="692670"/>
                  </a:lnTo>
                  <a:lnTo>
                    <a:pt x="746439" y="740115"/>
                  </a:lnTo>
                  <a:lnTo>
                    <a:pt x="697784" y="785990"/>
                  </a:lnTo>
                  <a:lnTo>
                    <a:pt x="648821" y="829188"/>
                  </a:lnTo>
                  <a:lnTo>
                    <a:pt x="599806" y="869594"/>
                  </a:lnTo>
                  <a:lnTo>
                    <a:pt x="550995" y="907094"/>
                  </a:lnTo>
                  <a:lnTo>
                    <a:pt x="502642" y="941571"/>
                  </a:lnTo>
                  <a:lnTo>
                    <a:pt x="455003" y="972910"/>
                  </a:lnTo>
                  <a:lnTo>
                    <a:pt x="408334" y="1000996"/>
                  </a:lnTo>
                  <a:lnTo>
                    <a:pt x="362890" y="1025715"/>
                  </a:lnTo>
                  <a:lnTo>
                    <a:pt x="318926" y="1046950"/>
                  </a:lnTo>
                  <a:lnTo>
                    <a:pt x="276699" y="1064587"/>
                  </a:lnTo>
                  <a:lnTo>
                    <a:pt x="236463" y="1078510"/>
                  </a:lnTo>
                  <a:lnTo>
                    <a:pt x="198475" y="1088604"/>
                  </a:lnTo>
                  <a:lnTo>
                    <a:pt x="130261" y="1096845"/>
                  </a:lnTo>
                  <a:lnTo>
                    <a:pt x="100546" y="1094761"/>
                  </a:lnTo>
                  <a:lnTo>
                    <a:pt x="51179" y="1077608"/>
                  </a:lnTo>
                  <a:lnTo>
                    <a:pt x="17223" y="1042796"/>
                  </a:lnTo>
                  <a:lnTo>
                    <a:pt x="1326" y="993037"/>
                  </a:lnTo>
                  <a:lnTo>
                    <a:pt x="0" y="963296"/>
                  </a:lnTo>
                  <a:lnTo>
                    <a:pt x="2925" y="930650"/>
                  </a:lnTo>
                  <a:lnTo>
                    <a:pt x="21047" y="857653"/>
                  </a:lnTo>
                  <a:lnTo>
                    <a:pt x="35999" y="817807"/>
                  </a:lnTo>
                  <a:lnTo>
                    <a:pt x="54716" y="776066"/>
                  </a:lnTo>
                  <a:lnTo>
                    <a:pt x="77077" y="732681"/>
                  </a:lnTo>
                  <a:lnTo>
                    <a:pt x="102958" y="687906"/>
                  </a:lnTo>
                  <a:lnTo>
                    <a:pt x="132240" y="641992"/>
                  </a:lnTo>
                  <a:lnTo>
                    <a:pt x="164799" y="595192"/>
                  </a:lnTo>
                  <a:lnTo>
                    <a:pt x="200514" y="547759"/>
                  </a:lnTo>
                  <a:lnTo>
                    <a:pt x="239263" y="499944"/>
                  </a:lnTo>
                  <a:lnTo>
                    <a:pt x="280924" y="452000"/>
                  </a:lnTo>
                  <a:lnTo>
                    <a:pt x="325375" y="404179"/>
                  </a:lnTo>
                  <a:lnTo>
                    <a:pt x="372496" y="356735"/>
                  </a:lnTo>
                  <a:close/>
                </a:path>
                <a:path w="1119504" h="1097279">
                  <a:moveTo>
                    <a:pt x="434830" y="420650"/>
                  </a:moveTo>
                  <a:lnTo>
                    <a:pt x="483572" y="375434"/>
                  </a:lnTo>
                  <a:lnTo>
                    <a:pt x="532583" y="334320"/>
                  </a:lnTo>
                  <a:lnTo>
                    <a:pt x="581290" y="297568"/>
                  </a:lnTo>
                  <a:lnTo>
                    <a:pt x="629116" y="265436"/>
                  </a:lnTo>
                  <a:lnTo>
                    <a:pt x="675488" y="238184"/>
                  </a:lnTo>
                  <a:lnTo>
                    <a:pt x="719831" y="216072"/>
                  </a:lnTo>
                  <a:lnTo>
                    <a:pt x="761569" y="199357"/>
                  </a:lnTo>
                  <a:lnTo>
                    <a:pt x="800127" y="188299"/>
                  </a:lnTo>
                  <a:lnTo>
                    <a:pt x="834932" y="183157"/>
                  </a:lnTo>
                  <a:lnTo>
                    <a:pt x="865407" y="184191"/>
                  </a:lnTo>
                  <a:lnTo>
                    <a:pt x="911072" y="205821"/>
                  </a:lnTo>
                  <a:lnTo>
                    <a:pt x="931555" y="252002"/>
                  </a:lnTo>
                  <a:lnTo>
                    <a:pt x="931817" y="282481"/>
                  </a:lnTo>
                  <a:lnTo>
                    <a:pt x="925792" y="317128"/>
                  </a:lnTo>
                  <a:lnTo>
                    <a:pt x="913753" y="355374"/>
                  </a:lnTo>
                  <a:lnTo>
                    <a:pt x="895974" y="396653"/>
                  </a:lnTo>
                  <a:lnTo>
                    <a:pt x="872730" y="440397"/>
                  </a:lnTo>
                  <a:lnTo>
                    <a:pt x="844295" y="486036"/>
                  </a:lnTo>
                  <a:lnTo>
                    <a:pt x="810942" y="533004"/>
                  </a:lnTo>
                  <a:lnTo>
                    <a:pt x="772945" y="580732"/>
                  </a:lnTo>
                  <a:lnTo>
                    <a:pt x="730579" y="628653"/>
                  </a:lnTo>
                  <a:lnTo>
                    <a:pt x="684117" y="676199"/>
                  </a:lnTo>
                  <a:lnTo>
                    <a:pt x="635376" y="721415"/>
                  </a:lnTo>
                  <a:lnTo>
                    <a:pt x="586364" y="762529"/>
                  </a:lnTo>
                  <a:lnTo>
                    <a:pt x="537658" y="799281"/>
                  </a:lnTo>
                  <a:lnTo>
                    <a:pt x="489831" y="831413"/>
                  </a:lnTo>
                  <a:lnTo>
                    <a:pt x="443458" y="858664"/>
                  </a:lnTo>
                  <a:lnTo>
                    <a:pt x="399115" y="880776"/>
                  </a:lnTo>
                  <a:lnTo>
                    <a:pt x="357376" y="897490"/>
                  </a:lnTo>
                  <a:lnTo>
                    <a:pt x="318816" y="908547"/>
                  </a:lnTo>
                  <a:lnTo>
                    <a:pt x="284010" y="913687"/>
                  </a:lnTo>
                  <a:lnTo>
                    <a:pt x="253533" y="912651"/>
                  </a:lnTo>
                  <a:lnTo>
                    <a:pt x="207863" y="891016"/>
                  </a:lnTo>
                  <a:lnTo>
                    <a:pt x="187385" y="844835"/>
                  </a:lnTo>
                  <a:lnTo>
                    <a:pt x="187125" y="814358"/>
                  </a:lnTo>
                  <a:lnTo>
                    <a:pt x="193152" y="779712"/>
                  </a:lnTo>
                  <a:lnTo>
                    <a:pt x="205192" y="741467"/>
                  </a:lnTo>
                  <a:lnTo>
                    <a:pt x="222971" y="700189"/>
                  </a:lnTo>
                  <a:lnTo>
                    <a:pt x="246216" y="656448"/>
                  </a:lnTo>
                  <a:lnTo>
                    <a:pt x="274652" y="610810"/>
                  </a:lnTo>
                  <a:lnTo>
                    <a:pt x="308005" y="563843"/>
                  </a:lnTo>
                  <a:lnTo>
                    <a:pt x="346002" y="516116"/>
                  </a:lnTo>
                  <a:lnTo>
                    <a:pt x="388368" y="468196"/>
                  </a:lnTo>
                  <a:lnTo>
                    <a:pt x="434830" y="420650"/>
                  </a:lnTo>
                  <a:close/>
                </a:path>
                <a:path w="1119504" h="1097279">
                  <a:moveTo>
                    <a:pt x="497152" y="484528"/>
                  </a:moveTo>
                  <a:lnTo>
                    <a:pt x="546026" y="441368"/>
                  </a:lnTo>
                  <a:lnTo>
                    <a:pt x="594293" y="406928"/>
                  </a:lnTo>
                  <a:lnTo>
                    <a:pt x="639651" y="382246"/>
                  </a:lnTo>
                  <a:lnTo>
                    <a:pt x="679803" y="368358"/>
                  </a:lnTo>
                  <a:lnTo>
                    <a:pt x="712448" y="366301"/>
                  </a:lnTo>
                  <a:lnTo>
                    <a:pt x="735286" y="377113"/>
                  </a:lnTo>
                  <a:lnTo>
                    <a:pt x="745512" y="400210"/>
                  </a:lnTo>
                  <a:lnTo>
                    <a:pt x="742622" y="432777"/>
                  </a:lnTo>
                  <a:lnTo>
                    <a:pt x="727710" y="472544"/>
                  </a:lnTo>
                  <a:lnTo>
                    <a:pt x="701870" y="517238"/>
                  </a:lnTo>
                  <a:lnTo>
                    <a:pt x="666196" y="564587"/>
                  </a:lnTo>
                  <a:lnTo>
                    <a:pt x="621783" y="612321"/>
                  </a:lnTo>
                  <a:lnTo>
                    <a:pt x="572915" y="655481"/>
                  </a:lnTo>
                  <a:lnTo>
                    <a:pt x="524654" y="689918"/>
                  </a:lnTo>
                  <a:lnTo>
                    <a:pt x="479299" y="714599"/>
                  </a:lnTo>
                  <a:lnTo>
                    <a:pt x="439150" y="728486"/>
                  </a:lnTo>
                  <a:lnTo>
                    <a:pt x="406504" y="730543"/>
                  </a:lnTo>
                  <a:lnTo>
                    <a:pt x="383662" y="719736"/>
                  </a:lnTo>
                  <a:lnTo>
                    <a:pt x="373427" y="696639"/>
                  </a:lnTo>
                  <a:lnTo>
                    <a:pt x="376314" y="664072"/>
                  </a:lnTo>
                  <a:lnTo>
                    <a:pt x="391227" y="624305"/>
                  </a:lnTo>
                  <a:lnTo>
                    <a:pt x="417068" y="579611"/>
                  </a:lnTo>
                  <a:lnTo>
                    <a:pt x="452742" y="532262"/>
                  </a:lnTo>
                  <a:lnTo>
                    <a:pt x="497152" y="484528"/>
                  </a:lnTo>
                  <a:close/>
                </a:path>
              </a:pathLst>
            </a:custGeom>
            <a:ln w="32132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5425014" y="3945843"/>
            <a:ext cx="1429700" cy="1428614"/>
            <a:chOff x="4562018" y="4382668"/>
            <a:chExt cx="1671955" cy="1670685"/>
          </a:xfrm>
        </p:grpSpPr>
        <p:sp>
          <p:nvSpPr>
            <p:cNvPr id="16" name="object 16"/>
            <p:cNvSpPr/>
            <p:nvPr/>
          </p:nvSpPr>
          <p:spPr>
            <a:xfrm>
              <a:off x="4626293" y="5988902"/>
              <a:ext cx="1532255" cy="0"/>
            </a:xfrm>
            <a:custGeom>
              <a:avLst/>
              <a:gdLst/>
              <a:ahLst/>
              <a:cxnLst/>
              <a:rect l="l" t="t" r="r" b="b"/>
              <a:pathLst>
                <a:path w="1532254">
                  <a:moveTo>
                    <a:pt x="0" y="0"/>
                  </a:moveTo>
                  <a:lnTo>
                    <a:pt x="1531659" y="0"/>
                  </a:lnTo>
                </a:path>
              </a:pathLst>
            </a:custGeom>
            <a:ln w="21416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6083351" y="5924651"/>
              <a:ext cx="149999" cy="12849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4626293" y="4458011"/>
              <a:ext cx="0" cy="1530985"/>
            </a:xfrm>
            <a:custGeom>
              <a:avLst/>
              <a:gdLst/>
              <a:ahLst/>
              <a:cxnLst/>
              <a:rect l="l" t="t" r="r" b="b"/>
              <a:pathLst>
                <a:path h="1530985">
                  <a:moveTo>
                    <a:pt x="0" y="1530891"/>
                  </a:moveTo>
                  <a:lnTo>
                    <a:pt x="0" y="0"/>
                  </a:lnTo>
                </a:path>
              </a:pathLst>
            </a:custGeom>
            <a:ln w="21427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4562018" y="4382668"/>
              <a:ext cx="128574" cy="14991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4760222" y="4918080"/>
              <a:ext cx="1339215" cy="535940"/>
            </a:xfrm>
            <a:custGeom>
              <a:avLst/>
              <a:gdLst/>
              <a:ahLst/>
              <a:cxnLst/>
              <a:rect l="l" t="t" r="r" b="b"/>
              <a:pathLst>
                <a:path w="1339214" h="535939">
                  <a:moveTo>
                    <a:pt x="669597" y="0"/>
                  </a:moveTo>
                  <a:lnTo>
                    <a:pt x="733925" y="1229"/>
                  </a:lnTo>
                  <a:lnTo>
                    <a:pt x="796558" y="4841"/>
                  </a:lnTo>
                  <a:lnTo>
                    <a:pt x="857211" y="10723"/>
                  </a:lnTo>
                  <a:lnTo>
                    <a:pt x="915598" y="18760"/>
                  </a:lnTo>
                  <a:lnTo>
                    <a:pt x="971437" y="28839"/>
                  </a:lnTo>
                  <a:lnTo>
                    <a:pt x="1024442" y="40847"/>
                  </a:lnTo>
                  <a:lnTo>
                    <a:pt x="1074330" y="54669"/>
                  </a:lnTo>
                  <a:lnTo>
                    <a:pt x="1120816" y="70192"/>
                  </a:lnTo>
                  <a:lnTo>
                    <a:pt x="1163616" y="87303"/>
                  </a:lnTo>
                  <a:lnTo>
                    <a:pt x="1202445" y="105887"/>
                  </a:lnTo>
                  <a:lnTo>
                    <a:pt x="1237019" y="125832"/>
                  </a:lnTo>
                  <a:lnTo>
                    <a:pt x="1292267" y="169347"/>
                  </a:lnTo>
                  <a:lnTo>
                    <a:pt x="1327083" y="216939"/>
                  </a:lnTo>
                  <a:lnTo>
                    <a:pt x="1339194" y="267699"/>
                  </a:lnTo>
                  <a:lnTo>
                    <a:pt x="1336118" y="293418"/>
                  </a:lnTo>
                  <a:lnTo>
                    <a:pt x="1312371" y="342708"/>
                  </a:lnTo>
                  <a:lnTo>
                    <a:pt x="1267055" y="388377"/>
                  </a:lnTo>
                  <a:lnTo>
                    <a:pt x="1202445" y="429515"/>
                  </a:lnTo>
                  <a:lnTo>
                    <a:pt x="1163616" y="448101"/>
                  </a:lnTo>
                  <a:lnTo>
                    <a:pt x="1120816" y="465212"/>
                  </a:lnTo>
                  <a:lnTo>
                    <a:pt x="1074330" y="480737"/>
                  </a:lnTo>
                  <a:lnTo>
                    <a:pt x="1024442" y="494560"/>
                  </a:lnTo>
                  <a:lnTo>
                    <a:pt x="971437" y="506569"/>
                  </a:lnTo>
                  <a:lnTo>
                    <a:pt x="915598" y="516649"/>
                  </a:lnTo>
                  <a:lnTo>
                    <a:pt x="857211" y="524687"/>
                  </a:lnTo>
                  <a:lnTo>
                    <a:pt x="796558" y="530569"/>
                  </a:lnTo>
                  <a:lnTo>
                    <a:pt x="733925" y="534181"/>
                  </a:lnTo>
                  <a:lnTo>
                    <a:pt x="669597" y="535411"/>
                  </a:lnTo>
                  <a:lnTo>
                    <a:pt x="605266" y="534181"/>
                  </a:lnTo>
                  <a:lnTo>
                    <a:pt x="542631" y="530569"/>
                  </a:lnTo>
                  <a:lnTo>
                    <a:pt x="481978" y="524687"/>
                  </a:lnTo>
                  <a:lnTo>
                    <a:pt x="423590" y="516649"/>
                  </a:lnTo>
                  <a:lnTo>
                    <a:pt x="367751" y="506569"/>
                  </a:lnTo>
                  <a:lnTo>
                    <a:pt x="314745" y="494560"/>
                  </a:lnTo>
                  <a:lnTo>
                    <a:pt x="264857" y="480737"/>
                  </a:lnTo>
                  <a:lnTo>
                    <a:pt x="218372" y="465212"/>
                  </a:lnTo>
                  <a:lnTo>
                    <a:pt x="175573" y="448101"/>
                  </a:lnTo>
                  <a:lnTo>
                    <a:pt x="136744" y="429515"/>
                  </a:lnTo>
                  <a:lnTo>
                    <a:pt x="102171" y="409569"/>
                  </a:lnTo>
                  <a:lnTo>
                    <a:pt x="46925" y="366052"/>
                  </a:lnTo>
                  <a:lnTo>
                    <a:pt x="12110" y="318459"/>
                  </a:lnTo>
                  <a:lnTo>
                    <a:pt x="0" y="267699"/>
                  </a:lnTo>
                  <a:lnTo>
                    <a:pt x="3074" y="241980"/>
                  </a:lnTo>
                  <a:lnTo>
                    <a:pt x="26821" y="192690"/>
                  </a:lnTo>
                  <a:lnTo>
                    <a:pt x="72136" y="147023"/>
                  </a:lnTo>
                  <a:lnTo>
                    <a:pt x="136744" y="105887"/>
                  </a:lnTo>
                  <a:lnTo>
                    <a:pt x="175573" y="87303"/>
                  </a:lnTo>
                  <a:lnTo>
                    <a:pt x="218372" y="70192"/>
                  </a:lnTo>
                  <a:lnTo>
                    <a:pt x="264857" y="54669"/>
                  </a:lnTo>
                  <a:lnTo>
                    <a:pt x="314745" y="40847"/>
                  </a:lnTo>
                  <a:lnTo>
                    <a:pt x="367751" y="28839"/>
                  </a:lnTo>
                  <a:lnTo>
                    <a:pt x="423590" y="18760"/>
                  </a:lnTo>
                  <a:lnTo>
                    <a:pt x="481978" y="10723"/>
                  </a:lnTo>
                  <a:lnTo>
                    <a:pt x="542631" y="4841"/>
                  </a:lnTo>
                  <a:lnTo>
                    <a:pt x="605266" y="1229"/>
                  </a:lnTo>
                  <a:lnTo>
                    <a:pt x="669597" y="0"/>
                  </a:lnTo>
                  <a:close/>
                </a:path>
                <a:path w="1339214" h="535939">
                  <a:moveTo>
                    <a:pt x="669597" y="89233"/>
                  </a:moveTo>
                  <a:lnTo>
                    <a:pt x="735411" y="91174"/>
                  </a:lnTo>
                  <a:lnTo>
                    <a:pt x="798277" y="96810"/>
                  </a:lnTo>
                  <a:lnTo>
                    <a:pt x="857496" y="105863"/>
                  </a:lnTo>
                  <a:lnTo>
                    <a:pt x="912367" y="118052"/>
                  </a:lnTo>
                  <a:lnTo>
                    <a:pt x="962191" y="133097"/>
                  </a:lnTo>
                  <a:lnTo>
                    <a:pt x="1006270" y="150720"/>
                  </a:lnTo>
                  <a:lnTo>
                    <a:pt x="1043902" y="170639"/>
                  </a:lnTo>
                  <a:lnTo>
                    <a:pt x="1097033" y="216252"/>
                  </a:lnTo>
                  <a:lnTo>
                    <a:pt x="1115986" y="267699"/>
                  </a:lnTo>
                  <a:lnTo>
                    <a:pt x="1111131" y="294011"/>
                  </a:lnTo>
                  <a:lnTo>
                    <a:pt x="1074390" y="342821"/>
                  </a:lnTo>
                  <a:lnTo>
                    <a:pt x="1006270" y="384678"/>
                  </a:lnTo>
                  <a:lnTo>
                    <a:pt x="962191" y="402301"/>
                  </a:lnTo>
                  <a:lnTo>
                    <a:pt x="912367" y="417346"/>
                  </a:lnTo>
                  <a:lnTo>
                    <a:pt x="857496" y="429535"/>
                  </a:lnTo>
                  <a:lnTo>
                    <a:pt x="798277" y="438587"/>
                  </a:lnTo>
                  <a:lnTo>
                    <a:pt x="735411" y="444224"/>
                  </a:lnTo>
                  <a:lnTo>
                    <a:pt x="669597" y="446165"/>
                  </a:lnTo>
                  <a:lnTo>
                    <a:pt x="603779" y="444224"/>
                  </a:lnTo>
                  <a:lnTo>
                    <a:pt x="540910" y="438587"/>
                  </a:lnTo>
                  <a:lnTo>
                    <a:pt x="481690" y="429535"/>
                  </a:lnTo>
                  <a:lnTo>
                    <a:pt x="426817" y="417346"/>
                  </a:lnTo>
                  <a:lnTo>
                    <a:pt x="376991" y="402301"/>
                  </a:lnTo>
                  <a:lnTo>
                    <a:pt x="332912" y="384678"/>
                  </a:lnTo>
                  <a:lnTo>
                    <a:pt x="295279" y="364758"/>
                  </a:lnTo>
                  <a:lnTo>
                    <a:pt x="242148" y="319145"/>
                  </a:lnTo>
                  <a:lnTo>
                    <a:pt x="223194" y="267699"/>
                  </a:lnTo>
                  <a:lnTo>
                    <a:pt x="228049" y="241386"/>
                  </a:lnTo>
                  <a:lnTo>
                    <a:pt x="264791" y="192577"/>
                  </a:lnTo>
                  <a:lnTo>
                    <a:pt x="332912" y="150720"/>
                  </a:lnTo>
                  <a:lnTo>
                    <a:pt x="376991" y="133097"/>
                  </a:lnTo>
                  <a:lnTo>
                    <a:pt x="426817" y="118052"/>
                  </a:lnTo>
                  <a:lnTo>
                    <a:pt x="481690" y="105863"/>
                  </a:lnTo>
                  <a:lnTo>
                    <a:pt x="540910" y="96810"/>
                  </a:lnTo>
                  <a:lnTo>
                    <a:pt x="603779" y="91174"/>
                  </a:lnTo>
                  <a:lnTo>
                    <a:pt x="669597" y="89233"/>
                  </a:lnTo>
                  <a:close/>
                </a:path>
                <a:path w="1339214" h="535939">
                  <a:moveTo>
                    <a:pt x="669597" y="178466"/>
                  </a:moveTo>
                  <a:lnTo>
                    <a:pt x="728813" y="181662"/>
                  </a:lnTo>
                  <a:lnTo>
                    <a:pt x="782097" y="190678"/>
                  </a:lnTo>
                  <a:lnTo>
                    <a:pt x="827292" y="204651"/>
                  </a:lnTo>
                  <a:lnTo>
                    <a:pt x="862243" y="222720"/>
                  </a:lnTo>
                  <a:lnTo>
                    <a:pt x="892791" y="267699"/>
                  </a:lnTo>
                  <a:lnTo>
                    <a:pt x="884795" y="291374"/>
                  </a:lnTo>
                  <a:lnTo>
                    <a:pt x="827292" y="330746"/>
                  </a:lnTo>
                  <a:lnTo>
                    <a:pt x="782097" y="344720"/>
                  </a:lnTo>
                  <a:lnTo>
                    <a:pt x="728813" y="353735"/>
                  </a:lnTo>
                  <a:lnTo>
                    <a:pt x="669597" y="356932"/>
                  </a:lnTo>
                  <a:lnTo>
                    <a:pt x="610375" y="353735"/>
                  </a:lnTo>
                  <a:lnTo>
                    <a:pt x="557087" y="344720"/>
                  </a:lnTo>
                  <a:lnTo>
                    <a:pt x="511890" y="330746"/>
                  </a:lnTo>
                  <a:lnTo>
                    <a:pt x="476937" y="312677"/>
                  </a:lnTo>
                  <a:lnTo>
                    <a:pt x="446389" y="267699"/>
                  </a:lnTo>
                  <a:lnTo>
                    <a:pt x="454385" y="244023"/>
                  </a:lnTo>
                  <a:lnTo>
                    <a:pt x="511890" y="204651"/>
                  </a:lnTo>
                  <a:lnTo>
                    <a:pt x="557087" y="190678"/>
                  </a:lnTo>
                  <a:lnTo>
                    <a:pt x="610375" y="181662"/>
                  </a:lnTo>
                  <a:lnTo>
                    <a:pt x="669597" y="178466"/>
                  </a:lnTo>
                  <a:close/>
                </a:path>
              </a:pathLst>
            </a:custGeom>
            <a:ln w="32132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7715336" y="3945843"/>
            <a:ext cx="1429157" cy="1428614"/>
            <a:chOff x="7240422" y="4382668"/>
            <a:chExt cx="1671320" cy="1670685"/>
          </a:xfrm>
        </p:grpSpPr>
        <p:sp>
          <p:nvSpPr>
            <p:cNvPr id="22" name="object 22"/>
            <p:cNvSpPr/>
            <p:nvPr/>
          </p:nvSpPr>
          <p:spPr>
            <a:xfrm>
              <a:off x="7304693" y="5988902"/>
              <a:ext cx="1532255" cy="0"/>
            </a:xfrm>
            <a:custGeom>
              <a:avLst/>
              <a:gdLst/>
              <a:ahLst/>
              <a:cxnLst/>
              <a:rect l="l" t="t" r="r" b="b"/>
              <a:pathLst>
                <a:path w="1532254">
                  <a:moveTo>
                    <a:pt x="0" y="0"/>
                  </a:moveTo>
                  <a:lnTo>
                    <a:pt x="1531659" y="0"/>
                  </a:lnTo>
                </a:path>
              </a:pathLst>
            </a:custGeom>
            <a:ln w="21416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8761755" y="5924651"/>
              <a:ext cx="149987" cy="1284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7304693" y="4458011"/>
              <a:ext cx="0" cy="1530985"/>
            </a:xfrm>
            <a:custGeom>
              <a:avLst/>
              <a:gdLst/>
              <a:ahLst/>
              <a:cxnLst/>
              <a:rect l="l" t="t" r="r" b="b"/>
              <a:pathLst>
                <a:path h="1530985">
                  <a:moveTo>
                    <a:pt x="0" y="1530891"/>
                  </a:moveTo>
                  <a:lnTo>
                    <a:pt x="0" y="0"/>
                  </a:lnTo>
                </a:path>
              </a:pathLst>
            </a:custGeom>
            <a:ln w="21427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7240422" y="4382668"/>
              <a:ext cx="128562" cy="14991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7706444" y="4784217"/>
              <a:ext cx="803910" cy="803275"/>
            </a:xfrm>
            <a:custGeom>
              <a:avLst/>
              <a:gdLst/>
              <a:ahLst/>
              <a:cxnLst/>
              <a:rect l="l" t="t" r="r" b="b"/>
              <a:pathLst>
                <a:path w="803909" h="803275">
                  <a:moveTo>
                    <a:pt x="401763" y="0"/>
                  </a:moveTo>
                  <a:lnTo>
                    <a:pt x="448506" y="2710"/>
                  </a:lnTo>
                  <a:lnTo>
                    <a:pt x="493695" y="10637"/>
                  </a:lnTo>
                  <a:lnTo>
                    <a:pt x="537024" y="23476"/>
                  </a:lnTo>
                  <a:lnTo>
                    <a:pt x="578186" y="40922"/>
                  </a:lnTo>
                  <a:lnTo>
                    <a:pt x="616878" y="62668"/>
                  </a:lnTo>
                  <a:lnTo>
                    <a:pt x="652794" y="88410"/>
                  </a:lnTo>
                  <a:lnTo>
                    <a:pt x="685628" y="117843"/>
                  </a:lnTo>
                  <a:lnTo>
                    <a:pt x="715075" y="150661"/>
                  </a:lnTo>
                  <a:lnTo>
                    <a:pt x="740829" y="186559"/>
                  </a:lnTo>
                  <a:lnTo>
                    <a:pt x="762586" y="225232"/>
                  </a:lnTo>
                  <a:lnTo>
                    <a:pt x="780039" y="266373"/>
                  </a:lnTo>
                  <a:lnTo>
                    <a:pt x="792884" y="309679"/>
                  </a:lnTo>
                  <a:lnTo>
                    <a:pt x="800815" y="354843"/>
                  </a:lnTo>
                  <a:lnTo>
                    <a:pt x="803526" y="401561"/>
                  </a:lnTo>
                  <a:lnTo>
                    <a:pt x="800815" y="448281"/>
                  </a:lnTo>
                  <a:lnTo>
                    <a:pt x="792884" y="493447"/>
                  </a:lnTo>
                  <a:lnTo>
                    <a:pt x="780039" y="536754"/>
                  </a:lnTo>
                  <a:lnTo>
                    <a:pt x="762586" y="577896"/>
                  </a:lnTo>
                  <a:lnTo>
                    <a:pt x="740829" y="616569"/>
                  </a:lnTo>
                  <a:lnTo>
                    <a:pt x="715075" y="652466"/>
                  </a:lnTo>
                  <a:lnTo>
                    <a:pt x="685628" y="685284"/>
                  </a:lnTo>
                  <a:lnTo>
                    <a:pt x="652794" y="714716"/>
                  </a:lnTo>
                  <a:lnTo>
                    <a:pt x="616878" y="740457"/>
                  </a:lnTo>
                  <a:lnTo>
                    <a:pt x="578186" y="762203"/>
                  </a:lnTo>
                  <a:lnTo>
                    <a:pt x="537024" y="779648"/>
                  </a:lnTo>
                  <a:lnTo>
                    <a:pt x="493695" y="792486"/>
                  </a:lnTo>
                  <a:lnTo>
                    <a:pt x="448506" y="800413"/>
                  </a:lnTo>
                  <a:lnTo>
                    <a:pt x="401763" y="803123"/>
                  </a:lnTo>
                  <a:lnTo>
                    <a:pt x="355022" y="800413"/>
                  </a:lnTo>
                  <a:lnTo>
                    <a:pt x="309835" y="792486"/>
                  </a:lnTo>
                  <a:lnTo>
                    <a:pt x="266507" y="779648"/>
                  </a:lnTo>
                  <a:lnTo>
                    <a:pt x="225345" y="762203"/>
                  </a:lnTo>
                  <a:lnTo>
                    <a:pt x="186653" y="740457"/>
                  </a:lnTo>
                  <a:lnTo>
                    <a:pt x="150737" y="714716"/>
                  </a:lnTo>
                  <a:lnTo>
                    <a:pt x="117902" y="685284"/>
                  </a:lnTo>
                  <a:lnTo>
                    <a:pt x="88455" y="652466"/>
                  </a:lnTo>
                  <a:lnTo>
                    <a:pt x="62700" y="616569"/>
                  </a:lnTo>
                  <a:lnTo>
                    <a:pt x="40942" y="577896"/>
                  </a:lnTo>
                  <a:lnTo>
                    <a:pt x="23488" y="536754"/>
                  </a:lnTo>
                  <a:lnTo>
                    <a:pt x="10642" y="493447"/>
                  </a:lnTo>
                  <a:lnTo>
                    <a:pt x="2711" y="448281"/>
                  </a:lnTo>
                  <a:lnTo>
                    <a:pt x="0" y="401561"/>
                  </a:lnTo>
                  <a:lnTo>
                    <a:pt x="2711" y="354843"/>
                  </a:lnTo>
                  <a:lnTo>
                    <a:pt x="10642" y="309679"/>
                  </a:lnTo>
                  <a:lnTo>
                    <a:pt x="23488" y="266373"/>
                  </a:lnTo>
                  <a:lnTo>
                    <a:pt x="40942" y="225232"/>
                  </a:lnTo>
                  <a:lnTo>
                    <a:pt x="62700" y="186559"/>
                  </a:lnTo>
                  <a:lnTo>
                    <a:pt x="88455" y="150661"/>
                  </a:lnTo>
                  <a:lnTo>
                    <a:pt x="117902" y="117843"/>
                  </a:lnTo>
                  <a:lnTo>
                    <a:pt x="150737" y="88410"/>
                  </a:lnTo>
                  <a:lnTo>
                    <a:pt x="186653" y="62668"/>
                  </a:lnTo>
                  <a:lnTo>
                    <a:pt x="225345" y="40922"/>
                  </a:lnTo>
                  <a:lnTo>
                    <a:pt x="266507" y="23476"/>
                  </a:lnTo>
                  <a:lnTo>
                    <a:pt x="309835" y="10637"/>
                  </a:lnTo>
                  <a:lnTo>
                    <a:pt x="355022" y="2710"/>
                  </a:lnTo>
                  <a:lnTo>
                    <a:pt x="401763" y="0"/>
                  </a:lnTo>
                  <a:close/>
                </a:path>
                <a:path w="803909" h="803275">
                  <a:moveTo>
                    <a:pt x="401763" y="133862"/>
                  </a:moveTo>
                  <a:lnTo>
                    <a:pt x="449802" y="138188"/>
                  </a:lnTo>
                  <a:lnTo>
                    <a:pt x="495060" y="150656"/>
                  </a:lnTo>
                  <a:lnTo>
                    <a:pt x="536770" y="170499"/>
                  </a:lnTo>
                  <a:lnTo>
                    <a:pt x="574166" y="196953"/>
                  </a:lnTo>
                  <a:lnTo>
                    <a:pt x="606482" y="229250"/>
                  </a:lnTo>
                  <a:lnTo>
                    <a:pt x="632950" y="266625"/>
                  </a:lnTo>
                  <a:lnTo>
                    <a:pt x="652805" y="308313"/>
                  </a:lnTo>
                  <a:lnTo>
                    <a:pt x="665281" y="353547"/>
                  </a:lnTo>
                  <a:lnTo>
                    <a:pt x="669609" y="401561"/>
                  </a:lnTo>
                  <a:lnTo>
                    <a:pt x="665281" y="449576"/>
                  </a:lnTo>
                  <a:lnTo>
                    <a:pt x="652805" y="494811"/>
                  </a:lnTo>
                  <a:lnTo>
                    <a:pt x="632950" y="536500"/>
                  </a:lnTo>
                  <a:lnTo>
                    <a:pt x="606482" y="573878"/>
                  </a:lnTo>
                  <a:lnTo>
                    <a:pt x="574166" y="606177"/>
                  </a:lnTo>
                  <a:lnTo>
                    <a:pt x="536770" y="632633"/>
                  </a:lnTo>
                  <a:lnTo>
                    <a:pt x="495060" y="652478"/>
                  </a:lnTo>
                  <a:lnTo>
                    <a:pt x="449802" y="664947"/>
                  </a:lnTo>
                  <a:lnTo>
                    <a:pt x="401763" y="669273"/>
                  </a:lnTo>
                  <a:lnTo>
                    <a:pt x="353724" y="664947"/>
                  </a:lnTo>
                  <a:lnTo>
                    <a:pt x="308468" y="652478"/>
                  </a:lnTo>
                  <a:lnTo>
                    <a:pt x="266759" y="632633"/>
                  </a:lnTo>
                  <a:lnTo>
                    <a:pt x="229365" y="606177"/>
                  </a:lnTo>
                  <a:lnTo>
                    <a:pt x="197051" y="573878"/>
                  </a:lnTo>
                  <a:lnTo>
                    <a:pt x="170585" y="536500"/>
                  </a:lnTo>
                  <a:lnTo>
                    <a:pt x="150731" y="494811"/>
                  </a:lnTo>
                  <a:lnTo>
                    <a:pt x="138257" y="449576"/>
                  </a:lnTo>
                  <a:lnTo>
                    <a:pt x="133929" y="401561"/>
                  </a:lnTo>
                  <a:lnTo>
                    <a:pt x="138257" y="353547"/>
                  </a:lnTo>
                  <a:lnTo>
                    <a:pt x="150731" y="308313"/>
                  </a:lnTo>
                  <a:lnTo>
                    <a:pt x="170585" y="266625"/>
                  </a:lnTo>
                  <a:lnTo>
                    <a:pt x="197051" y="229250"/>
                  </a:lnTo>
                  <a:lnTo>
                    <a:pt x="229365" y="196953"/>
                  </a:lnTo>
                  <a:lnTo>
                    <a:pt x="266759" y="170499"/>
                  </a:lnTo>
                  <a:lnTo>
                    <a:pt x="308468" y="150656"/>
                  </a:lnTo>
                  <a:lnTo>
                    <a:pt x="353724" y="138188"/>
                  </a:lnTo>
                  <a:lnTo>
                    <a:pt x="401763" y="133862"/>
                  </a:lnTo>
                  <a:close/>
                </a:path>
                <a:path w="803909" h="803275">
                  <a:moveTo>
                    <a:pt x="401763" y="267712"/>
                  </a:moveTo>
                  <a:lnTo>
                    <a:pt x="444018" y="274555"/>
                  </a:lnTo>
                  <a:lnTo>
                    <a:pt x="480774" y="293596"/>
                  </a:lnTo>
                  <a:lnTo>
                    <a:pt x="509794" y="322600"/>
                  </a:lnTo>
                  <a:lnTo>
                    <a:pt x="528845" y="359333"/>
                  </a:lnTo>
                  <a:lnTo>
                    <a:pt x="535692" y="401561"/>
                  </a:lnTo>
                  <a:lnTo>
                    <a:pt x="528845" y="443794"/>
                  </a:lnTo>
                  <a:lnTo>
                    <a:pt x="509794" y="480528"/>
                  </a:lnTo>
                  <a:lnTo>
                    <a:pt x="480774" y="509530"/>
                  </a:lnTo>
                  <a:lnTo>
                    <a:pt x="444018" y="528569"/>
                  </a:lnTo>
                  <a:lnTo>
                    <a:pt x="401763" y="535411"/>
                  </a:lnTo>
                  <a:lnTo>
                    <a:pt x="359514" y="528569"/>
                  </a:lnTo>
                  <a:lnTo>
                    <a:pt x="322762" y="509530"/>
                  </a:lnTo>
                  <a:lnTo>
                    <a:pt x="293743" y="480528"/>
                  </a:lnTo>
                  <a:lnTo>
                    <a:pt x="274693" y="443794"/>
                  </a:lnTo>
                  <a:lnTo>
                    <a:pt x="267846" y="401561"/>
                  </a:lnTo>
                  <a:lnTo>
                    <a:pt x="274693" y="359333"/>
                  </a:lnTo>
                  <a:lnTo>
                    <a:pt x="293743" y="322600"/>
                  </a:lnTo>
                  <a:lnTo>
                    <a:pt x="322762" y="293596"/>
                  </a:lnTo>
                  <a:lnTo>
                    <a:pt x="359514" y="274555"/>
                  </a:lnTo>
                  <a:lnTo>
                    <a:pt x="401763" y="267712"/>
                  </a:lnTo>
                  <a:close/>
                </a:path>
              </a:pathLst>
            </a:custGeom>
            <a:ln w="32132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 sz="1539" dirty="0">
                <a:solidFill>
                  <a:prstClr val="black"/>
                </a:solidFill>
              </a:endParaRPr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483213" y="4844103"/>
            <a:ext cx="234030" cy="409607"/>
          </a:xfrm>
          <a:prstGeom prst="rect">
            <a:avLst/>
          </a:prstGeom>
        </p:spPr>
        <p:txBody>
          <a:bodyPr vert="horz" wrap="square" lIns="0" tIns="11946" rIns="0" bIns="0" rtlCol="0">
            <a:spAutoFit/>
          </a:bodyPr>
          <a:lstStyle/>
          <a:p>
            <a:pPr marL="10860">
              <a:lnSpc>
                <a:spcPts val="2275"/>
              </a:lnSpc>
              <a:spcBef>
                <a:spcPts val="94"/>
              </a:spcBef>
            </a:pPr>
            <a:r>
              <a:rPr sz="2394" i="1" spc="4" dirty="0">
                <a:solidFill>
                  <a:srgbClr val="231F20"/>
                </a:solidFill>
                <a:latin typeface="Times New Roman"/>
                <a:cs typeface="Times New Roman"/>
              </a:rPr>
              <a:t>x</a:t>
            </a:r>
            <a:endParaRPr sz="2394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46064">
              <a:lnSpc>
                <a:spcPts val="838"/>
              </a:lnSpc>
            </a:pPr>
            <a:r>
              <a:rPr sz="1197" dirty="0">
                <a:solidFill>
                  <a:srgbClr val="231F20"/>
                </a:solidFill>
                <a:latin typeface="Times New Roman"/>
                <a:cs typeface="Times New Roman"/>
              </a:rPr>
              <a:t>1</a:t>
            </a:r>
            <a:endParaRPr sz="1197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799664" y="4805474"/>
            <a:ext cx="234030" cy="409607"/>
          </a:xfrm>
          <a:prstGeom prst="rect">
            <a:avLst/>
          </a:prstGeom>
        </p:spPr>
        <p:txBody>
          <a:bodyPr vert="horz" wrap="square" lIns="0" tIns="11946" rIns="0" bIns="0" rtlCol="0">
            <a:spAutoFit/>
          </a:bodyPr>
          <a:lstStyle/>
          <a:p>
            <a:pPr marL="10860">
              <a:lnSpc>
                <a:spcPts val="2275"/>
              </a:lnSpc>
              <a:spcBef>
                <a:spcPts val="94"/>
              </a:spcBef>
            </a:pPr>
            <a:r>
              <a:rPr sz="2394" i="1" spc="4" dirty="0">
                <a:solidFill>
                  <a:srgbClr val="231F20"/>
                </a:solidFill>
                <a:latin typeface="Times New Roman"/>
                <a:cs typeface="Times New Roman"/>
              </a:rPr>
              <a:t>x</a:t>
            </a:r>
            <a:endParaRPr sz="2394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46064">
              <a:lnSpc>
                <a:spcPts val="838"/>
              </a:lnSpc>
            </a:pPr>
            <a:r>
              <a:rPr sz="1197" dirty="0">
                <a:solidFill>
                  <a:srgbClr val="231F20"/>
                </a:solidFill>
                <a:latin typeface="Times New Roman"/>
                <a:cs typeface="Times New Roman"/>
              </a:rPr>
              <a:t>1</a:t>
            </a:r>
            <a:endParaRPr sz="1197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078150" y="4811382"/>
            <a:ext cx="234030" cy="409607"/>
          </a:xfrm>
          <a:prstGeom prst="rect">
            <a:avLst/>
          </a:prstGeom>
        </p:spPr>
        <p:txBody>
          <a:bodyPr vert="horz" wrap="square" lIns="0" tIns="11946" rIns="0" bIns="0" rtlCol="0">
            <a:spAutoFit/>
          </a:bodyPr>
          <a:lstStyle/>
          <a:p>
            <a:pPr marL="10860">
              <a:lnSpc>
                <a:spcPts val="2275"/>
              </a:lnSpc>
              <a:spcBef>
                <a:spcPts val="94"/>
              </a:spcBef>
            </a:pPr>
            <a:r>
              <a:rPr sz="2394" i="1" spc="4" dirty="0">
                <a:solidFill>
                  <a:srgbClr val="231F20"/>
                </a:solidFill>
                <a:latin typeface="Times New Roman"/>
                <a:cs typeface="Times New Roman"/>
              </a:rPr>
              <a:t>x</a:t>
            </a:r>
            <a:endParaRPr sz="2394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46064">
              <a:lnSpc>
                <a:spcPts val="838"/>
              </a:lnSpc>
            </a:pPr>
            <a:r>
              <a:rPr sz="1197" dirty="0">
                <a:solidFill>
                  <a:srgbClr val="231F20"/>
                </a:solidFill>
                <a:latin typeface="Times New Roman"/>
                <a:cs typeface="Times New Roman"/>
              </a:rPr>
              <a:t>1</a:t>
            </a:r>
            <a:endParaRPr sz="1197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835262" y="4087595"/>
            <a:ext cx="234030" cy="409607"/>
          </a:xfrm>
          <a:prstGeom prst="rect">
            <a:avLst/>
          </a:prstGeom>
        </p:spPr>
        <p:txBody>
          <a:bodyPr vert="horz" wrap="square" lIns="0" tIns="11946" rIns="0" bIns="0" rtlCol="0">
            <a:spAutoFit/>
          </a:bodyPr>
          <a:lstStyle/>
          <a:p>
            <a:pPr marL="10860">
              <a:lnSpc>
                <a:spcPts val="2275"/>
              </a:lnSpc>
              <a:spcBef>
                <a:spcPts val="94"/>
              </a:spcBef>
            </a:pPr>
            <a:r>
              <a:rPr sz="2394" i="1" spc="4" dirty="0">
                <a:solidFill>
                  <a:srgbClr val="231F20"/>
                </a:solidFill>
                <a:latin typeface="Times New Roman"/>
                <a:cs typeface="Times New Roman"/>
              </a:rPr>
              <a:t>x</a:t>
            </a:r>
            <a:endParaRPr sz="2394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46064">
              <a:lnSpc>
                <a:spcPts val="838"/>
              </a:lnSpc>
            </a:pPr>
            <a:r>
              <a:rPr sz="1197" dirty="0">
                <a:solidFill>
                  <a:srgbClr val="231F20"/>
                </a:solidFill>
                <a:latin typeface="Times New Roman"/>
                <a:cs typeface="Times New Roman"/>
              </a:rPr>
              <a:t>2</a:t>
            </a:r>
            <a:endParaRPr sz="1197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110305" y="4060793"/>
            <a:ext cx="234030" cy="409607"/>
          </a:xfrm>
          <a:prstGeom prst="rect">
            <a:avLst/>
          </a:prstGeom>
        </p:spPr>
        <p:txBody>
          <a:bodyPr vert="horz" wrap="square" lIns="0" tIns="11946" rIns="0" bIns="0" rtlCol="0">
            <a:spAutoFit/>
          </a:bodyPr>
          <a:lstStyle/>
          <a:p>
            <a:pPr marL="10860">
              <a:lnSpc>
                <a:spcPts val="2275"/>
              </a:lnSpc>
              <a:spcBef>
                <a:spcPts val="94"/>
              </a:spcBef>
            </a:pPr>
            <a:r>
              <a:rPr sz="2394" i="1" spc="4" dirty="0">
                <a:solidFill>
                  <a:srgbClr val="231F20"/>
                </a:solidFill>
                <a:latin typeface="Times New Roman"/>
                <a:cs typeface="Times New Roman"/>
              </a:rPr>
              <a:t>x</a:t>
            </a:r>
            <a:endParaRPr sz="2394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46064">
              <a:lnSpc>
                <a:spcPts val="838"/>
              </a:lnSpc>
            </a:pPr>
            <a:r>
              <a:rPr sz="1197" dirty="0">
                <a:solidFill>
                  <a:srgbClr val="231F20"/>
                </a:solidFill>
                <a:latin typeface="Times New Roman"/>
                <a:cs typeface="Times New Roman"/>
              </a:rPr>
              <a:t>2</a:t>
            </a:r>
            <a:endParaRPr sz="1197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400628" y="4060793"/>
            <a:ext cx="234030" cy="409607"/>
          </a:xfrm>
          <a:prstGeom prst="rect">
            <a:avLst/>
          </a:prstGeom>
        </p:spPr>
        <p:txBody>
          <a:bodyPr vert="horz" wrap="square" lIns="0" tIns="11946" rIns="0" bIns="0" rtlCol="0">
            <a:spAutoFit/>
          </a:bodyPr>
          <a:lstStyle/>
          <a:p>
            <a:pPr marL="10860">
              <a:lnSpc>
                <a:spcPts val="2275"/>
              </a:lnSpc>
              <a:spcBef>
                <a:spcPts val="94"/>
              </a:spcBef>
            </a:pPr>
            <a:r>
              <a:rPr sz="2394" i="1" spc="4" dirty="0">
                <a:solidFill>
                  <a:srgbClr val="231F20"/>
                </a:solidFill>
                <a:latin typeface="Times New Roman"/>
                <a:cs typeface="Times New Roman"/>
              </a:rPr>
              <a:t>x</a:t>
            </a:r>
            <a:endParaRPr sz="2394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46064">
              <a:lnSpc>
                <a:spcPts val="838"/>
              </a:lnSpc>
            </a:pPr>
            <a:r>
              <a:rPr sz="1197" dirty="0">
                <a:solidFill>
                  <a:srgbClr val="231F20"/>
                </a:solidFill>
                <a:latin typeface="Times New Roman"/>
                <a:cs typeface="Times New Roman"/>
              </a:rPr>
              <a:t>2</a:t>
            </a:r>
            <a:endParaRPr sz="1197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623373" y="5422937"/>
            <a:ext cx="278012" cy="287872"/>
          </a:xfrm>
          <a:prstGeom prst="rect">
            <a:avLst/>
          </a:prstGeom>
        </p:spPr>
        <p:txBody>
          <a:bodyPr vert="horz" wrap="square" lIns="0" tIns="11403" rIns="0" bIns="0" rtlCol="0">
            <a:spAutoFit/>
          </a:bodyPr>
          <a:lstStyle/>
          <a:p>
            <a:pPr marL="10860">
              <a:spcBef>
                <a:spcPts val="90"/>
              </a:spcBef>
            </a:pPr>
            <a:r>
              <a:rPr sz="1796" spc="4" dirty="0">
                <a:solidFill>
                  <a:srgbClr val="231F20"/>
                </a:solidFill>
                <a:latin typeface="Times New Roman"/>
                <a:cs typeface="Times New Roman"/>
              </a:rPr>
              <a:t>(a)</a:t>
            </a:r>
            <a:endParaRPr sz="1796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642153" y="5502628"/>
            <a:ext cx="239823" cy="2106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021751" y="5422937"/>
            <a:ext cx="291044" cy="287872"/>
          </a:xfrm>
          <a:prstGeom prst="rect">
            <a:avLst/>
          </a:prstGeom>
        </p:spPr>
        <p:txBody>
          <a:bodyPr vert="horz" wrap="square" lIns="0" tIns="11403" rIns="0" bIns="0" rtlCol="0">
            <a:spAutoFit/>
          </a:bodyPr>
          <a:lstStyle/>
          <a:p>
            <a:pPr marL="10860">
              <a:spcBef>
                <a:spcPts val="90"/>
              </a:spcBef>
            </a:pPr>
            <a:r>
              <a:rPr sz="1796" spc="4" dirty="0">
                <a:solidFill>
                  <a:srgbClr val="231F20"/>
                </a:solidFill>
                <a:latin typeface="Times New Roman"/>
                <a:cs typeface="Times New Roman"/>
              </a:rPr>
              <a:t>(b)</a:t>
            </a:r>
            <a:endParaRPr sz="1796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041087" y="5502628"/>
            <a:ext cx="252859" cy="210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318524" y="5422937"/>
            <a:ext cx="278012" cy="287872"/>
          </a:xfrm>
          <a:prstGeom prst="rect">
            <a:avLst/>
          </a:prstGeom>
        </p:spPr>
        <p:txBody>
          <a:bodyPr vert="horz" wrap="square" lIns="0" tIns="11403" rIns="0" bIns="0" rtlCol="0">
            <a:spAutoFit/>
          </a:bodyPr>
          <a:lstStyle/>
          <a:p>
            <a:pPr marL="10860">
              <a:spcBef>
                <a:spcPts val="90"/>
              </a:spcBef>
            </a:pPr>
            <a:r>
              <a:rPr sz="1796" spc="4" dirty="0">
                <a:solidFill>
                  <a:srgbClr val="231F20"/>
                </a:solidFill>
                <a:latin typeface="Times New Roman"/>
                <a:cs typeface="Times New Roman"/>
              </a:rPr>
              <a:t>(c)</a:t>
            </a:r>
            <a:endParaRPr sz="1796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8337945" y="5502628"/>
            <a:ext cx="239834" cy="2106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42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K-dimensional binary random variable z having a 1-of-K representation in which a particular element z</a:t>
            </a:r>
            <a:r>
              <a:rPr lang="en-US" baseline="-25000" dirty="0"/>
              <a:t>k</a:t>
            </a:r>
            <a:r>
              <a:rPr lang="en-US" dirty="0"/>
              <a:t> is equal to 1 and all other elements are equal to 0. 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values of z</a:t>
            </a:r>
            <a:r>
              <a:rPr lang="en-US" baseline="-25000" dirty="0"/>
              <a:t>k</a:t>
            </a:r>
            <a:r>
              <a:rPr lang="en-US" dirty="0" smtClean="0"/>
              <a:t> </a:t>
            </a:r>
            <a:r>
              <a:rPr lang="en-US" dirty="0"/>
              <a:t>therefore satisfy z</a:t>
            </a:r>
            <a:r>
              <a:rPr lang="en-US" baseline="-25000" dirty="0"/>
              <a:t>k</a:t>
            </a:r>
            <a:r>
              <a:rPr lang="en-US" dirty="0" smtClean="0"/>
              <a:t> </a:t>
            </a:r>
            <a:r>
              <a:rPr lang="en-US" dirty="0"/>
              <a:t>∈{ 0,1</a:t>
            </a:r>
            <a:r>
              <a:rPr lang="en-US" dirty="0" smtClean="0"/>
              <a:t>}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K </a:t>
            </a:r>
            <a:r>
              <a:rPr lang="en-US" dirty="0"/>
              <a:t>possible states for the vector z according to which element is nonzero. 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Joint </a:t>
            </a:r>
            <a:r>
              <a:rPr lang="en-US" dirty="0"/>
              <a:t>distribution p(x,z) in terms of a marginal distribution p(z) and a conditional distribution p(x|z</a:t>
            </a:r>
            <a:r>
              <a:rPr lang="en-US" dirty="0" smtClean="0"/>
              <a:t>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Marginal </a:t>
            </a:r>
            <a:r>
              <a:rPr lang="en-US" dirty="0"/>
              <a:t>distribution over z is speciﬁed in terms of the mixing coefﬁcients </a:t>
            </a:r>
            <a:r>
              <a:rPr lang="en-US" dirty="0" smtClean="0"/>
              <a:t>π</a:t>
            </a:r>
            <a:r>
              <a:rPr lang="en-US" baseline="-25000" dirty="0" smtClean="0"/>
              <a:t>k</a:t>
            </a:r>
            <a:r>
              <a:rPr lang="en-US" dirty="0" smtClean="0"/>
              <a:t>, </a:t>
            </a:r>
            <a:r>
              <a:rPr lang="en-US" dirty="0"/>
              <a:t>such that p(z</a:t>
            </a:r>
            <a:r>
              <a:rPr lang="en-US" baseline="-25000" dirty="0"/>
              <a:t>k</a:t>
            </a:r>
            <a:r>
              <a:rPr lang="en-US" dirty="0"/>
              <a:t> = 1) =π</a:t>
            </a:r>
            <a:r>
              <a:rPr lang="en-US" baseline="-25000" dirty="0"/>
              <a:t>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Gaussian Mixture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44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rightarrow z^{(m)}&#10;$&#10;&#10;\end{document}"/>
  <p:tag name="IGUANATEXSIZE" val="2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vdots&#10;$&#10;&#10;\end{document}"/>
  <p:tag name="IGUANATEXSIZE" val="2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3&#10;$&#10;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3&#10;$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z_1&#10;$&#10;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z_2&#10;$&#10;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k&#10;$&#10;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u^{(1)}, u^{(2)}, \dots, u^{(k)}&#10;$&#10;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u^{(1)} \in \mathbb{R}^n&#10;$&#10;&#10;\end{document}&#10;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3D \rightarrow 2D&#10;$&#10;&#10;\end{document}&#10;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K = 2&#10;$&#10;&#10;\end{document}&#10;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3&#10;$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z_1&#10;$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^{(1)}&#10;$&#10;&#10;\end{document}"/>
  <p:tag name="IGUANATEXSIZE" val="2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rightarrow z^{(1)}&#10;$&#10;&#10;\end{document}"/>
  <p:tag name="IGUANATEXSIZE" val="2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rightarrow z^{(2)}&#10;$&#10;&#10;\end{document}"/>
  <p:tag name="IGUANATEXSIZE" val="2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^{(2)}&#10;$&#10;&#10;\end{document}"/>
  <p:tag name="IGUANATEXSIZE" val="2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^{(m)}&#10;$&#10;&#10;\end{document}"/>
  <p:tag name="IGUANATEXSIZE" val="26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21842</TotalTime>
  <Words>3608</Words>
  <Application>Microsoft Office PowerPoint</Application>
  <PresentationFormat>Widescreen</PresentationFormat>
  <Paragraphs>700</Paragraphs>
  <Slides>122</Slides>
  <Notes>63</Notes>
  <HiddenSlides>44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122</vt:i4>
      </vt:variant>
    </vt:vector>
  </HeadingPairs>
  <TitlesOfParts>
    <vt:vector size="140" baseType="lpstr">
      <vt:lpstr>Arial</vt:lpstr>
      <vt:lpstr>Calibri</vt:lpstr>
      <vt:lpstr>Calibri Light</vt:lpstr>
      <vt:lpstr>Cambria Math</vt:lpstr>
      <vt:lpstr>cmsy10</vt:lpstr>
      <vt:lpstr>Comic Sans MS</vt:lpstr>
      <vt:lpstr>DejaVu Sans</vt:lpstr>
      <vt:lpstr>Helvetica</vt:lpstr>
      <vt:lpstr>Helvetica Light</vt:lpstr>
      <vt:lpstr>Nimbus Sans L</vt:lpstr>
      <vt:lpstr>新細明體</vt:lpstr>
      <vt:lpstr>Symbol</vt:lpstr>
      <vt:lpstr>Tahoma</vt:lpstr>
      <vt:lpstr>Times New Roman</vt:lpstr>
      <vt:lpstr>URW Bookman L</vt:lpstr>
      <vt:lpstr>Wingdings</vt:lpstr>
      <vt:lpstr>Office Theme</vt:lpstr>
      <vt:lpstr>Equation</vt:lpstr>
      <vt:lpstr>Unsupervised Learning</vt:lpstr>
      <vt:lpstr>In This Segment</vt:lpstr>
      <vt:lpstr>Unsupervised Learning</vt:lpstr>
      <vt:lpstr>Applications</vt:lpstr>
      <vt:lpstr>Feature Discovery</vt:lpstr>
      <vt:lpstr>Why do we cluster?</vt:lpstr>
      <vt:lpstr>Why do we cluster?</vt:lpstr>
      <vt:lpstr>Thank You!</vt:lpstr>
      <vt:lpstr>Principal Component Analysis</vt:lpstr>
      <vt:lpstr>In This Segment</vt:lpstr>
      <vt:lpstr>PowerPoint Presentation</vt:lpstr>
      <vt:lpstr>PowerPoint Presentation</vt:lpstr>
      <vt:lpstr>Motivation</vt:lpstr>
      <vt:lpstr>Data Compression</vt:lpstr>
      <vt:lpstr>Data Compression</vt:lpstr>
      <vt:lpstr>Data Compression</vt:lpstr>
      <vt:lpstr>PCA Problem Formulation</vt:lpstr>
      <vt:lpstr>Principal Component Analysis</vt:lpstr>
      <vt:lpstr>Covariance</vt:lpstr>
      <vt:lpstr>PowerPoint Presentation</vt:lpstr>
      <vt:lpstr>Covariance </vt:lpstr>
      <vt:lpstr>Eigenvector and Eigenvalue</vt:lpstr>
      <vt:lpstr>Eigenvector and Eigenvalue</vt:lpstr>
      <vt:lpstr>Eigenvector and Eigenvalue</vt:lpstr>
      <vt:lpstr>Eigenvector and Eigenvalue</vt:lpstr>
      <vt:lpstr>Principal Component Analysis</vt:lpstr>
      <vt:lpstr>Principal Component Analysis</vt:lpstr>
      <vt:lpstr>Principal Component Analysis</vt:lpstr>
      <vt:lpstr>The space of all face images</vt:lpstr>
      <vt:lpstr>Eigenfaces example</vt:lpstr>
      <vt:lpstr>Representation and reconstruction</vt:lpstr>
      <vt:lpstr>Reconstruction</vt:lpstr>
      <vt:lpstr>Application: Image Compression</vt:lpstr>
      <vt:lpstr>PCA compression: 144D  60D</vt:lpstr>
      <vt:lpstr>PCA compression: 144D  16D</vt:lpstr>
      <vt:lpstr>16 most important eigenvectors</vt:lpstr>
      <vt:lpstr>PCA compression: 144D -&gt; 6D</vt:lpstr>
      <vt:lpstr>6 most important eigenvectors</vt:lpstr>
      <vt:lpstr>PCA compression: 144D  3D</vt:lpstr>
      <vt:lpstr>3 Most important eigenvectors</vt:lpstr>
      <vt:lpstr>PCA compression: 144D  1D</vt:lpstr>
      <vt:lpstr>Thank You!</vt:lpstr>
      <vt:lpstr>K Means Clustering</vt:lpstr>
      <vt:lpstr>In This Session</vt:lpstr>
      <vt:lpstr>K-means Algorithm</vt:lpstr>
      <vt:lpstr>K-Means: Step by Step</vt:lpstr>
      <vt:lpstr>K-Means: Step by Step</vt:lpstr>
      <vt:lpstr>K-Means: Step by Step</vt:lpstr>
      <vt:lpstr>K-Means: Step by Step</vt:lpstr>
      <vt:lpstr>K-Means: Step by Step</vt:lpstr>
      <vt:lpstr>K-Means: Step by Step</vt:lpstr>
      <vt:lpstr>K-Means: Step by Step</vt:lpstr>
      <vt:lpstr>K-Means: Step by Step</vt:lpstr>
      <vt:lpstr>K-Means: Step by Step</vt:lpstr>
      <vt:lpstr>1 of K coding mechanism</vt:lpstr>
      <vt:lpstr>K-means Cost Function</vt:lpstr>
      <vt:lpstr>Minimizing the Cost Function</vt:lpstr>
      <vt:lpstr>Impact of number of clusters</vt:lpstr>
      <vt:lpstr>Example: Segmentation of Synthetic Image</vt:lpstr>
      <vt:lpstr>Real Image Segmentation</vt:lpstr>
      <vt:lpstr>K Means Clustering – E Step</vt:lpstr>
      <vt:lpstr>K Means Clustering – M Step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Computational Complexity</vt:lpstr>
      <vt:lpstr>K-means: pros and cons</vt:lpstr>
      <vt:lpstr>Thank You!</vt:lpstr>
      <vt:lpstr>Gaussian Mixture Model</vt:lpstr>
      <vt:lpstr>In This Segment</vt:lpstr>
      <vt:lpstr>Model-based clustering</vt:lpstr>
      <vt:lpstr>Gaussian Distribution</vt:lpstr>
      <vt:lpstr>Gaussian Model</vt:lpstr>
      <vt:lpstr>Fitting the model</vt:lpstr>
      <vt:lpstr>Maximum Likelihood Estimation (MLE)</vt:lpstr>
      <vt:lpstr>Maximum Likelihood Estimation (MLE)</vt:lpstr>
      <vt:lpstr>MLE</vt:lpstr>
      <vt:lpstr>MLE of Mean and Std. Deviation</vt:lpstr>
      <vt:lpstr>Mixture of Gaussians</vt:lpstr>
      <vt:lpstr>Mixture of Gaussians</vt:lpstr>
      <vt:lpstr>Mixture model</vt:lpstr>
      <vt:lpstr>Mixture Model</vt:lpstr>
      <vt:lpstr>Mixture Models</vt:lpstr>
      <vt:lpstr>EM (Expectation Maximization) Algorithm</vt:lpstr>
      <vt:lpstr>Relationship to K-means</vt:lpstr>
      <vt:lpstr>EM-Based Clustering</vt:lpstr>
      <vt:lpstr>EM-Based Clustering</vt:lpstr>
      <vt:lpstr>Mixture Vs. K-Means Clustering</vt:lpstr>
      <vt:lpstr>In This Session</vt:lpstr>
      <vt:lpstr>Probabilistic Clustering</vt:lpstr>
      <vt:lpstr>Review: Gaussian Distribution</vt:lpstr>
      <vt:lpstr>Mixtures of Gaussians</vt:lpstr>
      <vt:lpstr>Probabilistic version:  Mixtures of Gaussians</vt:lpstr>
      <vt:lpstr>Gaussian Mixture Model</vt:lpstr>
      <vt:lpstr>The Gaussian Distribution</vt:lpstr>
      <vt:lpstr>PowerPoint Presentation</vt:lpstr>
      <vt:lpstr>Sampling from the Gaussian</vt:lpstr>
      <vt:lpstr>Fitting the Gaussian Mixture</vt:lpstr>
      <vt:lpstr>Gaussian Mixture Model</vt:lpstr>
      <vt:lpstr>PowerPoint Presentation</vt:lpstr>
      <vt:lpstr>Gaussian Mixture Model</vt:lpstr>
      <vt:lpstr>PowerPoint Presentation</vt:lpstr>
      <vt:lpstr>PowerPoint Presentation</vt:lpstr>
      <vt:lpstr>Expectation Maximization Algorithm</vt:lpstr>
      <vt:lpstr>PowerPoint Presentation</vt:lpstr>
      <vt:lpstr>PowerPoint Presentation</vt:lpstr>
      <vt:lpstr>PowerPoint Presentation</vt:lpstr>
      <vt:lpstr>EM Algorithm – Informal Derivation</vt:lpstr>
      <vt:lpstr>PowerPoint Presentation</vt:lpstr>
      <vt:lpstr>Example: Mixture of 3 Gaussians</vt:lpstr>
      <vt:lpstr>Contours of Probability Distribution</vt:lpstr>
      <vt:lpstr>Surface Plot</vt:lpstr>
      <vt:lpstr>Synthetic Data Set</vt:lpstr>
      <vt:lpstr>Synthetic Data Set Without Labels</vt:lpstr>
      <vt:lpstr>Posterior Probabilities</vt:lpstr>
      <vt:lpstr>Posterior Probabilities (colour coded)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bits</cp:lastModifiedBy>
  <cp:revision>407</cp:revision>
  <dcterms:created xsi:type="dcterms:W3CDTF">2018-10-16T06:13:57Z</dcterms:created>
  <dcterms:modified xsi:type="dcterms:W3CDTF">2021-03-13T07:02:53Z</dcterms:modified>
</cp:coreProperties>
</file>